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67" r:id="rId5"/>
    <p:sldId id="274" r:id="rId6"/>
    <p:sldId id="276" r:id="rId7"/>
    <p:sldId id="275" r:id="rId8"/>
    <p:sldId id="278" r:id="rId9"/>
    <p:sldId id="273" r:id="rId10"/>
    <p:sldId id="272" r:id="rId11"/>
    <p:sldId id="265" r:id="rId12"/>
    <p:sldId id="271" r:id="rId13"/>
    <p:sldId id="277" r:id="rId14"/>
    <p:sldId id="279" r:id="rId15"/>
    <p:sldId id="264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reezr/awesome-graphviz" TargetMode="External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sgraph.readthedoc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evinMarquette/PSGrap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1524000" y="3009900"/>
            <a:ext cx="15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Barlow Medium"/>
                <a:cs typeface="Dubai Medium" panose="020B0604020202020204" pitchFamily="34" charset="-78"/>
              </a:rPr>
              <a:t>Visualize &amp; Document Infrastructure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Start-Demo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4419600" y="3238500"/>
            <a:ext cx="145957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latin typeface="Barlow Medium"/>
              </a:rPr>
              <a:t>“Talk is cheap. 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  Show me the code.”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					</a:t>
            </a:r>
          </a:p>
          <a:p>
            <a:r>
              <a:rPr lang="en-US" sz="75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			</a:t>
            </a:r>
            <a:r>
              <a:rPr lang="en-US" sz="70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-Linus Torvalds</a:t>
            </a:r>
          </a:p>
          <a:p>
            <a:endParaRPr lang="en-US" sz="75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900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BAD2AB0-21FC-4939-BEDF-115AD676D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5334000" y="419100"/>
            <a:ext cx="7804005" cy="92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443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1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Getting Started with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 err="1">
                <a:latin typeface="Barlow Medium"/>
              </a:rPr>
              <a:t>PSGraph</a:t>
            </a:r>
            <a:r>
              <a:rPr lang="en-US" sz="9000" b="1" spc="-126" dirty="0">
                <a:latin typeface="Barlow Medium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103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2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Advance Use cases</a:t>
            </a:r>
          </a:p>
        </p:txBody>
      </p:sp>
    </p:spTree>
    <p:extLst>
      <p:ext uri="{BB962C8B-B14F-4D97-AF65-F5344CB8AC3E}">
        <p14:creationId xmlns:p14="http://schemas.microsoft.com/office/powerpoint/2010/main" val="9704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913385"/>
            <a:ext cx="14107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Official Website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</a:t>
            </a:r>
          </a:p>
          <a:p>
            <a:pPr lvl="2"/>
            <a:r>
              <a:rPr lang="en-US" sz="4000" dirty="0">
                <a:hlinkClick r:id="rId2"/>
              </a:rPr>
              <a:t>https://www.graphviz.org/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	</a:t>
            </a:r>
            <a:r>
              <a:rPr lang="en-US" sz="4000" dirty="0">
                <a:hlinkClick r:id="rId3"/>
              </a:rPr>
              <a:t>https://github.com/CodeFreezr/awesome-graphviz</a:t>
            </a:r>
            <a:br>
              <a:rPr lang="en-US" sz="4000" dirty="0"/>
            </a:b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Documentation</a:t>
            </a:r>
          </a:p>
          <a:p>
            <a:pPr lvl="2"/>
            <a:r>
              <a:rPr lang="en-US" sz="4000" dirty="0">
                <a:hlinkClick r:id="rId4"/>
              </a:rPr>
              <a:t>https://psgraph.readthedocs.io</a:t>
            </a:r>
            <a:endParaRPr lang="en-US" sz="40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9342"/>
            <a:ext cx="8277105" cy="6228316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DBFD4E29-5965-4D6D-A31D-F25DE6F5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"/>
          <a:stretch/>
        </p:blipFill>
        <p:spPr bwMode="auto">
          <a:xfrm>
            <a:off x="304799" y="952500"/>
            <a:ext cx="826504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47581" y="1109880"/>
            <a:ext cx="14280692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Basics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and </a:t>
            </a: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use cases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Abstract Syntax Tree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Tree Size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Network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Port Testing - Telnet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Reachability - Test-Connection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Active Directory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Org chart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AD Group membership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Hyper-V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Azure Resource Group Topology diagram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Bonus Content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Trace Route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Email header analysis</a:t>
            </a:r>
          </a:p>
          <a:p>
            <a:pPr marL="342900" indent="-342900">
              <a:buFont typeface="+mj-lt"/>
              <a:buAutoNum type="arabicPeriod"/>
            </a:pP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96125" y="1538129"/>
            <a:ext cx="818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Graph visualization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Structural information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B5E2-EEEE-4B3C-BD13-06EDFDD4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69" y="5368830"/>
            <a:ext cx="5644731" cy="3800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22B6A-133E-41AB-9B0D-C82A4FD50589}"/>
              </a:ext>
            </a:extLst>
          </p:cNvPr>
          <p:cNvSpPr txBox="1"/>
          <p:nvPr/>
        </p:nvSpPr>
        <p:spPr>
          <a:xfrm>
            <a:off x="22098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EA9E-8C32-4F62-AF87-C7E6CD87A6A1}"/>
              </a:ext>
            </a:extLst>
          </p:cNvPr>
          <p:cNvSpPr txBox="1"/>
          <p:nvPr/>
        </p:nvSpPr>
        <p:spPr>
          <a:xfrm>
            <a:off x="6392796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29F25-2F7E-4892-832B-3A83DDCA8321}"/>
              </a:ext>
            </a:extLst>
          </p:cNvPr>
          <p:cNvSpPr txBox="1"/>
          <p:nvPr/>
        </p:nvSpPr>
        <p:spPr>
          <a:xfrm>
            <a:off x="10134600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C9FD0-3522-4F06-9FE9-5EC221309221}"/>
              </a:ext>
            </a:extLst>
          </p:cNvPr>
          <p:cNvSpPr txBox="1"/>
          <p:nvPr/>
        </p:nvSpPr>
        <p:spPr>
          <a:xfrm>
            <a:off x="6867790" y="8841938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11" name="Picture 2" descr="Image result for graphviz icon">
            <a:extLst>
              <a:ext uri="{FF2B5EF4-FFF2-40B4-BE49-F238E27FC236}">
                <a16:creationId xmlns:a16="http://schemas.microsoft.com/office/drawing/2014/main" id="{CB38CB8B-00C2-4C98-8721-C5B4A574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875749" y="5774250"/>
            <a:ext cx="2171834" cy="28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1799C-E8B4-496B-BA0E-92F44E28D831}"/>
              </a:ext>
            </a:extLst>
          </p:cNvPr>
          <p:cNvSpPr txBox="1"/>
          <p:nvPr/>
        </p:nvSpPr>
        <p:spPr>
          <a:xfrm>
            <a:off x="131826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7F7F43-C57A-4BD9-893A-EA9B77D22DBF}"/>
              </a:ext>
            </a:extLst>
          </p:cNvPr>
          <p:cNvSpPr/>
          <p:nvPr/>
        </p:nvSpPr>
        <p:spPr>
          <a:xfrm>
            <a:off x="6556449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C8C6B5-FFA1-41FB-8BF2-95FA33610F86}"/>
              </a:ext>
            </a:extLst>
          </p:cNvPr>
          <p:cNvSpPr/>
          <p:nvPr/>
        </p:nvSpPr>
        <p:spPr>
          <a:xfrm>
            <a:off x="10391222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9144000" y="1513080"/>
            <a:ext cx="1459576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text to automated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Applications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Software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Database and Web 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Networking and other domains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3E45B5-4814-481F-9C97-F76E38695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79"/>
          <a:stretch/>
        </p:blipFill>
        <p:spPr>
          <a:xfrm>
            <a:off x="596125" y="5425830"/>
            <a:ext cx="5575177" cy="36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0316861B-5165-40CB-A6AB-C114AC0CB997}"/>
              </a:ext>
            </a:extLst>
          </p:cNvPr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GraphViz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09600" y="1852608"/>
            <a:ext cx="10972800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sourced on </a:t>
            </a:r>
            <a:r>
              <a:rPr lang="en-US" sz="4000" dirty="0" err="1">
                <a:latin typeface="Barlow Medium"/>
              </a:rPr>
              <a:t>Github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hlinkClick r:id="rId2"/>
              </a:rPr>
              <a:t>https://github.com/KevinMarquette/PSGraph</a:t>
            </a:r>
            <a:br>
              <a:rPr lang="en-US" sz="4000" dirty="0">
                <a:latin typeface="Barlow Medium"/>
              </a:rPr>
            </a:br>
            <a:endParaRPr lang="en-US" sz="4000" dirty="0">
              <a:latin typeface="Barlow Med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Cross platform (Win, Linux and MacOS)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based Graph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Built upon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Implemented as a DSL 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or Domain Specific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DBF23-C7D0-469D-9F45-B7457CE3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852" r="2846" b="42651"/>
          <a:stretch/>
        </p:blipFill>
        <p:spPr>
          <a:xfrm>
            <a:off x="11242148" y="1353946"/>
            <a:ext cx="6172753" cy="6958892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3025A3C-86E6-4FD4-87C6-D189E2E0D72D}"/>
              </a:ext>
            </a:extLst>
          </p:cNvPr>
          <p:cNvSpPr txBox="1"/>
          <p:nvPr/>
        </p:nvSpPr>
        <p:spPr>
          <a:xfrm>
            <a:off x="751490" y="309814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4332B-059B-4E0C-964D-5365FA5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874" y="3445680"/>
            <a:ext cx="5972632" cy="402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E4EBF-DF63-41C5-ACD0-29F5770C69DA}"/>
              </a:ext>
            </a:extLst>
          </p:cNvPr>
          <p:cNvSpPr txBox="1"/>
          <p:nvPr/>
        </p:nvSpPr>
        <p:spPr>
          <a:xfrm>
            <a:off x="2209800" y="95631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84BEE-AE33-434D-ACD6-2E7861621934}"/>
              </a:ext>
            </a:extLst>
          </p:cNvPr>
          <p:cNvSpPr txBox="1"/>
          <p:nvPr/>
        </p:nvSpPr>
        <p:spPr>
          <a:xfrm>
            <a:off x="6476636" y="537119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94FE-D807-4959-A295-61FE8DAD6F5A}"/>
              </a:ext>
            </a:extLst>
          </p:cNvPr>
          <p:cNvSpPr txBox="1"/>
          <p:nvPr/>
        </p:nvSpPr>
        <p:spPr>
          <a:xfrm>
            <a:off x="10287000" y="54277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B29A5-AA6C-4FBF-8419-AE3CB001642C}"/>
              </a:ext>
            </a:extLst>
          </p:cNvPr>
          <p:cNvSpPr txBox="1"/>
          <p:nvPr/>
        </p:nvSpPr>
        <p:spPr>
          <a:xfrm>
            <a:off x="6984627" y="7626141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7" name="Picture 2" descr="Image result for graphviz icon">
            <a:extLst>
              <a:ext uri="{FF2B5EF4-FFF2-40B4-BE49-F238E27FC236}">
                <a16:creationId xmlns:a16="http://schemas.microsoft.com/office/drawing/2014/main" id="{55E5EEAE-242E-4238-B7A8-47A894954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992586" y="5083864"/>
            <a:ext cx="2171834" cy="24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0FF9-7851-4695-BA68-99BC81051DA4}"/>
              </a:ext>
            </a:extLst>
          </p:cNvPr>
          <p:cNvSpPr txBox="1"/>
          <p:nvPr/>
        </p:nvSpPr>
        <p:spPr>
          <a:xfrm>
            <a:off x="13335000" y="762614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B20843-C054-44AF-B415-3260CA6AB117}"/>
              </a:ext>
            </a:extLst>
          </p:cNvPr>
          <p:cNvSpPr/>
          <p:nvPr/>
        </p:nvSpPr>
        <p:spPr>
          <a:xfrm>
            <a:off x="10325199" y="6011929"/>
            <a:ext cx="1390585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7ED4A-1D4F-4315-BB8E-BF3578E2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16" y="1759540"/>
            <a:ext cx="7046313" cy="282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3674B-3111-44C2-94DF-0D04A083D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79"/>
          <a:stretch/>
        </p:blipFill>
        <p:spPr>
          <a:xfrm>
            <a:off x="671666" y="5676900"/>
            <a:ext cx="5775329" cy="379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7922CF-3CBB-4E4E-B44C-4B2734FBDC35}"/>
              </a:ext>
            </a:extLst>
          </p:cNvPr>
          <p:cNvSpPr/>
          <p:nvPr/>
        </p:nvSpPr>
        <p:spPr>
          <a:xfrm>
            <a:off x="6597241" y="6006154"/>
            <a:ext cx="1234566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EC16E9-DC7A-47FA-B70C-D7045710ED33}"/>
              </a:ext>
            </a:extLst>
          </p:cNvPr>
          <p:cNvSpPr/>
          <p:nvPr/>
        </p:nvSpPr>
        <p:spPr>
          <a:xfrm rot="5400000">
            <a:off x="3117613" y="4755913"/>
            <a:ext cx="924907" cy="7646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17B9-8C11-4D82-8474-D8E39FCE3D4F}"/>
              </a:ext>
            </a:extLst>
          </p:cNvPr>
          <p:cNvSpPr txBox="1"/>
          <p:nvPr/>
        </p:nvSpPr>
        <p:spPr>
          <a:xfrm>
            <a:off x="808274" y="630554"/>
            <a:ext cx="55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DSL</a:t>
            </a:r>
          </a:p>
          <a:p>
            <a:pPr algn="ctr"/>
            <a:r>
              <a:rPr lang="en-US" sz="3000" dirty="0">
                <a:latin typeface="Barlow Medium"/>
              </a:rPr>
              <a:t>(Domain Specific Language)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BEF2BF-A492-43EB-B5BB-75C17467156F}"/>
              </a:ext>
            </a:extLst>
          </p:cNvPr>
          <p:cNvSpPr txBox="1"/>
          <p:nvPr/>
        </p:nvSpPr>
        <p:spPr>
          <a:xfrm>
            <a:off x="10058400" y="-38100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082A-00F5-48C1-A5BC-0C7AEA3B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81000" y="27214"/>
            <a:ext cx="1661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That’s fine but what’s so special 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C776DB-85AC-4F84-BA9A-42579AF9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4724400" y="1485900"/>
            <a:ext cx="8210550" cy="86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2191096" y="571499"/>
            <a:ext cx="1608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8000" dirty="0">
                <a:latin typeface="Barlow Medium"/>
              </a:rPr>
              <a:t>“If your </a:t>
            </a:r>
            <a:r>
              <a:rPr lang="en-US" sz="8000" dirty="0">
                <a:solidFill>
                  <a:srgbClr val="FF0000"/>
                </a:solidFill>
                <a:latin typeface="Barlow Medium"/>
              </a:rPr>
              <a:t>only tool </a:t>
            </a:r>
            <a:r>
              <a:rPr lang="en-US" sz="8000" dirty="0">
                <a:latin typeface="Barlow Medium"/>
              </a:rPr>
              <a:t>is a hammer, </a:t>
            </a:r>
          </a:p>
          <a:p>
            <a:pPr fontAlgn="base"/>
            <a:r>
              <a:rPr lang="en-US" sz="8000" dirty="0">
                <a:solidFill>
                  <a:srgbClr val="FF0000"/>
                </a:solidFill>
                <a:latin typeface="Barlow Medium"/>
              </a:rPr>
              <a:t>every problem </a:t>
            </a:r>
            <a:r>
              <a:rPr lang="en-US" sz="8000" dirty="0">
                <a:latin typeface="Barlow Medium"/>
              </a:rPr>
              <a:t>looks like a nail.”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91F7C-0DD6-4ECE-A03C-76F2905CFCD4}"/>
              </a:ext>
            </a:extLst>
          </p:cNvPr>
          <p:cNvSpPr txBox="1"/>
          <p:nvPr/>
        </p:nvSpPr>
        <p:spPr>
          <a:xfrm>
            <a:off x="1828800" y="6667500"/>
            <a:ext cx="140412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126" dirty="0">
                <a:latin typeface="Barlow Medium"/>
              </a:rPr>
              <a:t>Different problems require different solutions</a:t>
            </a:r>
          </a:p>
          <a:p>
            <a:pPr algn="ctr"/>
            <a:r>
              <a:rPr lang="en-US" sz="6000" strike="sngStrike" spc="-126" dirty="0">
                <a:solidFill>
                  <a:srgbClr val="C00000"/>
                </a:solidFill>
                <a:latin typeface="Barlow Medium"/>
              </a:rPr>
              <a:t>Favorite</a:t>
            </a:r>
            <a:r>
              <a:rPr lang="en-US" sz="6000" spc="-126" dirty="0">
                <a:latin typeface="Barlow Medium"/>
              </a:rPr>
              <a:t> </a:t>
            </a:r>
            <a:r>
              <a:rPr lang="en-US" sz="6000" spc="-126" dirty="0">
                <a:solidFill>
                  <a:srgbClr val="00B050"/>
                </a:solidFill>
                <a:latin typeface="Barlow Medium"/>
              </a:rPr>
              <a:t>Right</a:t>
            </a:r>
            <a:r>
              <a:rPr lang="en-US" sz="6000" spc="-126" dirty="0">
                <a:latin typeface="Barlow Medium"/>
              </a:rPr>
              <a:t> tool for the right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049732" y="5715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rlow Medium"/>
              </a:rPr>
              <a:t>“If all you have is a hammer, everything looks like a nail.”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7B4CB-98F1-4290-AA0B-113857CEA96F}"/>
              </a:ext>
            </a:extLst>
          </p:cNvPr>
          <p:cNvSpPr txBox="1"/>
          <p:nvPr/>
        </p:nvSpPr>
        <p:spPr>
          <a:xfrm>
            <a:off x="6248400" y="3428151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Abraham Maslow’s </a:t>
            </a:r>
          </a:p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The Psychology of Science, published in 1966.</a:t>
            </a:r>
            <a:endParaRPr lang="en-US" sz="3500" b="1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15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7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Image result for drake meme">
            <a:extLst>
              <a:ext uri="{FF2B5EF4-FFF2-40B4-BE49-F238E27FC236}">
                <a16:creationId xmlns:a16="http://schemas.microsoft.com/office/drawing/2014/main" id="{221FCC1B-6B85-4A58-B60C-1117418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12612578" cy="10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graphviz icon">
            <a:extLst>
              <a:ext uri="{FF2B5EF4-FFF2-40B4-BE49-F238E27FC236}">
                <a16:creationId xmlns:a16="http://schemas.microsoft.com/office/drawing/2014/main" id="{AC577EAF-F61A-4034-9850-C5817894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5622418" y="6354774"/>
            <a:ext cx="2205833" cy="29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owershell icon">
            <a:extLst>
              <a:ext uri="{FF2B5EF4-FFF2-40B4-BE49-F238E27FC236}">
                <a16:creationId xmlns:a16="http://schemas.microsoft.com/office/drawing/2014/main" id="{331E7F38-BC74-42EA-B8E4-2B8BC4352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9004713" y="6819900"/>
            <a:ext cx="299270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visio icon">
            <a:extLst>
              <a:ext uri="{FF2B5EF4-FFF2-40B4-BE49-F238E27FC236}">
                <a16:creationId xmlns:a16="http://schemas.microsoft.com/office/drawing/2014/main" id="{81B4AAE7-2B7E-4B39-8DF5-B262DF9E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16400" r="5693" b="18000"/>
          <a:stretch/>
        </p:blipFill>
        <p:spPr bwMode="auto">
          <a:xfrm>
            <a:off x="6016581" y="1257300"/>
            <a:ext cx="5495231" cy="316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DBCCE41-2CE9-49C4-90D6-00F2507C766C}"/>
              </a:ext>
            </a:extLst>
          </p:cNvPr>
          <p:cNvSpPr txBox="1"/>
          <p:nvPr/>
        </p:nvSpPr>
        <p:spPr>
          <a:xfrm>
            <a:off x="8090782" y="7581900"/>
            <a:ext cx="7142560" cy="12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12000" b="1" spc="-126" dirty="0">
                <a:solidFill>
                  <a:srgbClr val="000000"/>
                </a:solidFill>
                <a:latin typeface="Barlow Medium"/>
              </a:rPr>
              <a:t>+</a:t>
            </a:r>
            <a:endParaRPr lang="en-US" sz="12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ED42-0B01-4E2A-BDC1-01008C83901E}"/>
              </a:ext>
            </a:extLst>
          </p:cNvPr>
          <p:cNvSpPr txBox="1"/>
          <p:nvPr/>
        </p:nvSpPr>
        <p:spPr>
          <a:xfrm>
            <a:off x="12782184" y="878984"/>
            <a:ext cx="550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Planning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Non-Techies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More Control</a:t>
            </a:r>
          </a:p>
          <a:p>
            <a:endParaRPr 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0F6C-B8E5-43A1-BB74-13F1EA1B4020}"/>
              </a:ext>
            </a:extLst>
          </p:cNvPr>
          <p:cNvSpPr txBox="1"/>
          <p:nvPr/>
        </p:nvSpPr>
        <p:spPr>
          <a:xfrm>
            <a:off x="12764978" y="5455135"/>
            <a:ext cx="514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Maintainable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Live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Engineers &amp; </a:t>
            </a:r>
            <a:r>
              <a:rPr lang="en-US" sz="4800" b="1" dirty="0" err="1">
                <a:latin typeface="Barlow Medium"/>
              </a:rPr>
              <a:t>Devs</a:t>
            </a:r>
            <a:endParaRPr lang="en-US" sz="4800" b="1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>
                <a:latin typeface="Barlow Medium"/>
              </a:rPr>
              <a:t>Asset while troubleshooting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19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281</Words>
  <Application>Microsoft Office PowerPoint</Application>
  <PresentationFormat>Custom</PresentationFormat>
  <Paragraphs>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Barlow Bold</vt:lpstr>
      <vt:lpstr>Arial</vt:lpstr>
      <vt:lpstr>Wingdings</vt:lpstr>
      <vt:lpstr>Calibri</vt:lpstr>
      <vt:lpstr>Barlow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Prateek Singh</cp:lastModifiedBy>
  <cp:revision>50</cp:revision>
  <dcterms:created xsi:type="dcterms:W3CDTF">2006-08-16T00:00:00Z</dcterms:created>
  <dcterms:modified xsi:type="dcterms:W3CDTF">2019-09-10T05:04:05Z</dcterms:modified>
  <dc:identifier>DADhJp9RznA</dc:identifier>
</cp:coreProperties>
</file>