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9" r:id="rId2"/>
    <p:sldId id="256" r:id="rId3"/>
    <p:sldId id="280" r:id="rId4"/>
    <p:sldId id="257" r:id="rId5"/>
    <p:sldId id="267" r:id="rId6"/>
    <p:sldId id="274" r:id="rId7"/>
    <p:sldId id="276" r:id="rId8"/>
    <p:sldId id="275" r:id="rId9"/>
    <p:sldId id="278" r:id="rId10"/>
    <p:sldId id="273" r:id="rId11"/>
    <p:sldId id="272" r:id="rId12"/>
    <p:sldId id="271" r:id="rId13"/>
    <p:sldId id="277" r:id="rId14"/>
    <p:sldId id="279" r:id="rId15"/>
    <p:sldId id="264" r:id="rId16"/>
    <p:sldId id="282" r:id="rId17"/>
  </p:sldIdLst>
  <p:sldSz cx="18288000" cy="10287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2" autoAdjust="0"/>
  </p:normalViewPr>
  <p:slideViewPr>
    <p:cSldViewPr>
      <p:cViewPr varScale="1">
        <p:scale>
          <a:sx n="53" d="100"/>
          <a:sy n="53" d="100"/>
        </p:scale>
        <p:origin x="91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82031E-CC76-4CD4-B9E1-CA1DF7176803}" type="datetimeFigureOut">
              <a:rPr lang="en-US" smtClean="0"/>
              <a:t>9/17/2019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88A43-E6D0-42D1-8646-D1BD11322C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400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88A43-E6D0-42D1-8646-D1BD11322CD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296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88A43-E6D0-42D1-8646-D1BD11322CD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680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88A43-E6D0-42D1-8646-D1BD11322CD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105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7" Type="http://schemas.openxmlformats.org/officeDocument/2006/relationships/image" Target="../media/image25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jpeg"/><Relationship Id="rId5" Type="http://schemas.openxmlformats.org/officeDocument/2006/relationships/image" Target="../media/image23.png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deFreezr/awesome-graphviz" TargetMode="External"/><Relationship Id="rId2" Type="http://schemas.openxmlformats.org/officeDocument/2006/relationships/hyperlink" Target="https://www.graphviz.org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prateekkumarsingh/presentations" TargetMode="External"/><Relationship Id="rId4" Type="http://schemas.openxmlformats.org/officeDocument/2006/relationships/hyperlink" Target="https://psgraph.readthedocs.io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KevinMarquette/PSGraph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20.png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F07137-5EA9-4A26-9AEE-D947CFE284D0}"/>
              </a:ext>
            </a:extLst>
          </p:cNvPr>
          <p:cNvSpPr txBox="1"/>
          <p:nvPr/>
        </p:nvSpPr>
        <p:spPr>
          <a:xfrm>
            <a:off x="1524000" y="3009900"/>
            <a:ext cx="15240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0" b="1" dirty="0">
                <a:latin typeface="Barlow Medium"/>
                <a:cs typeface="Dubai Medium" panose="020B0604020202020204" pitchFamily="34" charset="-78"/>
              </a:rPr>
              <a:t>Visualize &amp; Document Infrastructure with PowerShell</a:t>
            </a:r>
          </a:p>
        </p:txBody>
      </p:sp>
    </p:spTree>
    <p:extLst>
      <p:ext uri="{BB962C8B-B14F-4D97-AF65-F5344CB8AC3E}">
        <p14:creationId xmlns:p14="http://schemas.microsoft.com/office/powerpoint/2010/main" val="3089228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6" name="Picture 10" descr="Image result for drake meme">
            <a:extLst>
              <a:ext uri="{FF2B5EF4-FFF2-40B4-BE49-F238E27FC236}">
                <a16:creationId xmlns:a16="http://schemas.microsoft.com/office/drawing/2014/main" id="{221FCC1B-6B85-4A58-B60C-1117418B4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"/>
            <a:ext cx="12612578" cy="1008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Image result for graphviz icon">
            <a:extLst>
              <a:ext uri="{FF2B5EF4-FFF2-40B4-BE49-F238E27FC236}">
                <a16:creationId xmlns:a16="http://schemas.microsoft.com/office/drawing/2014/main" id="{AC577EAF-F61A-4034-9850-C5817894A4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5622418" y="6354774"/>
            <a:ext cx="2205833" cy="293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Image result for powershell icon">
            <a:extLst>
              <a:ext uri="{FF2B5EF4-FFF2-40B4-BE49-F238E27FC236}">
                <a16:creationId xmlns:a16="http://schemas.microsoft.com/office/drawing/2014/main" id="{331E7F38-BC74-42EA-B8E4-2B8BC43527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 bwMode="auto">
          <a:xfrm>
            <a:off x="9004713" y="6819900"/>
            <a:ext cx="2992708" cy="223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Image result for visio icon">
            <a:extLst>
              <a:ext uri="{FF2B5EF4-FFF2-40B4-BE49-F238E27FC236}">
                <a16:creationId xmlns:a16="http://schemas.microsoft.com/office/drawing/2014/main" id="{81B4AAE7-2B7E-4B39-8DF5-B262DF9E9A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3" t="16400" r="5693" b="18000"/>
          <a:stretch/>
        </p:blipFill>
        <p:spPr bwMode="auto">
          <a:xfrm>
            <a:off x="8168855" y="1656596"/>
            <a:ext cx="3886870" cy="223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2">
            <a:extLst>
              <a:ext uri="{FF2B5EF4-FFF2-40B4-BE49-F238E27FC236}">
                <a16:creationId xmlns:a16="http://schemas.microsoft.com/office/drawing/2014/main" id="{5DBCCE41-2CE9-49C4-90D6-00F2507C766C}"/>
              </a:ext>
            </a:extLst>
          </p:cNvPr>
          <p:cNvSpPr txBox="1"/>
          <p:nvPr/>
        </p:nvSpPr>
        <p:spPr>
          <a:xfrm>
            <a:off x="8090782" y="7581900"/>
            <a:ext cx="7142560" cy="1214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00"/>
              </a:lnSpc>
              <a:spcBef>
                <a:spcPct val="0"/>
              </a:spcBef>
            </a:pPr>
            <a:r>
              <a:rPr lang="en-US" sz="12000" b="1" spc="-126" dirty="0">
                <a:solidFill>
                  <a:srgbClr val="000000"/>
                </a:solidFill>
                <a:latin typeface="Barlow Medium"/>
              </a:rPr>
              <a:t>+</a:t>
            </a:r>
            <a:endParaRPr lang="en-US" sz="12000" b="1" spc="-126" dirty="0">
              <a:solidFill>
                <a:srgbClr val="5271FF"/>
              </a:solidFill>
              <a:latin typeface="Barlow Mediu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1BED42-0B01-4E2A-BDC1-01008C83901E}"/>
              </a:ext>
            </a:extLst>
          </p:cNvPr>
          <p:cNvSpPr txBox="1"/>
          <p:nvPr/>
        </p:nvSpPr>
        <p:spPr>
          <a:xfrm>
            <a:off x="12590206" y="878984"/>
            <a:ext cx="55058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4800" dirty="0">
                <a:latin typeface="Barlow Medium"/>
              </a:rPr>
              <a:t>Manual</a:t>
            </a:r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4800" dirty="0">
                <a:latin typeface="Barlow Medium"/>
              </a:rPr>
              <a:t>Time consuming</a:t>
            </a:r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4800" dirty="0">
                <a:latin typeface="Barlow Medium"/>
              </a:rPr>
              <a:t>Planning Phase</a:t>
            </a:r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4800" dirty="0">
                <a:latin typeface="Barlow Medium"/>
              </a:rPr>
              <a:t>No Programming</a:t>
            </a:r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4800" dirty="0">
                <a:latin typeface="Barlow Medium"/>
              </a:rPr>
              <a:t>More Control</a:t>
            </a:r>
          </a:p>
          <a:p>
            <a:pPr marL="685800" indent="-685800">
              <a:buFont typeface="Wingdings" panose="05000000000000000000" pitchFamily="2" charset="2"/>
              <a:buChar char="§"/>
            </a:pPr>
            <a:endParaRPr lang="en-US" sz="4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160F6C-B8E5-43A1-BB74-13F1EA1B4020}"/>
              </a:ext>
            </a:extLst>
          </p:cNvPr>
          <p:cNvSpPr txBox="1"/>
          <p:nvPr/>
        </p:nvSpPr>
        <p:spPr>
          <a:xfrm>
            <a:off x="12573000" y="5455135"/>
            <a:ext cx="55992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4800" dirty="0">
                <a:latin typeface="Barlow Medium"/>
              </a:rPr>
              <a:t>Automated</a:t>
            </a:r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4800" dirty="0">
                <a:latin typeface="Barlow Medium"/>
              </a:rPr>
              <a:t>Maintainable</a:t>
            </a:r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4800" dirty="0">
                <a:latin typeface="Barlow Medium"/>
              </a:rPr>
              <a:t>Live Infrastructure</a:t>
            </a:r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4800" dirty="0">
                <a:latin typeface="Barlow Medium"/>
              </a:rPr>
              <a:t>Engineers &amp; </a:t>
            </a:r>
            <a:r>
              <a:rPr lang="en-US" sz="4800" dirty="0" err="1">
                <a:latin typeface="Barlow Medium"/>
              </a:rPr>
              <a:t>Devs</a:t>
            </a:r>
            <a:endParaRPr lang="en-US" sz="4800" dirty="0">
              <a:latin typeface="Barlow Medium"/>
            </a:endParaRPr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4800" dirty="0">
                <a:latin typeface="Barlow Medium"/>
              </a:rPr>
              <a:t>Asset while troubleshooting</a:t>
            </a:r>
          </a:p>
        </p:txBody>
      </p:sp>
      <p:pic>
        <p:nvPicPr>
          <p:cNvPr id="1026" name="Picture 2" descr="Image result for draw.io">
            <a:extLst>
              <a:ext uri="{FF2B5EF4-FFF2-40B4-BE49-F238E27FC236}">
                <a16:creationId xmlns:a16="http://schemas.microsoft.com/office/drawing/2014/main" id="{14DEFB73-AA1C-491B-B52F-B6D0426F5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563" y="1718467"/>
            <a:ext cx="2205833" cy="2205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198E13-CCFD-4C65-A326-AA4D78AE601E}"/>
              </a:ext>
            </a:extLst>
          </p:cNvPr>
          <p:cNvSpPr txBox="1"/>
          <p:nvPr/>
        </p:nvSpPr>
        <p:spPr>
          <a:xfrm flipH="1">
            <a:off x="4953000" y="3390900"/>
            <a:ext cx="2743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3000" b="1" dirty="0">
                <a:latin typeface="Barlow Bold"/>
              </a:rPr>
              <a:t>Draw.io</a:t>
            </a:r>
          </a:p>
        </p:txBody>
      </p:sp>
    </p:spTree>
    <p:extLst>
      <p:ext uri="{BB962C8B-B14F-4D97-AF65-F5344CB8AC3E}">
        <p14:creationId xmlns:p14="http://schemas.microsoft.com/office/powerpoint/2010/main" val="281943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75290" y="75208"/>
            <a:ext cx="7032041" cy="10346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00"/>
              </a:lnSpc>
              <a:spcBef>
                <a:spcPct val="0"/>
              </a:spcBef>
            </a:pPr>
            <a:r>
              <a:rPr lang="en-US" sz="6000" b="1" spc="-126" dirty="0">
                <a:solidFill>
                  <a:srgbClr val="000000"/>
                </a:solidFill>
                <a:latin typeface="Barlow Medium"/>
              </a:rPr>
              <a:t>PS C: &gt;_   </a:t>
            </a:r>
            <a:r>
              <a:rPr lang="en-US" sz="6000" b="1" spc="-126" dirty="0">
                <a:solidFill>
                  <a:srgbClr val="5271FF"/>
                </a:solidFill>
                <a:latin typeface="Barlow Medium"/>
              </a:rPr>
              <a:t>Start-Demo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15CFEE-4ED2-4F50-82E0-28DCD7D3614C}"/>
              </a:ext>
            </a:extLst>
          </p:cNvPr>
          <p:cNvSpPr txBox="1"/>
          <p:nvPr/>
        </p:nvSpPr>
        <p:spPr>
          <a:xfrm>
            <a:off x="675290" y="3547556"/>
            <a:ext cx="14595764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0" dirty="0">
                <a:latin typeface="Barlow Medium"/>
              </a:rPr>
              <a:t>“Talk is cheap. </a:t>
            </a:r>
            <a:br>
              <a:rPr lang="en-US" sz="7500" dirty="0">
                <a:latin typeface="Barlow Medium"/>
              </a:rPr>
            </a:br>
            <a:r>
              <a:rPr lang="en-US" sz="7500" dirty="0">
                <a:latin typeface="Barlow Medium"/>
              </a:rPr>
              <a:t>  Show me the code.”</a:t>
            </a:r>
            <a:br>
              <a:rPr lang="en-US" sz="7500" dirty="0">
                <a:latin typeface="Barlow Medium"/>
              </a:rPr>
            </a:br>
            <a:r>
              <a:rPr lang="en-US" sz="7500" dirty="0">
                <a:latin typeface="Barlow Medium"/>
              </a:rPr>
              <a:t>					</a:t>
            </a:r>
          </a:p>
          <a:p>
            <a:r>
              <a:rPr lang="en-US" sz="7500" i="1" dirty="0">
                <a:solidFill>
                  <a:schemeClr val="bg1">
                    <a:lumMod val="65000"/>
                  </a:schemeClr>
                </a:solidFill>
                <a:latin typeface="Barlow Medium"/>
              </a:rPr>
              <a:t>			</a:t>
            </a:r>
            <a:r>
              <a:rPr lang="en-US" sz="7000" i="1" dirty="0">
                <a:solidFill>
                  <a:schemeClr val="bg1">
                    <a:lumMod val="65000"/>
                  </a:schemeClr>
                </a:solidFill>
                <a:latin typeface="Barlow Medium"/>
              </a:rPr>
              <a:t>-Linus Torvalds</a:t>
            </a:r>
          </a:p>
          <a:p>
            <a:endParaRPr lang="en-US" sz="7500" dirty="0">
              <a:latin typeface="Barlow Medium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370C160-E313-4D37-9F07-935A070604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7"/>
          <a:stretch/>
        </p:blipFill>
        <p:spPr bwMode="auto">
          <a:xfrm>
            <a:off x="10287000" y="273462"/>
            <a:ext cx="7696200" cy="9137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005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15CFEE-4ED2-4F50-82E0-28DCD7D3614C}"/>
              </a:ext>
            </a:extLst>
          </p:cNvPr>
          <p:cNvSpPr txBox="1"/>
          <p:nvPr/>
        </p:nvSpPr>
        <p:spPr>
          <a:xfrm>
            <a:off x="3865418" y="2925200"/>
            <a:ext cx="10557164" cy="4436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9000" b="1" spc="-126" dirty="0">
                <a:latin typeface="Barlow Medium"/>
              </a:rPr>
              <a:t>DEMO – 1</a:t>
            </a:r>
            <a:br>
              <a:rPr lang="en-US" sz="9000" b="1" spc="-126" dirty="0">
                <a:latin typeface="Barlow Medium"/>
              </a:rPr>
            </a:br>
            <a:br>
              <a:rPr lang="en-US" sz="9000" b="1" spc="-126" dirty="0">
                <a:latin typeface="Barlow Medium"/>
              </a:rPr>
            </a:br>
            <a:r>
              <a:rPr lang="en-US" sz="9000" b="1" spc="-126" dirty="0">
                <a:latin typeface="Barlow Medium"/>
              </a:rPr>
              <a:t>Getting Started with </a:t>
            </a:r>
          </a:p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9000" b="1" spc="-126" dirty="0" err="1">
                <a:latin typeface="Barlow Medium"/>
              </a:rPr>
              <a:t>PSGraph</a:t>
            </a:r>
            <a:r>
              <a:rPr lang="en-US" sz="9000" b="1" spc="-126" dirty="0">
                <a:latin typeface="Barlow Medium"/>
              </a:rPr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1571036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15CFEE-4ED2-4F50-82E0-28DCD7D3614C}"/>
              </a:ext>
            </a:extLst>
          </p:cNvPr>
          <p:cNvSpPr txBox="1"/>
          <p:nvPr/>
        </p:nvSpPr>
        <p:spPr>
          <a:xfrm>
            <a:off x="3865418" y="2925200"/>
            <a:ext cx="10557164" cy="335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9000" b="1" spc="-126" dirty="0">
                <a:latin typeface="Barlow Medium"/>
              </a:rPr>
              <a:t>DEMO – 2</a:t>
            </a:r>
            <a:br>
              <a:rPr lang="en-US" sz="9000" b="1" spc="-126" dirty="0">
                <a:latin typeface="Barlow Medium"/>
              </a:rPr>
            </a:br>
            <a:br>
              <a:rPr lang="en-US" sz="9000" b="1" spc="-126" dirty="0">
                <a:latin typeface="Barlow Medium"/>
              </a:rPr>
            </a:br>
            <a:r>
              <a:rPr lang="en-US" sz="9000" b="1" spc="-126" dirty="0">
                <a:latin typeface="Barlow Medium"/>
              </a:rPr>
              <a:t>Advance Use cases</a:t>
            </a:r>
          </a:p>
        </p:txBody>
      </p:sp>
    </p:spTree>
    <p:extLst>
      <p:ext uri="{BB962C8B-B14F-4D97-AF65-F5344CB8AC3E}">
        <p14:creationId xmlns:p14="http://schemas.microsoft.com/office/powerpoint/2010/main" val="970419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75290" y="75208"/>
            <a:ext cx="7032041" cy="10346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00"/>
              </a:lnSpc>
              <a:spcBef>
                <a:spcPct val="0"/>
              </a:spcBef>
            </a:pPr>
            <a:r>
              <a:rPr lang="en-US" sz="6000" b="1" spc="-126" dirty="0">
                <a:solidFill>
                  <a:srgbClr val="000000"/>
                </a:solidFill>
                <a:latin typeface="Barlow Medium"/>
              </a:rPr>
              <a:t>PS C: &gt;_   </a:t>
            </a:r>
            <a:r>
              <a:rPr lang="en-US" sz="6000" b="1" spc="-126" dirty="0">
                <a:solidFill>
                  <a:srgbClr val="5271FF"/>
                </a:solidFill>
                <a:latin typeface="Barlow Medium"/>
              </a:rPr>
              <a:t>Get-Resource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771B01-CC02-4D0F-969E-7B3AE6F28190}"/>
              </a:ext>
            </a:extLst>
          </p:cNvPr>
          <p:cNvSpPr txBox="1"/>
          <p:nvPr/>
        </p:nvSpPr>
        <p:spPr>
          <a:xfrm>
            <a:off x="675290" y="1913385"/>
            <a:ext cx="14107510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Official Website of </a:t>
            </a:r>
            <a:r>
              <a:rPr lang="en-US" sz="4000" dirty="0" err="1">
                <a:latin typeface="Barlow Medium"/>
              </a:rPr>
              <a:t>GraphViz</a:t>
            </a:r>
            <a:r>
              <a:rPr lang="en-US" sz="4000" dirty="0">
                <a:latin typeface="Barlow Medium"/>
              </a:rPr>
              <a:t> </a:t>
            </a:r>
          </a:p>
          <a:p>
            <a:pPr lvl="2"/>
            <a:r>
              <a:rPr lang="en-US" sz="4000" dirty="0">
                <a:hlinkClick r:id="rId2"/>
              </a:rPr>
              <a:t>https://www.graphviz.org/</a:t>
            </a:r>
            <a:br>
              <a:rPr lang="en-US" sz="4000" dirty="0"/>
            </a:br>
            <a:endParaRPr lang="en-US" sz="4000" dirty="0">
              <a:latin typeface="Barlow Mediu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Use cases, API’s and Language Bindings</a:t>
            </a:r>
            <a:br>
              <a:rPr lang="en-US" sz="4000" dirty="0">
                <a:latin typeface="Barlow Medium"/>
              </a:rPr>
            </a:br>
            <a:r>
              <a:rPr lang="en-US" sz="4000" dirty="0">
                <a:latin typeface="Barlow Medium"/>
              </a:rPr>
              <a:t>	</a:t>
            </a:r>
            <a:r>
              <a:rPr lang="en-US" sz="4000" dirty="0">
                <a:hlinkClick r:id="rId3"/>
              </a:rPr>
              <a:t>https://github.com/CodeFreezr/awesome-graphviz</a:t>
            </a:r>
            <a:br>
              <a:rPr lang="en-US" sz="4000" dirty="0"/>
            </a:br>
            <a:endParaRPr lang="en-US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err="1">
                <a:latin typeface="Barlow Medium"/>
              </a:rPr>
              <a:t>PSGraph</a:t>
            </a:r>
            <a:r>
              <a:rPr lang="en-US" sz="4000" dirty="0">
                <a:latin typeface="Barlow Medium"/>
              </a:rPr>
              <a:t> Documentation</a:t>
            </a:r>
          </a:p>
          <a:p>
            <a:pPr lvl="2"/>
            <a:r>
              <a:rPr lang="en-US" sz="4000" dirty="0">
                <a:hlinkClick r:id="rId4"/>
              </a:rPr>
              <a:t>https://psgraph.readthedocs.io</a:t>
            </a:r>
            <a:endParaRPr lang="en-US" sz="4000" dirty="0"/>
          </a:p>
          <a:p>
            <a:endParaRPr lang="en-US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Slides</a:t>
            </a:r>
          </a:p>
          <a:p>
            <a:pPr lvl="2"/>
            <a:r>
              <a:rPr lang="en-US" sz="4000" dirty="0">
                <a:hlinkClick r:id="rId5"/>
              </a:rPr>
              <a:t>https://github.com/prateekkumarsingh/presentations</a:t>
            </a:r>
            <a:endParaRPr lang="en-US" sz="4000" dirty="0"/>
          </a:p>
          <a:p>
            <a:pPr lvl="2"/>
            <a:endParaRPr lang="en-US" sz="4000" dirty="0"/>
          </a:p>
          <a:p>
            <a:pPr lvl="2"/>
            <a:endParaRPr lang="en-US" sz="4000" dirty="0">
              <a:latin typeface="Barlow Medium"/>
            </a:endParaRPr>
          </a:p>
          <a:p>
            <a:pPr lvl="2"/>
            <a:endParaRPr lang="en-US" sz="4000" dirty="0">
              <a:latin typeface="Barlow Medium"/>
            </a:endParaRPr>
          </a:p>
        </p:txBody>
      </p:sp>
    </p:spTree>
    <p:extLst>
      <p:ext uri="{BB962C8B-B14F-4D97-AF65-F5344CB8AC3E}">
        <p14:creationId xmlns:p14="http://schemas.microsoft.com/office/powerpoint/2010/main" val="4152927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8B86D7-F5E9-4426-8F00-6433C8F4A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0" y="2029342"/>
            <a:ext cx="8277105" cy="6228316"/>
          </a:xfrm>
          <a:prstGeom prst="rect">
            <a:avLst/>
          </a:prstGeom>
        </p:spPr>
      </p:pic>
      <p:pic>
        <p:nvPicPr>
          <p:cNvPr id="3" name="Picture 4" descr="Related image">
            <a:extLst>
              <a:ext uri="{FF2B5EF4-FFF2-40B4-BE49-F238E27FC236}">
                <a16:creationId xmlns:a16="http://schemas.microsoft.com/office/drawing/2014/main" id="{DBFD4E29-5965-4D6D-A31D-F25DE6F54B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22"/>
          <a:stretch/>
        </p:blipFill>
        <p:spPr bwMode="auto">
          <a:xfrm>
            <a:off x="304799" y="952500"/>
            <a:ext cx="8265045" cy="845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204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186073" y="7186451"/>
            <a:ext cx="17598727" cy="5966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12"/>
              </a:lnSpc>
              <a:spcBef>
                <a:spcPct val="0"/>
              </a:spcBef>
            </a:pPr>
            <a:r>
              <a:rPr lang="en-US" sz="3437" b="1" dirty="0">
                <a:solidFill>
                  <a:srgbClr val="000000"/>
                </a:solidFill>
                <a:latin typeface="Barlow Bold"/>
              </a:rPr>
              <a:t>/SINGHPRATEIK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420600" y="8423276"/>
            <a:ext cx="17751098" cy="5821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80"/>
              </a:lnSpc>
              <a:spcBef>
                <a:spcPct val="0"/>
              </a:spcBef>
            </a:pPr>
            <a:r>
              <a:rPr lang="en-US" sz="3414" b="1" spc="-71" dirty="0">
                <a:solidFill>
                  <a:srgbClr val="000000"/>
                </a:solidFill>
                <a:latin typeface="Barlow Bold"/>
              </a:rPr>
              <a:t>        /RIDICULOUSLYCURIOUS  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215709" y="7048500"/>
            <a:ext cx="909696" cy="90969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348732" y="7834718"/>
            <a:ext cx="594077" cy="580472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1836423" y="8181642"/>
            <a:ext cx="1618696" cy="1214022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3163277" y="7810500"/>
            <a:ext cx="17598727" cy="5966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12"/>
              </a:lnSpc>
              <a:spcBef>
                <a:spcPct val="0"/>
              </a:spcBef>
            </a:pPr>
            <a:r>
              <a:rPr lang="en-US" sz="3437" b="1" dirty="0">
                <a:solidFill>
                  <a:srgbClr val="000000"/>
                </a:solidFill>
                <a:latin typeface="Barlow Bold"/>
              </a:rPr>
              <a:t>/PRATEEKKUMARSINGH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2645771" y="502835"/>
            <a:ext cx="5068850" cy="506885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754083" y="5571685"/>
            <a:ext cx="2602742" cy="4164388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7075643" y="5571685"/>
            <a:ext cx="3206579" cy="4164388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754083" y="4562111"/>
            <a:ext cx="4071132" cy="565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8"/>
              </a:lnSpc>
              <a:spcBef>
                <a:spcPct val="0"/>
              </a:spcBef>
            </a:pPr>
            <a:r>
              <a:rPr lang="en-US" sz="3306" b="1" spc="-69" dirty="0">
                <a:solidFill>
                  <a:srgbClr val="000000"/>
                </a:solidFill>
                <a:latin typeface="Barlow Bold"/>
              </a:rPr>
              <a:t>BOOKS AUTHORED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995221" y="4562111"/>
            <a:ext cx="5819056" cy="565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8"/>
              </a:lnSpc>
              <a:spcBef>
                <a:spcPct val="0"/>
              </a:spcBef>
            </a:pPr>
            <a:r>
              <a:rPr lang="en-US" sz="3306" b="1" spc="-69" dirty="0">
                <a:solidFill>
                  <a:srgbClr val="000000"/>
                </a:solidFill>
                <a:latin typeface="Barlow Bold"/>
              </a:rPr>
              <a:t>CONTRIBUTING AUTHOR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54083" y="1671854"/>
            <a:ext cx="4071132" cy="565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8"/>
              </a:lnSpc>
              <a:spcBef>
                <a:spcPct val="0"/>
              </a:spcBef>
            </a:pPr>
            <a:r>
              <a:rPr lang="en-US" sz="3306" b="1" spc="-69" dirty="0">
                <a:solidFill>
                  <a:srgbClr val="000000"/>
                </a:solidFill>
                <a:latin typeface="Barlow Bold"/>
              </a:rPr>
              <a:t>TECH. WRITER FOR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8"/>
          <a:srcRect t="9670" b="9670"/>
          <a:stretch>
            <a:fillRect/>
          </a:stretch>
        </p:blipFill>
        <p:spPr>
          <a:xfrm>
            <a:off x="3584436" y="2791362"/>
            <a:ext cx="2572085" cy="1068426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754083" y="2791362"/>
            <a:ext cx="2704875" cy="1068426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0"/>
          <a:srcRect t="4017" b="4017"/>
          <a:stretch>
            <a:fillRect/>
          </a:stretch>
        </p:blipFill>
        <p:spPr>
          <a:xfrm>
            <a:off x="6288023" y="2791362"/>
            <a:ext cx="2718690" cy="10751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12144168" y="6367584"/>
            <a:ext cx="998686" cy="107966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13142854" y="6532295"/>
            <a:ext cx="3331871" cy="5985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16"/>
              </a:lnSpc>
              <a:spcBef>
                <a:spcPct val="0"/>
              </a:spcBef>
            </a:pPr>
            <a:r>
              <a:rPr lang="en-US" sz="3440" b="1" spc="-72" dirty="0">
                <a:solidFill>
                  <a:srgbClr val="000000"/>
                </a:solidFill>
                <a:latin typeface="Barlow Bold"/>
              </a:rPr>
              <a:t>RIDICURIOUS.COM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12906930" y="4712521"/>
            <a:ext cx="859164" cy="859164"/>
            <a:chOff x="0" y="0"/>
            <a:chExt cx="6350000" cy="6350000"/>
          </a:xfrm>
        </p:grpSpPr>
        <p:sp>
          <p:nvSpPr>
            <p:cNvPr id="20" name="Freeform 2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1" name="Group 21"/>
          <p:cNvGrpSpPr/>
          <p:nvPr/>
        </p:nvGrpSpPr>
        <p:grpSpPr>
          <a:xfrm>
            <a:off x="16668383" y="4712521"/>
            <a:ext cx="859164" cy="859164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3" name="Group 23"/>
          <p:cNvGrpSpPr/>
          <p:nvPr/>
        </p:nvGrpSpPr>
        <p:grpSpPr>
          <a:xfrm>
            <a:off x="13336512" y="4707393"/>
            <a:ext cx="3781850" cy="861005"/>
            <a:chOff x="0" y="0"/>
            <a:chExt cx="818145" cy="186265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8145" cy="186265"/>
            </a:xfrm>
            <a:custGeom>
              <a:avLst/>
              <a:gdLst/>
              <a:ahLst/>
              <a:cxnLst/>
              <a:rect l="l" t="t" r="r" b="b"/>
              <a:pathLst>
                <a:path w="818145" h="186265">
                  <a:moveTo>
                    <a:pt x="0" y="0"/>
                  </a:moveTo>
                  <a:lnTo>
                    <a:pt x="818145" y="0"/>
                  </a:lnTo>
                  <a:lnTo>
                    <a:pt x="818145" y="186265"/>
                  </a:lnTo>
                  <a:lnTo>
                    <a:pt x="0" y="186265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25" name="Picture 25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>
          <a:xfrm>
            <a:off x="3527794" y="5571685"/>
            <a:ext cx="2602742" cy="4164388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3"/>
          <a:srcRect l="13433" r="15352" b="37542"/>
          <a:stretch>
            <a:fillRect/>
          </a:stretch>
        </p:blipFill>
        <p:spPr>
          <a:xfrm>
            <a:off x="12229009" y="9124663"/>
            <a:ext cx="833524" cy="562894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>
            <a:off x="13343769" y="4782453"/>
            <a:ext cx="5128315" cy="6909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63"/>
              </a:lnSpc>
              <a:spcBef>
                <a:spcPct val="0"/>
              </a:spcBef>
            </a:pPr>
            <a:r>
              <a:rPr lang="en-US" sz="4500" spc="-83" dirty="0">
                <a:solidFill>
                  <a:srgbClr val="D9D9D9"/>
                </a:solidFill>
                <a:latin typeface="Barlow Bold"/>
              </a:rPr>
              <a:t>PRATEEK  SINGH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675290" y="75208"/>
            <a:ext cx="7693772" cy="1032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00"/>
              </a:lnSpc>
              <a:spcBef>
                <a:spcPct val="0"/>
              </a:spcBef>
            </a:pPr>
            <a:r>
              <a:rPr lang="en-US" sz="6000" b="1" spc="-126" dirty="0">
                <a:solidFill>
                  <a:srgbClr val="000000"/>
                </a:solidFill>
                <a:latin typeface="Barlow Medium"/>
              </a:rPr>
              <a:t>PS C: &gt;_ </a:t>
            </a:r>
            <a:r>
              <a:rPr lang="en-US" sz="6000" b="1" spc="-126" dirty="0" err="1">
                <a:solidFill>
                  <a:srgbClr val="5271FF"/>
                </a:solidFill>
                <a:latin typeface="Barlow Medium"/>
              </a:rPr>
              <a:t>whoami</a:t>
            </a:r>
            <a:endParaRPr lang="en-US" sz="6000" b="1" spc="-126" dirty="0">
              <a:solidFill>
                <a:srgbClr val="5271FF"/>
              </a:solidFill>
              <a:latin typeface="Barlow Medium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13106568" y="9124663"/>
            <a:ext cx="17438750" cy="586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30"/>
              </a:lnSpc>
              <a:spcBef>
                <a:spcPct val="0"/>
              </a:spcBef>
            </a:pPr>
            <a:r>
              <a:rPr lang="en-US" sz="3379" b="1" dirty="0">
                <a:solidFill>
                  <a:srgbClr val="000000"/>
                </a:solidFill>
                <a:latin typeface="Barlow Bold"/>
              </a:rPr>
              <a:t>LEANPUB.COM/B/BOOKS</a:t>
            </a:r>
          </a:p>
        </p:txBody>
      </p:sp>
    </p:spTree>
    <p:extLst>
      <p:ext uri="{BB962C8B-B14F-4D97-AF65-F5344CB8AC3E}">
        <p14:creationId xmlns:p14="http://schemas.microsoft.com/office/powerpoint/2010/main" val="1264062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186073" y="7186451"/>
            <a:ext cx="17598727" cy="5966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12"/>
              </a:lnSpc>
              <a:spcBef>
                <a:spcPct val="0"/>
              </a:spcBef>
            </a:pPr>
            <a:r>
              <a:rPr lang="en-US" sz="3437" b="1" dirty="0">
                <a:solidFill>
                  <a:srgbClr val="000000"/>
                </a:solidFill>
                <a:latin typeface="Barlow Bold"/>
              </a:rPr>
              <a:t>/SINGHPRATEIK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420600" y="8423276"/>
            <a:ext cx="17751098" cy="5821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80"/>
              </a:lnSpc>
              <a:spcBef>
                <a:spcPct val="0"/>
              </a:spcBef>
            </a:pPr>
            <a:r>
              <a:rPr lang="en-US" sz="3414" b="1" spc="-71" dirty="0">
                <a:solidFill>
                  <a:srgbClr val="000000"/>
                </a:solidFill>
                <a:latin typeface="Barlow Bold"/>
              </a:rPr>
              <a:t>        /RIDICULOUSLYCURIOUS  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215709" y="7048500"/>
            <a:ext cx="909696" cy="90969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348732" y="7834718"/>
            <a:ext cx="594077" cy="580472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1836423" y="8181642"/>
            <a:ext cx="1618696" cy="1214022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3163277" y="7810500"/>
            <a:ext cx="17598727" cy="5966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12"/>
              </a:lnSpc>
              <a:spcBef>
                <a:spcPct val="0"/>
              </a:spcBef>
            </a:pPr>
            <a:r>
              <a:rPr lang="en-US" sz="3437" b="1" dirty="0">
                <a:solidFill>
                  <a:srgbClr val="000000"/>
                </a:solidFill>
                <a:latin typeface="Barlow Bold"/>
              </a:rPr>
              <a:t>/PRATEEKKUMARSINGH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2645771" y="502835"/>
            <a:ext cx="5068850" cy="506885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754083" y="5571685"/>
            <a:ext cx="2602742" cy="4164388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7075643" y="5571685"/>
            <a:ext cx="3206579" cy="4164388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754083" y="4562111"/>
            <a:ext cx="4071132" cy="565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8"/>
              </a:lnSpc>
              <a:spcBef>
                <a:spcPct val="0"/>
              </a:spcBef>
            </a:pPr>
            <a:r>
              <a:rPr lang="en-US" sz="3306" b="1" spc="-69" dirty="0">
                <a:solidFill>
                  <a:srgbClr val="000000"/>
                </a:solidFill>
                <a:latin typeface="Barlow Bold"/>
              </a:rPr>
              <a:t>BOOKS AUTHORED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995221" y="4562111"/>
            <a:ext cx="5819056" cy="565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8"/>
              </a:lnSpc>
              <a:spcBef>
                <a:spcPct val="0"/>
              </a:spcBef>
            </a:pPr>
            <a:r>
              <a:rPr lang="en-US" sz="3306" b="1" spc="-69" dirty="0">
                <a:solidFill>
                  <a:srgbClr val="000000"/>
                </a:solidFill>
                <a:latin typeface="Barlow Bold"/>
              </a:rPr>
              <a:t>CONTRIBUTING AUTHOR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54083" y="1671854"/>
            <a:ext cx="4071132" cy="565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8"/>
              </a:lnSpc>
              <a:spcBef>
                <a:spcPct val="0"/>
              </a:spcBef>
            </a:pPr>
            <a:r>
              <a:rPr lang="en-US" sz="3306" b="1" spc="-69" dirty="0">
                <a:solidFill>
                  <a:srgbClr val="000000"/>
                </a:solidFill>
                <a:latin typeface="Barlow Bold"/>
              </a:rPr>
              <a:t>TECH. WRITER FOR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8"/>
          <a:srcRect t="9670" b="9670"/>
          <a:stretch>
            <a:fillRect/>
          </a:stretch>
        </p:blipFill>
        <p:spPr>
          <a:xfrm>
            <a:off x="3584436" y="2791362"/>
            <a:ext cx="2572085" cy="1068426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754083" y="2791362"/>
            <a:ext cx="2704875" cy="1068426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0"/>
          <a:srcRect t="4017" b="4017"/>
          <a:stretch>
            <a:fillRect/>
          </a:stretch>
        </p:blipFill>
        <p:spPr>
          <a:xfrm>
            <a:off x="6288023" y="2791362"/>
            <a:ext cx="2718690" cy="10751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12144168" y="6367584"/>
            <a:ext cx="998686" cy="107966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13142854" y="6532295"/>
            <a:ext cx="3331871" cy="5985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16"/>
              </a:lnSpc>
              <a:spcBef>
                <a:spcPct val="0"/>
              </a:spcBef>
            </a:pPr>
            <a:r>
              <a:rPr lang="en-US" sz="3440" b="1" spc="-72" dirty="0">
                <a:solidFill>
                  <a:srgbClr val="000000"/>
                </a:solidFill>
                <a:latin typeface="Barlow Bold"/>
              </a:rPr>
              <a:t>RIDICURIOUS.COM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12906930" y="4712521"/>
            <a:ext cx="859164" cy="859164"/>
            <a:chOff x="0" y="0"/>
            <a:chExt cx="6350000" cy="6350000"/>
          </a:xfrm>
        </p:grpSpPr>
        <p:sp>
          <p:nvSpPr>
            <p:cNvPr id="20" name="Freeform 2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1" name="Group 21"/>
          <p:cNvGrpSpPr/>
          <p:nvPr/>
        </p:nvGrpSpPr>
        <p:grpSpPr>
          <a:xfrm>
            <a:off x="16668383" y="4712521"/>
            <a:ext cx="859164" cy="859164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3" name="Group 23"/>
          <p:cNvGrpSpPr/>
          <p:nvPr/>
        </p:nvGrpSpPr>
        <p:grpSpPr>
          <a:xfrm>
            <a:off x="13336512" y="4707393"/>
            <a:ext cx="3781850" cy="861005"/>
            <a:chOff x="0" y="0"/>
            <a:chExt cx="818145" cy="186265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8145" cy="186265"/>
            </a:xfrm>
            <a:custGeom>
              <a:avLst/>
              <a:gdLst/>
              <a:ahLst/>
              <a:cxnLst/>
              <a:rect l="l" t="t" r="r" b="b"/>
              <a:pathLst>
                <a:path w="818145" h="186265">
                  <a:moveTo>
                    <a:pt x="0" y="0"/>
                  </a:moveTo>
                  <a:lnTo>
                    <a:pt x="818145" y="0"/>
                  </a:lnTo>
                  <a:lnTo>
                    <a:pt x="818145" y="186265"/>
                  </a:lnTo>
                  <a:lnTo>
                    <a:pt x="0" y="186265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25" name="Picture 25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>
          <a:xfrm>
            <a:off x="3527794" y="5571685"/>
            <a:ext cx="2602742" cy="4164388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3"/>
          <a:srcRect l="13433" r="15352" b="37542"/>
          <a:stretch>
            <a:fillRect/>
          </a:stretch>
        </p:blipFill>
        <p:spPr>
          <a:xfrm>
            <a:off x="12229009" y="9124663"/>
            <a:ext cx="833524" cy="562894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>
            <a:off x="13343769" y="4782453"/>
            <a:ext cx="5128315" cy="6909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63"/>
              </a:lnSpc>
              <a:spcBef>
                <a:spcPct val="0"/>
              </a:spcBef>
            </a:pPr>
            <a:r>
              <a:rPr lang="en-US" sz="4500" spc="-83" dirty="0">
                <a:solidFill>
                  <a:srgbClr val="D9D9D9"/>
                </a:solidFill>
                <a:latin typeface="Barlow Bold"/>
              </a:rPr>
              <a:t>PRATEEK  SINGH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675290" y="75208"/>
            <a:ext cx="7693772" cy="1032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00"/>
              </a:lnSpc>
              <a:spcBef>
                <a:spcPct val="0"/>
              </a:spcBef>
            </a:pPr>
            <a:r>
              <a:rPr lang="en-US" sz="6000" b="1" spc="-126" dirty="0">
                <a:solidFill>
                  <a:srgbClr val="000000"/>
                </a:solidFill>
                <a:latin typeface="Barlow Medium"/>
              </a:rPr>
              <a:t>PS C: &gt;_ </a:t>
            </a:r>
            <a:r>
              <a:rPr lang="en-US" sz="6000" b="1" spc="-126" dirty="0" err="1">
                <a:solidFill>
                  <a:srgbClr val="5271FF"/>
                </a:solidFill>
                <a:latin typeface="Barlow Medium"/>
              </a:rPr>
              <a:t>whoami</a:t>
            </a:r>
            <a:endParaRPr lang="en-US" sz="6000" b="1" spc="-126" dirty="0">
              <a:solidFill>
                <a:srgbClr val="5271FF"/>
              </a:solidFill>
              <a:latin typeface="Barlow Medium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13106568" y="9124663"/>
            <a:ext cx="17438750" cy="586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30"/>
              </a:lnSpc>
              <a:spcBef>
                <a:spcPct val="0"/>
              </a:spcBef>
            </a:pPr>
            <a:r>
              <a:rPr lang="en-US" sz="3379" b="1" dirty="0">
                <a:solidFill>
                  <a:srgbClr val="000000"/>
                </a:solidFill>
                <a:latin typeface="Barlow Bold"/>
              </a:rPr>
              <a:t>LEANPUB.COM/B/BOOKS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3E0AB81-2457-454A-A781-B0D2E2637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CFBC66-27D6-46C5-9961-6DDE21C1992E}"/>
              </a:ext>
            </a:extLst>
          </p:cNvPr>
          <p:cNvSpPr txBox="1"/>
          <p:nvPr/>
        </p:nvSpPr>
        <p:spPr>
          <a:xfrm>
            <a:off x="2667000" y="2588955"/>
            <a:ext cx="1295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atin typeface="Barlow Medium"/>
              </a:rPr>
              <a:t>“</a:t>
            </a:r>
            <a:r>
              <a:rPr lang="en-US" dirty="0"/>
              <a:t>“</a:t>
            </a:r>
            <a:r>
              <a:rPr lang="en-US" sz="8000" dirty="0">
                <a:latin typeface="Barlow Medium"/>
              </a:rPr>
              <a:t>The purpose of visualization is insight, not pictures.”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218265-8C46-4FA5-808A-849C94852ED0}"/>
              </a:ext>
            </a:extLst>
          </p:cNvPr>
          <p:cNvSpPr txBox="1"/>
          <p:nvPr/>
        </p:nvSpPr>
        <p:spPr>
          <a:xfrm>
            <a:off x="6934200" y="5753100"/>
            <a:ext cx="8382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500" i="1" dirty="0">
                <a:solidFill>
                  <a:schemeClr val="bg1">
                    <a:lumMod val="50000"/>
                  </a:schemeClr>
                </a:solidFill>
                <a:latin typeface="Barlow Medium"/>
              </a:rPr>
              <a:t>Ben </a:t>
            </a:r>
            <a:r>
              <a:rPr lang="en-US" sz="3500" i="1" dirty="0" err="1">
                <a:solidFill>
                  <a:schemeClr val="bg1">
                    <a:lumMod val="50000"/>
                  </a:schemeClr>
                </a:solidFill>
                <a:latin typeface="Barlow Medium"/>
              </a:rPr>
              <a:t>Shneiderman</a:t>
            </a:r>
            <a:endParaRPr lang="en-US" sz="3500" i="1" dirty="0">
              <a:solidFill>
                <a:schemeClr val="bg1">
                  <a:lumMod val="50000"/>
                </a:schemeClr>
              </a:solidFill>
              <a:latin typeface="Barlow Medium"/>
            </a:endParaRPr>
          </a:p>
        </p:txBody>
      </p:sp>
    </p:spTree>
    <p:extLst>
      <p:ext uri="{BB962C8B-B14F-4D97-AF65-F5344CB8AC3E}">
        <p14:creationId xmlns:p14="http://schemas.microsoft.com/office/powerpoint/2010/main" val="26009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75290" y="75208"/>
            <a:ext cx="7032041" cy="10346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00"/>
              </a:lnSpc>
              <a:spcBef>
                <a:spcPct val="0"/>
              </a:spcBef>
            </a:pPr>
            <a:r>
              <a:rPr lang="en-US" sz="6000" b="1" spc="-126" dirty="0">
                <a:solidFill>
                  <a:srgbClr val="000000"/>
                </a:solidFill>
                <a:latin typeface="Barlow Medium"/>
              </a:rPr>
              <a:t>PS C: &gt;_   </a:t>
            </a:r>
            <a:r>
              <a:rPr lang="en-US" sz="6000" b="1" spc="-126" dirty="0">
                <a:solidFill>
                  <a:srgbClr val="5271FF"/>
                </a:solidFill>
                <a:latin typeface="Barlow Medium"/>
              </a:rPr>
              <a:t>Get-Agenda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15CFEE-4ED2-4F50-82E0-28DCD7D3614C}"/>
              </a:ext>
            </a:extLst>
          </p:cNvPr>
          <p:cNvSpPr txBox="1"/>
          <p:nvPr/>
        </p:nvSpPr>
        <p:spPr>
          <a:xfrm>
            <a:off x="566984" y="2095500"/>
            <a:ext cx="15130215" cy="6478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Basics of </a:t>
            </a:r>
            <a:r>
              <a:rPr lang="en-US" sz="4000" dirty="0" err="1">
                <a:latin typeface="Barlow Medium"/>
              </a:rPr>
              <a:t>GraphViz</a:t>
            </a:r>
            <a:r>
              <a:rPr lang="en-US" sz="4000" dirty="0">
                <a:latin typeface="Barlow Medium"/>
              </a:rPr>
              <a:t> and </a:t>
            </a:r>
            <a:r>
              <a:rPr lang="en-US" sz="4000" dirty="0" err="1">
                <a:latin typeface="Barlow Medium"/>
              </a:rPr>
              <a:t>PSGraph</a:t>
            </a:r>
            <a:r>
              <a:rPr lang="en-US" sz="4000" dirty="0">
                <a:latin typeface="Barlow Medium"/>
              </a:rPr>
              <a:t> Module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Simple use cases 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en-US" sz="3500" i="1" dirty="0">
                <a:latin typeface="Barlow Medium"/>
              </a:rPr>
              <a:t>Abstract Syntax Tree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en-US" sz="3500" i="1" dirty="0">
                <a:latin typeface="Barlow Medium"/>
              </a:rPr>
              <a:t>Tree Size visualization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Network 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en-US" sz="3500" i="1" dirty="0">
                <a:latin typeface="Barlow Medium"/>
              </a:rPr>
              <a:t>Port Testing - Telnet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en-US" sz="3500" i="1" dirty="0">
                <a:latin typeface="Barlow Medium"/>
              </a:rPr>
              <a:t>Reachability - Test-Connection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Active Directory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en-US" sz="3500" i="1" dirty="0">
                <a:latin typeface="Barlow Medium"/>
              </a:rPr>
              <a:t>Org chart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Hyper-V visualization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Azure Resource Group Topology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15CFEE-4ED2-4F50-82E0-28DCD7D3614C}"/>
              </a:ext>
            </a:extLst>
          </p:cNvPr>
          <p:cNvSpPr txBox="1"/>
          <p:nvPr/>
        </p:nvSpPr>
        <p:spPr>
          <a:xfrm>
            <a:off x="596125" y="1538129"/>
            <a:ext cx="81858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Open source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Graph visualization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Structural information to graphs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C8B5E2-EEEE-4B3C-BD13-06EDFDD49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3169" y="5368830"/>
            <a:ext cx="5644731" cy="38006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E22B6A-133E-41AB-9B0D-C82A4FD50589}"/>
              </a:ext>
            </a:extLst>
          </p:cNvPr>
          <p:cNvSpPr txBox="1"/>
          <p:nvPr/>
        </p:nvSpPr>
        <p:spPr>
          <a:xfrm>
            <a:off x="2209800" y="9390102"/>
            <a:ext cx="350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 </a:t>
            </a:r>
            <a:r>
              <a:rPr lang="en-US" sz="3000" dirty="0">
                <a:latin typeface="Barlow Medium"/>
              </a:rPr>
              <a:t>DOT</a:t>
            </a:r>
            <a:r>
              <a:rPr lang="en-US" sz="3000" b="1" dirty="0">
                <a:latin typeface="Barlow Medium"/>
              </a:rPr>
              <a:t> </a:t>
            </a:r>
            <a:r>
              <a:rPr lang="en-US" sz="3000" dirty="0">
                <a:latin typeface="Barlow Medium"/>
              </a:rPr>
              <a:t>Language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D3EA9E-8C32-4F62-AF87-C7E6CD87A6A1}"/>
              </a:ext>
            </a:extLst>
          </p:cNvPr>
          <p:cNvSpPr txBox="1"/>
          <p:nvPr/>
        </p:nvSpPr>
        <p:spPr>
          <a:xfrm>
            <a:off x="6392796" y="6120929"/>
            <a:ext cx="350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arlow Medium"/>
              </a:rPr>
              <a:t>INPUT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829F25-2F7E-4892-832B-3A83DDCA8321}"/>
              </a:ext>
            </a:extLst>
          </p:cNvPr>
          <p:cNvSpPr txBox="1"/>
          <p:nvPr/>
        </p:nvSpPr>
        <p:spPr>
          <a:xfrm>
            <a:off x="10134600" y="6120929"/>
            <a:ext cx="350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arlow Medium"/>
              </a:rPr>
              <a:t>OUTPUT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6C9FD0-3522-4F06-9FE9-5EC221309221}"/>
              </a:ext>
            </a:extLst>
          </p:cNvPr>
          <p:cNvSpPr txBox="1"/>
          <p:nvPr/>
        </p:nvSpPr>
        <p:spPr>
          <a:xfrm>
            <a:off x="6867790" y="8841938"/>
            <a:ext cx="41877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Barlow Medium"/>
              </a:rPr>
              <a:t>Graph Visualization</a:t>
            </a:r>
            <a:r>
              <a:rPr lang="en-US" sz="2600" b="1" dirty="0"/>
              <a:t> </a:t>
            </a:r>
            <a:r>
              <a:rPr lang="en-US" sz="3000" dirty="0">
                <a:latin typeface="Barlow Medium"/>
              </a:rPr>
              <a:t>Engine</a:t>
            </a:r>
          </a:p>
        </p:txBody>
      </p:sp>
      <p:pic>
        <p:nvPicPr>
          <p:cNvPr id="11" name="Picture 2" descr="Image result for graphviz icon">
            <a:extLst>
              <a:ext uri="{FF2B5EF4-FFF2-40B4-BE49-F238E27FC236}">
                <a16:creationId xmlns:a16="http://schemas.microsoft.com/office/drawing/2014/main" id="{CB38CB8B-00C2-4C98-8721-C5B4A574D0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7875749" y="5774250"/>
            <a:ext cx="2171834" cy="284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4A1799C-E8B4-496B-BA0E-92F44E28D831}"/>
              </a:ext>
            </a:extLst>
          </p:cNvPr>
          <p:cNvSpPr txBox="1"/>
          <p:nvPr/>
        </p:nvSpPr>
        <p:spPr>
          <a:xfrm>
            <a:off x="13182600" y="9390102"/>
            <a:ext cx="350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arlow Medium"/>
              </a:rPr>
              <a:t>PNG, SVG, JPEG, PDF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07F7F43-C57A-4BD9-893A-EA9B77D22DBF}"/>
              </a:ext>
            </a:extLst>
          </p:cNvPr>
          <p:cNvSpPr/>
          <p:nvPr/>
        </p:nvSpPr>
        <p:spPr>
          <a:xfrm>
            <a:off x="6556449" y="6875265"/>
            <a:ext cx="1066800" cy="7620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9C8C6B5-FFA1-41FB-8BF2-95FA33610F86}"/>
              </a:ext>
            </a:extLst>
          </p:cNvPr>
          <p:cNvSpPr/>
          <p:nvPr/>
        </p:nvSpPr>
        <p:spPr>
          <a:xfrm>
            <a:off x="10391222" y="6875265"/>
            <a:ext cx="1066800" cy="7620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78EE49-1D5D-4E00-B53D-AFD4AA494DD0}"/>
              </a:ext>
            </a:extLst>
          </p:cNvPr>
          <p:cNvSpPr txBox="1"/>
          <p:nvPr/>
        </p:nvSpPr>
        <p:spPr>
          <a:xfrm>
            <a:off x="9144000" y="1513080"/>
            <a:ext cx="14595764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Simple text to automated diagrams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Applications in: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3500" dirty="0">
                <a:latin typeface="Barlow Medium"/>
              </a:rPr>
              <a:t>Software engineering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3500" dirty="0">
                <a:latin typeface="Barlow Medium"/>
              </a:rPr>
              <a:t>Database and Web Design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3500" dirty="0">
                <a:latin typeface="Barlow Medium"/>
              </a:rPr>
              <a:t>Networking and other domains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43E45B5-4814-481F-9C97-F76E386952C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679"/>
          <a:stretch/>
        </p:blipFill>
        <p:spPr>
          <a:xfrm>
            <a:off x="596125" y="5425830"/>
            <a:ext cx="5575177" cy="36608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">
            <a:extLst>
              <a:ext uri="{FF2B5EF4-FFF2-40B4-BE49-F238E27FC236}">
                <a16:creationId xmlns:a16="http://schemas.microsoft.com/office/drawing/2014/main" id="{0316861B-5165-40CB-A6AB-C114AC0CB997}"/>
              </a:ext>
            </a:extLst>
          </p:cNvPr>
          <p:cNvSpPr txBox="1"/>
          <p:nvPr/>
        </p:nvSpPr>
        <p:spPr>
          <a:xfrm>
            <a:off x="675290" y="75208"/>
            <a:ext cx="7032041" cy="10346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00"/>
              </a:lnSpc>
              <a:spcBef>
                <a:spcPct val="0"/>
              </a:spcBef>
            </a:pPr>
            <a:r>
              <a:rPr lang="en-US" sz="6000" b="1" spc="-126" dirty="0">
                <a:solidFill>
                  <a:srgbClr val="000000"/>
                </a:solidFill>
                <a:latin typeface="Barlow Medium"/>
              </a:rPr>
              <a:t>PS C: &gt;_   </a:t>
            </a:r>
            <a:r>
              <a:rPr lang="en-US" sz="6000" b="1" spc="-126" dirty="0" err="1">
                <a:solidFill>
                  <a:srgbClr val="5271FF"/>
                </a:solidFill>
                <a:latin typeface="Barlow Medium"/>
              </a:rPr>
              <a:t>GraphViz</a:t>
            </a:r>
            <a:endParaRPr lang="en-US" sz="6000" b="1" spc="-126" dirty="0">
              <a:solidFill>
                <a:srgbClr val="5271FF"/>
              </a:solidFill>
              <a:latin typeface="Barlow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965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3" grpId="0"/>
      <p:bldP spid="14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15CFEE-4ED2-4F50-82E0-28DCD7D3614C}"/>
              </a:ext>
            </a:extLst>
          </p:cNvPr>
          <p:cNvSpPr txBox="1"/>
          <p:nvPr/>
        </p:nvSpPr>
        <p:spPr>
          <a:xfrm>
            <a:off x="609600" y="1852608"/>
            <a:ext cx="10972800" cy="646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PowerShell based Graph visualization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Built upon </a:t>
            </a:r>
            <a:r>
              <a:rPr lang="en-US" sz="4000" dirty="0" err="1">
                <a:latin typeface="Barlow Medium"/>
              </a:rPr>
              <a:t>GraphViz</a:t>
            </a:r>
            <a:r>
              <a:rPr lang="en-US" sz="4000" dirty="0">
                <a:latin typeface="Barlow Medium"/>
              </a:rPr>
              <a:t> Engine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Open sourced on </a:t>
            </a:r>
            <a:r>
              <a:rPr lang="en-US" sz="4000" dirty="0" err="1">
                <a:latin typeface="Barlow Medium"/>
              </a:rPr>
              <a:t>Github</a:t>
            </a:r>
            <a:br>
              <a:rPr lang="en-US" sz="4000" dirty="0">
                <a:latin typeface="Barlow Medium"/>
              </a:rPr>
            </a:br>
            <a:r>
              <a:rPr lang="en-US" sz="4000" dirty="0">
                <a:hlinkClick r:id="rId2"/>
              </a:rPr>
              <a:t>https://github.com/KevinMarquette/PSGraph</a:t>
            </a:r>
            <a:endParaRPr lang="en-US" sz="4000" dirty="0">
              <a:latin typeface="Barlow Mediu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Cross platform (Win, Linux and MacOS)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Barlow Medium"/>
              </a:rPr>
              <a:t>Implemented as a DSL </a:t>
            </a:r>
            <a:br>
              <a:rPr lang="en-US" sz="4000" dirty="0">
                <a:latin typeface="Barlow Medium"/>
              </a:rPr>
            </a:br>
            <a:r>
              <a:rPr lang="en-US" sz="4000" dirty="0">
                <a:latin typeface="Barlow Medium"/>
              </a:rPr>
              <a:t>or Domain Specific Language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7DBF23-C7D0-469D-9F45-B7457CE3A8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16" t="1852" r="2846" b="42651"/>
          <a:stretch/>
        </p:blipFill>
        <p:spPr>
          <a:xfrm>
            <a:off x="11242148" y="1353946"/>
            <a:ext cx="6172753" cy="6958892"/>
          </a:xfrm>
          <a:prstGeom prst="rect">
            <a:avLst/>
          </a:prstGeom>
        </p:spPr>
      </p:pic>
      <p:sp>
        <p:nvSpPr>
          <p:cNvPr id="24" name="TextBox 2">
            <a:extLst>
              <a:ext uri="{FF2B5EF4-FFF2-40B4-BE49-F238E27FC236}">
                <a16:creationId xmlns:a16="http://schemas.microsoft.com/office/drawing/2014/main" id="{93025A3C-86E6-4FD4-87C6-D189E2E0D72D}"/>
              </a:ext>
            </a:extLst>
          </p:cNvPr>
          <p:cNvSpPr txBox="1"/>
          <p:nvPr/>
        </p:nvSpPr>
        <p:spPr>
          <a:xfrm>
            <a:off x="751490" y="309814"/>
            <a:ext cx="9078310" cy="20882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  <a:spcBef>
                <a:spcPct val="0"/>
              </a:spcBef>
            </a:pPr>
            <a:r>
              <a:rPr lang="en-US" sz="6000" b="1" spc="-126" dirty="0">
                <a:solidFill>
                  <a:srgbClr val="000000"/>
                </a:solidFill>
                <a:latin typeface="Barlow Medium"/>
              </a:rPr>
              <a:t>PS C: &gt;_   </a:t>
            </a:r>
            <a:r>
              <a:rPr lang="en-US" sz="6000" b="1" spc="-126" dirty="0" err="1">
                <a:solidFill>
                  <a:srgbClr val="5271FF"/>
                </a:solidFill>
                <a:latin typeface="Barlow Medium"/>
              </a:rPr>
              <a:t>PSGraph</a:t>
            </a:r>
            <a:r>
              <a:rPr lang="en-US" sz="6000" b="1" spc="-126" dirty="0">
                <a:solidFill>
                  <a:srgbClr val="5271FF"/>
                </a:solidFill>
                <a:latin typeface="Barlow Medium"/>
              </a:rPr>
              <a:t> Module</a:t>
            </a:r>
          </a:p>
          <a:p>
            <a:pPr>
              <a:lnSpc>
                <a:spcPts val="8400"/>
              </a:lnSpc>
              <a:spcBef>
                <a:spcPct val="0"/>
              </a:spcBef>
            </a:pPr>
            <a:endParaRPr lang="en-US" sz="6000" b="1" spc="-126" dirty="0">
              <a:solidFill>
                <a:srgbClr val="5271FF"/>
              </a:solidFill>
              <a:latin typeface="Barlow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0412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84332B-059B-4E0C-964D-5365FA508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9874" y="3445680"/>
            <a:ext cx="5972632" cy="40214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7E4EBF-DF63-41C5-ACD0-29F5770C69DA}"/>
              </a:ext>
            </a:extLst>
          </p:cNvPr>
          <p:cNvSpPr txBox="1"/>
          <p:nvPr/>
        </p:nvSpPr>
        <p:spPr>
          <a:xfrm>
            <a:off x="2209800" y="9563100"/>
            <a:ext cx="350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 </a:t>
            </a:r>
            <a:r>
              <a:rPr lang="en-US" sz="3000" dirty="0">
                <a:latin typeface="Barlow Medium"/>
              </a:rPr>
              <a:t>DOT</a:t>
            </a:r>
            <a:r>
              <a:rPr lang="en-US" sz="3000" b="1" dirty="0">
                <a:latin typeface="Barlow Medium"/>
              </a:rPr>
              <a:t> </a:t>
            </a:r>
            <a:r>
              <a:rPr lang="en-US" sz="3000" dirty="0">
                <a:latin typeface="Barlow Medium"/>
              </a:rPr>
              <a:t>Language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A84BEE-AE33-434D-ACD6-2E7861621934}"/>
              </a:ext>
            </a:extLst>
          </p:cNvPr>
          <p:cNvSpPr txBox="1"/>
          <p:nvPr/>
        </p:nvSpPr>
        <p:spPr>
          <a:xfrm>
            <a:off x="6476636" y="5371190"/>
            <a:ext cx="350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arlow Medium"/>
              </a:rPr>
              <a:t>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0694FE-D807-4959-A295-61FE8DAD6F5A}"/>
              </a:ext>
            </a:extLst>
          </p:cNvPr>
          <p:cNvSpPr txBox="1"/>
          <p:nvPr/>
        </p:nvSpPr>
        <p:spPr>
          <a:xfrm>
            <a:off x="10287000" y="5427702"/>
            <a:ext cx="350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arlow Medium"/>
              </a:rPr>
              <a:t>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CB29A5-AA6C-4FBF-8419-AE3CB001642C}"/>
              </a:ext>
            </a:extLst>
          </p:cNvPr>
          <p:cNvSpPr txBox="1"/>
          <p:nvPr/>
        </p:nvSpPr>
        <p:spPr>
          <a:xfrm>
            <a:off x="6984627" y="7626141"/>
            <a:ext cx="41877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Barlow Medium"/>
              </a:rPr>
              <a:t>Graph Visualization</a:t>
            </a:r>
            <a:r>
              <a:rPr lang="en-US" sz="2600" b="1" dirty="0"/>
              <a:t> </a:t>
            </a:r>
            <a:r>
              <a:rPr lang="en-US" sz="3000" dirty="0">
                <a:latin typeface="Barlow Medium"/>
              </a:rPr>
              <a:t>Engine</a:t>
            </a:r>
          </a:p>
        </p:txBody>
      </p:sp>
      <p:pic>
        <p:nvPicPr>
          <p:cNvPr id="7" name="Picture 2" descr="Image result for graphviz icon">
            <a:extLst>
              <a:ext uri="{FF2B5EF4-FFF2-40B4-BE49-F238E27FC236}">
                <a16:creationId xmlns:a16="http://schemas.microsoft.com/office/drawing/2014/main" id="{55E5EEAE-242E-4238-B7A8-47A8949545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7992586" y="5083864"/>
            <a:ext cx="2171834" cy="242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920FF9-7851-4695-BA68-99BC81051DA4}"/>
              </a:ext>
            </a:extLst>
          </p:cNvPr>
          <p:cNvSpPr txBox="1"/>
          <p:nvPr/>
        </p:nvSpPr>
        <p:spPr>
          <a:xfrm>
            <a:off x="13335000" y="7626141"/>
            <a:ext cx="350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arlow Medium"/>
              </a:rPr>
              <a:t>PNG, SVG, JPEG, PDF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FB20843-C054-44AF-B415-3260CA6AB117}"/>
              </a:ext>
            </a:extLst>
          </p:cNvPr>
          <p:cNvSpPr/>
          <p:nvPr/>
        </p:nvSpPr>
        <p:spPr>
          <a:xfrm>
            <a:off x="10325199" y="6011929"/>
            <a:ext cx="1390585" cy="7620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E7ED4A-1D4F-4315-BB8E-BF3578E2D8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816" y="1759540"/>
            <a:ext cx="7046313" cy="28295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C3674B-3111-44C2-94DF-0D04A083D31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679"/>
          <a:stretch/>
        </p:blipFill>
        <p:spPr>
          <a:xfrm>
            <a:off x="671666" y="5676900"/>
            <a:ext cx="5775329" cy="37922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797922CF-3CBB-4E4E-B44C-4B2734FBDC35}"/>
              </a:ext>
            </a:extLst>
          </p:cNvPr>
          <p:cNvSpPr/>
          <p:nvPr/>
        </p:nvSpPr>
        <p:spPr>
          <a:xfrm>
            <a:off x="6597241" y="6006154"/>
            <a:ext cx="1234566" cy="7620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EEC16E9-DC7A-47FA-B70C-D7045710ED33}"/>
              </a:ext>
            </a:extLst>
          </p:cNvPr>
          <p:cNvSpPr/>
          <p:nvPr/>
        </p:nvSpPr>
        <p:spPr>
          <a:xfrm rot="5400000">
            <a:off x="3117613" y="4755913"/>
            <a:ext cx="924907" cy="76466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2317B9-8C11-4D82-8474-D8E39FCE3D4F}"/>
              </a:ext>
            </a:extLst>
          </p:cNvPr>
          <p:cNvSpPr txBox="1"/>
          <p:nvPr/>
        </p:nvSpPr>
        <p:spPr>
          <a:xfrm>
            <a:off x="808274" y="630554"/>
            <a:ext cx="55435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Barlow Medium"/>
              </a:rPr>
              <a:t>DSL</a:t>
            </a:r>
          </a:p>
          <a:p>
            <a:pPr algn="ctr"/>
            <a:r>
              <a:rPr lang="en-US" sz="3000" dirty="0">
                <a:latin typeface="Barlow Medium"/>
              </a:rPr>
              <a:t>(Domain Specific Language)</a:t>
            </a:r>
          </a:p>
        </p:txBody>
      </p:sp>
      <p:sp>
        <p:nvSpPr>
          <p:cNvPr id="16" name="TextBox 2">
            <a:extLst>
              <a:ext uri="{FF2B5EF4-FFF2-40B4-BE49-F238E27FC236}">
                <a16:creationId xmlns:a16="http://schemas.microsoft.com/office/drawing/2014/main" id="{E5BEF2BF-A492-43EB-B5BB-75C17467156F}"/>
              </a:ext>
            </a:extLst>
          </p:cNvPr>
          <p:cNvSpPr txBox="1"/>
          <p:nvPr/>
        </p:nvSpPr>
        <p:spPr>
          <a:xfrm>
            <a:off x="10058400" y="-38100"/>
            <a:ext cx="9078310" cy="20882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  <a:spcBef>
                <a:spcPct val="0"/>
              </a:spcBef>
            </a:pPr>
            <a:r>
              <a:rPr lang="en-US" sz="6000" b="1" spc="-126" dirty="0">
                <a:solidFill>
                  <a:srgbClr val="000000"/>
                </a:solidFill>
                <a:latin typeface="Barlow Medium"/>
              </a:rPr>
              <a:t>PS C: &gt;_   </a:t>
            </a:r>
            <a:r>
              <a:rPr lang="en-US" sz="6000" b="1" spc="-126" dirty="0" err="1">
                <a:solidFill>
                  <a:srgbClr val="5271FF"/>
                </a:solidFill>
                <a:latin typeface="Barlow Medium"/>
              </a:rPr>
              <a:t>PSGraph</a:t>
            </a:r>
            <a:r>
              <a:rPr lang="en-US" sz="6000" b="1" spc="-126" dirty="0">
                <a:solidFill>
                  <a:srgbClr val="5271FF"/>
                </a:solidFill>
                <a:latin typeface="Barlow Medium"/>
              </a:rPr>
              <a:t> Module</a:t>
            </a:r>
          </a:p>
          <a:p>
            <a:pPr>
              <a:lnSpc>
                <a:spcPts val="8400"/>
              </a:lnSpc>
              <a:spcBef>
                <a:spcPct val="0"/>
              </a:spcBef>
            </a:pPr>
            <a:endParaRPr lang="en-US" sz="6000" b="1" spc="-126" dirty="0">
              <a:solidFill>
                <a:srgbClr val="5271FF"/>
              </a:solidFill>
              <a:latin typeface="Barlow Medium"/>
            </a:endParaRPr>
          </a:p>
        </p:txBody>
      </p:sp>
    </p:spTree>
    <p:extLst>
      <p:ext uri="{BB962C8B-B14F-4D97-AF65-F5344CB8AC3E}">
        <p14:creationId xmlns:p14="http://schemas.microsoft.com/office/powerpoint/2010/main" val="28285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8" grpId="0"/>
      <p:bldP spid="9" grpId="0" animBg="1"/>
      <p:bldP spid="12" grpId="0" animBg="1"/>
      <p:bldP spid="13" grpId="0" animBg="1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63082A-00F5-48C1-A5BC-0C7AEA3BC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5894ED5-659B-4FF8-B4A5-E9C42D4F8153}"/>
              </a:ext>
            </a:extLst>
          </p:cNvPr>
          <p:cNvSpPr txBox="1"/>
          <p:nvPr/>
        </p:nvSpPr>
        <p:spPr>
          <a:xfrm>
            <a:off x="381000" y="27214"/>
            <a:ext cx="16611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atin typeface="Barlow Medium"/>
              </a:rPr>
              <a:t>That’s fine but what’s so special !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DC776DB-85AC-4F84-BA9A-42579AF9A5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51"/>
          <a:stretch/>
        </p:blipFill>
        <p:spPr bwMode="auto">
          <a:xfrm>
            <a:off x="4724400" y="1485900"/>
            <a:ext cx="8210550" cy="863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803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E878EE49-1D5D-4E00-B53D-AFD4AA494DD0}"/>
              </a:ext>
            </a:extLst>
          </p:cNvPr>
          <p:cNvSpPr txBox="1"/>
          <p:nvPr/>
        </p:nvSpPr>
        <p:spPr>
          <a:xfrm>
            <a:off x="2191096" y="571499"/>
            <a:ext cx="160816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8000" dirty="0">
                <a:latin typeface="Barlow Medium"/>
              </a:rPr>
              <a:t>“If your </a:t>
            </a:r>
            <a:r>
              <a:rPr lang="en-US" sz="8000" dirty="0">
                <a:solidFill>
                  <a:srgbClr val="FF0000"/>
                </a:solidFill>
                <a:latin typeface="Barlow Medium"/>
              </a:rPr>
              <a:t>only tool </a:t>
            </a:r>
            <a:r>
              <a:rPr lang="en-US" sz="8000" dirty="0">
                <a:latin typeface="Barlow Medium"/>
              </a:rPr>
              <a:t>is a hammer, </a:t>
            </a:r>
          </a:p>
          <a:p>
            <a:pPr fontAlgn="base"/>
            <a:r>
              <a:rPr lang="en-US" sz="8000" dirty="0">
                <a:solidFill>
                  <a:srgbClr val="FF0000"/>
                </a:solidFill>
                <a:latin typeface="Barlow Medium"/>
              </a:rPr>
              <a:t>every problem </a:t>
            </a:r>
            <a:r>
              <a:rPr lang="en-US" sz="8000" dirty="0">
                <a:latin typeface="Barlow Medium"/>
              </a:rPr>
              <a:t>looks like a nail.”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B91F7C-0DD6-4ECE-A03C-76F2905CFCD4}"/>
              </a:ext>
            </a:extLst>
          </p:cNvPr>
          <p:cNvSpPr txBox="1"/>
          <p:nvPr/>
        </p:nvSpPr>
        <p:spPr>
          <a:xfrm>
            <a:off x="1828800" y="6667500"/>
            <a:ext cx="1404121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spc="-126" dirty="0">
                <a:latin typeface="Barlow Medium"/>
              </a:rPr>
              <a:t>Different problems require different solutions</a:t>
            </a:r>
          </a:p>
          <a:p>
            <a:pPr algn="ctr"/>
            <a:r>
              <a:rPr lang="en-US" sz="6000" strike="sngStrike" spc="-126" dirty="0">
                <a:solidFill>
                  <a:srgbClr val="C00000"/>
                </a:solidFill>
                <a:latin typeface="Barlow Medium"/>
              </a:rPr>
              <a:t>Favorite</a:t>
            </a:r>
            <a:r>
              <a:rPr lang="en-US" sz="6000" spc="-126" dirty="0">
                <a:latin typeface="Barlow Medium"/>
              </a:rPr>
              <a:t> </a:t>
            </a:r>
            <a:r>
              <a:rPr lang="en-US" sz="6000" spc="-126" dirty="0">
                <a:solidFill>
                  <a:srgbClr val="00B050"/>
                </a:solidFill>
                <a:latin typeface="Barlow Medium"/>
              </a:rPr>
              <a:t>Right</a:t>
            </a:r>
            <a:r>
              <a:rPr lang="en-US" sz="6000" spc="-126" dirty="0">
                <a:latin typeface="Barlow Medium"/>
              </a:rPr>
              <a:t> tool for the right job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894ED5-659B-4FF8-B4A5-E9C42D4F8153}"/>
              </a:ext>
            </a:extLst>
          </p:cNvPr>
          <p:cNvSpPr txBox="1"/>
          <p:nvPr/>
        </p:nvSpPr>
        <p:spPr>
          <a:xfrm>
            <a:off x="3049732" y="571500"/>
            <a:ext cx="11811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Barlow Medium"/>
              </a:rPr>
              <a:t>“If all you have is a hammer, everything looks like a nail.”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7B4CB-98F1-4290-AA0B-113857CEA96F}"/>
              </a:ext>
            </a:extLst>
          </p:cNvPr>
          <p:cNvSpPr txBox="1"/>
          <p:nvPr/>
        </p:nvSpPr>
        <p:spPr>
          <a:xfrm>
            <a:off x="6248400" y="3428151"/>
            <a:ext cx="838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500" i="1" dirty="0">
                <a:solidFill>
                  <a:schemeClr val="bg1">
                    <a:lumMod val="50000"/>
                  </a:schemeClr>
                </a:solidFill>
                <a:latin typeface="Barlow Medium"/>
              </a:rPr>
              <a:t>Abraham Maslow </a:t>
            </a:r>
          </a:p>
          <a:p>
            <a:pPr algn="r"/>
            <a:r>
              <a:rPr lang="en-US" sz="3500" i="1" dirty="0">
                <a:solidFill>
                  <a:schemeClr val="bg1">
                    <a:lumMod val="50000"/>
                  </a:schemeClr>
                </a:solidFill>
                <a:latin typeface="Barlow Medium"/>
              </a:rPr>
              <a:t>The Psychology of Science, published in 1966.</a:t>
            </a:r>
            <a:endParaRPr lang="en-US" sz="3500" b="1" i="1" dirty="0">
              <a:solidFill>
                <a:schemeClr val="bg1">
                  <a:lumMod val="50000"/>
                </a:schemeClr>
              </a:solidFill>
              <a:latin typeface="Barlow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DB8603-094C-4A31-B638-AA1C7161FE3B}"/>
              </a:ext>
            </a:extLst>
          </p:cNvPr>
          <p:cNvSpPr txBox="1"/>
          <p:nvPr/>
        </p:nvSpPr>
        <p:spPr>
          <a:xfrm>
            <a:off x="4800600" y="6815718"/>
            <a:ext cx="11811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accent1">
                    <a:lumMod val="75000"/>
                  </a:schemeClr>
                </a:solidFill>
                <a:latin typeface="Barlow Medium"/>
              </a:rPr>
              <a:t>Law of Instrument</a:t>
            </a:r>
          </a:p>
        </p:txBody>
      </p:sp>
    </p:spTree>
    <p:extLst>
      <p:ext uri="{BB962C8B-B14F-4D97-AF65-F5344CB8AC3E}">
        <p14:creationId xmlns:p14="http://schemas.microsoft.com/office/powerpoint/2010/main" val="282153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7" grpId="0"/>
      <p:bldP spid="17" grpId="1"/>
      <p:bldP spid="12" grpId="0"/>
      <p:bldP spid="8" grpId="0"/>
      <p:bldP spid="8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2924</TotalTime>
  <Words>331</Words>
  <Application>Microsoft Office PowerPoint</Application>
  <PresentationFormat>Custom</PresentationFormat>
  <Paragraphs>103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Wingdings</vt:lpstr>
      <vt:lpstr>Calibri</vt:lpstr>
      <vt:lpstr>Barlow Medium</vt:lpstr>
      <vt:lpstr>Barlow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conference asia</dc:title>
  <dc:creator>Prateek Singh</dc:creator>
  <cp:lastModifiedBy>Prateek Singh</cp:lastModifiedBy>
  <cp:revision>69</cp:revision>
  <dcterms:created xsi:type="dcterms:W3CDTF">2006-08-16T00:00:00Z</dcterms:created>
  <dcterms:modified xsi:type="dcterms:W3CDTF">2019-09-17T01:09:46Z</dcterms:modified>
  <dc:identifier>DADhJp9RznA</dc:identifier>
</cp:coreProperties>
</file>