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65" r:id="rId10"/>
    <p:sldId id="266" r:id="rId11"/>
  </p:sldIdLst>
  <p:sldSz cx="9144000" cy="5143500" type="screen16x9"/>
  <p:notesSz cx="6858000" cy="9144000"/>
  <p:embeddedFontLst>
    <p:embeddedFont>
      <p:font typeface="Assistant" pitchFamily="2" charset="-79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CA8828E-3425-4464-9BFF-29064E4DE9AD}">
          <p14:sldIdLst>
            <p14:sldId id="256"/>
            <p14:sldId id="257"/>
            <p14:sldId id="258"/>
            <p14:sldId id="263"/>
            <p14:sldId id="264"/>
            <p14:sldId id="260"/>
            <p14:sldId id="261"/>
            <p14:sldId id="262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22" autoAdjust="0"/>
  </p:normalViewPr>
  <p:slideViewPr>
    <p:cSldViewPr snapToGrid="0">
      <p:cViewPr>
        <p:scale>
          <a:sx n="150" d="100"/>
          <a:sy n="150" d="100"/>
        </p:scale>
        <p:origin x="474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Welcome to my presentation. My project is about creating an online store. I used API, SQL, HTML, CSS, and JavaScript. The store has registration and login, a user profile, and a page to add and show products.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Now, I am ready to answer any questions you have about the project, the technologies I used, and my future plans. Please feel free to ask anything. Thank you for listening.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75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purpose of this presentation is to show how I made the project. I will talk about the technologies I used, the problems I had, and the improvements I plan to make.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 chose this project to use my knowledge and help a friend start a business. First, I made a Telegram bot. Later, I decided to make a full website.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 started with requirements analysis. Then, I developed the backend using Python and </a:t>
            </a:r>
            <a:r>
              <a:rPr lang="en-US" dirty="0" err="1"/>
              <a:t>FastAPI</a:t>
            </a:r>
            <a:r>
              <a:rPr lang="en-US" dirty="0"/>
              <a:t>. I set up the database with </a:t>
            </a:r>
            <a:r>
              <a:rPr lang="en-US" dirty="0" err="1"/>
              <a:t>SQLAlchemy</a:t>
            </a:r>
            <a:r>
              <a:rPr lang="en-US" dirty="0"/>
              <a:t>. Finally, I built the frontend with HTML, CSS, 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127045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website has a modern and easy-to-use interface. Users can register, log in, manage their profiles, and add products. The main page shows all the products.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01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 had some problems with the configuration that stopped the site from working. I solved these problems by asking for help and taking time to fix them. This taught me the importance of patience and getting help when needed.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In the future, I plan to put the site on Amazon using Lambda and free database services. This will make the project almost free to run. The site can grow bigger with these plans. I will also add more security to stop attacks like SQL injection.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 will add new features like user reviews, product ratings, advanced search filters, and payment systems. I will also make the site work better on mobile devices.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This project shows how I used my knowledge to make a real product. It was a challenging but rewarding journey. I plan to keep improving the project and add new features to make it better for users.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27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01" name="Google Shape;101;p15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04" name="Google Shape;104;p15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 hasCustomPrompt="1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_NUMBER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 idx="2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 idx="4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5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Google Shape;37;p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9" name="Google Shape;39;p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41" name="Google Shape;41;p4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" name="Google Shape;42;p4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21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1579668" y="1442689"/>
            <a:ext cx="5443728" cy="88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r>
              <a:rPr lang="en-US" dirty="0"/>
              <a:t>The project is about creating an online store using API, SQL, HTML, CSS, and JavaScript.</a:t>
            </a:r>
            <a:endParaRPr lang="uk-UA" dirty="0"/>
          </a:p>
        </p:txBody>
      </p:sp>
      <p:sp>
        <p:nvSpPr>
          <p:cNvPr id="136" name="Google Shape;136;p21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46CF7FA-4475-4B72-377B-9EF566ED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248" y="567341"/>
            <a:ext cx="2884212" cy="88721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Redi</a:t>
            </a:r>
            <a:r>
              <a:rPr lang="de-DE" dirty="0" err="1">
                <a:solidFill>
                  <a:srgbClr val="FFC000"/>
                </a:solidFill>
              </a:rPr>
              <a:t>Shop</a:t>
            </a:r>
            <a:endParaRPr lang="uk-UA" dirty="0">
              <a:solidFill>
                <a:srgbClr val="FFC000"/>
              </a:solidFill>
            </a:endParaRPr>
          </a:p>
        </p:txBody>
      </p:sp>
      <p:grpSp>
        <p:nvGrpSpPr>
          <p:cNvPr id="2" name="Google Shape;146;p22">
            <a:extLst>
              <a:ext uri="{FF2B5EF4-FFF2-40B4-BE49-F238E27FC236}">
                <a16:creationId xmlns:a16="http://schemas.microsoft.com/office/drawing/2014/main" id="{A6F5EEA9-D441-F86F-7291-A2F243CAF0EB}"/>
              </a:ext>
            </a:extLst>
          </p:cNvPr>
          <p:cNvGrpSpPr/>
          <p:nvPr/>
        </p:nvGrpSpPr>
        <p:grpSpPr>
          <a:xfrm rot="13403190">
            <a:off x="257187" y="652173"/>
            <a:ext cx="331988" cy="145643"/>
            <a:chOff x="521400" y="3135325"/>
            <a:chExt cx="1067700" cy="867900"/>
          </a:xfrm>
        </p:grpSpPr>
        <p:sp>
          <p:nvSpPr>
            <p:cNvPr id="3" name="Google Shape;147;p22">
              <a:extLst>
                <a:ext uri="{FF2B5EF4-FFF2-40B4-BE49-F238E27FC236}">
                  <a16:creationId xmlns:a16="http://schemas.microsoft.com/office/drawing/2014/main" id="{5D5A81BA-28CB-11F1-AF16-4F8FDDBDC6BE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48;p22">
              <a:extLst>
                <a:ext uri="{FF2B5EF4-FFF2-40B4-BE49-F238E27FC236}">
                  <a16:creationId xmlns:a16="http://schemas.microsoft.com/office/drawing/2014/main" id="{23B0EE14-9FCD-A249-71AF-464E7B9E0421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143;p22">
            <a:extLst>
              <a:ext uri="{FF2B5EF4-FFF2-40B4-BE49-F238E27FC236}">
                <a16:creationId xmlns:a16="http://schemas.microsoft.com/office/drawing/2014/main" id="{3D9FFE2E-F32F-478F-428A-7AA6C14814B2}"/>
              </a:ext>
            </a:extLst>
          </p:cNvPr>
          <p:cNvGrpSpPr/>
          <p:nvPr/>
        </p:nvGrpSpPr>
        <p:grpSpPr>
          <a:xfrm rot="5400000">
            <a:off x="496439" y="514690"/>
            <a:ext cx="418293" cy="204916"/>
            <a:chOff x="919500" y="1916075"/>
            <a:chExt cx="1067700" cy="867900"/>
          </a:xfrm>
        </p:grpSpPr>
        <p:sp>
          <p:nvSpPr>
            <p:cNvPr id="7" name="Google Shape;144;p22">
              <a:extLst>
                <a:ext uri="{FF2B5EF4-FFF2-40B4-BE49-F238E27FC236}">
                  <a16:creationId xmlns:a16="http://schemas.microsoft.com/office/drawing/2014/main" id="{E2AF8F19-9F70-8FBC-45AD-DFC18055C43D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5;p22">
              <a:extLst>
                <a:ext uri="{FF2B5EF4-FFF2-40B4-BE49-F238E27FC236}">
                  <a16:creationId xmlns:a16="http://schemas.microsoft.com/office/drawing/2014/main" id="{C6D5EC61-B5D6-FAF3-40ED-AC8C5DA86D5D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46;p22">
            <a:extLst>
              <a:ext uri="{FF2B5EF4-FFF2-40B4-BE49-F238E27FC236}">
                <a16:creationId xmlns:a16="http://schemas.microsoft.com/office/drawing/2014/main" id="{430D3479-9A90-FD08-A209-20EC447A4967}"/>
              </a:ext>
            </a:extLst>
          </p:cNvPr>
          <p:cNvGrpSpPr/>
          <p:nvPr/>
        </p:nvGrpSpPr>
        <p:grpSpPr>
          <a:xfrm rot="2611229">
            <a:off x="607456" y="370343"/>
            <a:ext cx="297095" cy="136699"/>
            <a:chOff x="521400" y="3135325"/>
            <a:chExt cx="1067700" cy="867900"/>
          </a:xfrm>
        </p:grpSpPr>
        <p:sp>
          <p:nvSpPr>
            <p:cNvPr id="19" name="Google Shape;147;p22">
              <a:extLst>
                <a:ext uri="{FF2B5EF4-FFF2-40B4-BE49-F238E27FC236}">
                  <a16:creationId xmlns:a16="http://schemas.microsoft.com/office/drawing/2014/main" id="{3B220D43-B791-8065-AA6C-A681C3F35456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48;p22">
              <a:extLst>
                <a:ext uri="{FF2B5EF4-FFF2-40B4-BE49-F238E27FC236}">
                  <a16:creationId xmlns:a16="http://schemas.microsoft.com/office/drawing/2014/main" id="{5110D24A-91C5-38CA-8948-35F1A7F92670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46;p22">
            <a:extLst>
              <a:ext uri="{FF2B5EF4-FFF2-40B4-BE49-F238E27FC236}">
                <a16:creationId xmlns:a16="http://schemas.microsoft.com/office/drawing/2014/main" id="{FAFA2F11-8053-31C0-8055-9C947AE8ADF7}"/>
              </a:ext>
            </a:extLst>
          </p:cNvPr>
          <p:cNvGrpSpPr/>
          <p:nvPr/>
        </p:nvGrpSpPr>
        <p:grpSpPr>
          <a:xfrm rot="19093296">
            <a:off x="293840" y="347992"/>
            <a:ext cx="320902" cy="168502"/>
            <a:chOff x="521400" y="3135325"/>
            <a:chExt cx="1067700" cy="867900"/>
          </a:xfrm>
        </p:grpSpPr>
        <p:sp>
          <p:nvSpPr>
            <p:cNvPr id="13" name="Google Shape;147;p22">
              <a:extLst>
                <a:ext uri="{FF2B5EF4-FFF2-40B4-BE49-F238E27FC236}">
                  <a16:creationId xmlns:a16="http://schemas.microsoft.com/office/drawing/2014/main" id="{A28CD79A-DF6D-32C6-5517-9242F76F1CB3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8;p22">
              <a:extLst>
                <a:ext uri="{FF2B5EF4-FFF2-40B4-BE49-F238E27FC236}">
                  <a16:creationId xmlns:a16="http://schemas.microsoft.com/office/drawing/2014/main" id="{4932FF9E-6EDC-A747-3CE5-7356FAE0D65F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8CCE63A-B57A-B211-BB5C-31235629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43" y="2141946"/>
            <a:ext cx="4017283" cy="223927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B5A4C9B-25D7-6F21-B8FD-95F1524A5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169" y="2383359"/>
            <a:ext cx="1066800" cy="197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DE" sz="2000" dirty="0"/>
              <a:t>Questions and </a:t>
            </a:r>
            <a:r>
              <a:rPr lang="de-DE" sz="2000" dirty="0" err="1"/>
              <a:t>Answers</a:t>
            </a:r>
            <a:endParaRPr sz="44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273379" y="1123844"/>
            <a:ext cx="7776927" cy="10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 algn="ctr">
              <a:buNone/>
            </a:pPr>
            <a:r>
              <a:rPr lang="en-US" sz="3600" dirty="0"/>
              <a:t>Ready to answer questions about technical details, technologies used, and future plans.</a:t>
            </a:r>
            <a:endParaRPr sz="3600" dirty="0">
              <a:solidFill>
                <a:srgbClr val="1C1C1C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3974109" y="4472610"/>
            <a:ext cx="513477" cy="428529"/>
            <a:chOff x="3818903" y="2137000"/>
            <a:chExt cx="1022448" cy="1017948"/>
          </a:xfrm>
        </p:grpSpPr>
        <p:sp>
          <p:nvSpPr>
            <p:cNvPr id="200" name="Google Shape;200;p27"/>
            <p:cNvSpPr/>
            <p:nvPr/>
          </p:nvSpPr>
          <p:spPr>
            <a:xfrm>
              <a:off x="3838751" y="2152348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 rot="10800000">
            <a:off x="4156055" y="3275937"/>
            <a:ext cx="229195" cy="704235"/>
            <a:chOff x="4287153" y="3320360"/>
            <a:chExt cx="1014541" cy="1028988"/>
          </a:xfrm>
        </p:grpSpPr>
        <p:sp>
          <p:nvSpPr>
            <p:cNvPr id="203" name="Google Shape;203;p27"/>
            <p:cNvSpPr/>
            <p:nvPr/>
          </p:nvSpPr>
          <p:spPr>
            <a:xfrm>
              <a:off x="4299093" y="3346748"/>
              <a:ext cx="1002601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DE3CA6-87AB-C927-D128-BFBF4625E552}"/>
              </a:ext>
            </a:extLst>
          </p:cNvPr>
          <p:cNvSpPr txBox="1"/>
          <p:nvPr/>
        </p:nvSpPr>
        <p:spPr>
          <a:xfrm>
            <a:off x="5471160" y="4260956"/>
            <a:ext cx="3465576" cy="610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CA" sz="3200" dirty="0">
                <a:solidFill>
                  <a:srgbClr val="1C1C1C"/>
                </a:solidFill>
              </a:rPr>
              <a:t>Handzii Vladyslav</a:t>
            </a:r>
          </a:p>
        </p:txBody>
      </p:sp>
      <p:grpSp>
        <p:nvGrpSpPr>
          <p:cNvPr id="2" name="Google Shape;143;p22">
            <a:extLst>
              <a:ext uri="{FF2B5EF4-FFF2-40B4-BE49-F238E27FC236}">
                <a16:creationId xmlns:a16="http://schemas.microsoft.com/office/drawing/2014/main" id="{CEA9B4E4-F268-A039-F5BF-22BF1CBE2624}"/>
              </a:ext>
            </a:extLst>
          </p:cNvPr>
          <p:cNvGrpSpPr/>
          <p:nvPr/>
        </p:nvGrpSpPr>
        <p:grpSpPr>
          <a:xfrm rot="12327330">
            <a:off x="4258585" y="2272393"/>
            <a:ext cx="416275" cy="1004059"/>
            <a:chOff x="1071900" y="1916075"/>
            <a:chExt cx="941449" cy="798547"/>
          </a:xfrm>
        </p:grpSpPr>
        <p:sp>
          <p:nvSpPr>
            <p:cNvPr id="4" name="Google Shape;144;p22">
              <a:extLst>
                <a:ext uri="{FF2B5EF4-FFF2-40B4-BE49-F238E27FC236}">
                  <a16:creationId xmlns:a16="http://schemas.microsoft.com/office/drawing/2014/main" id="{3415330E-048F-1301-FE23-3F8B4BA8A0BF}"/>
                </a:ext>
              </a:extLst>
            </p:cNvPr>
            <p:cNvSpPr/>
            <p:nvPr/>
          </p:nvSpPr>
          <p:spPr>
            <a:xfrm>
              <a:off x="1098050" y="1922922"/>
              <a:ext cx="915299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45;p22">
              <a:extLst>
                <a:ext uri="{FF2B5EF4-FFF2-40B4-BE49-F238E27FC236}">
                  <a16:creationId xmlns:a16="http://schemas.microsoft.com/office/drawing/2014/main" id="{D0E3FC41-B63A-261E-37BB-A795F538CC55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146;p22">
            <a:extLst>
              <a:ext uri="{FF2B5EF4-FFF2-40B4-BE49-F238E27FC236}">
                <a16:creationId xmlns:a16="http://schemas.microsoft.com/office/drawing/2014/main" id="{E9E89433-026A-4B0F-8E16-075239813ABC}"/>
              </a:ext>
            </a:extLst>
          </p:cNvPr>
          <p:cNvGrpSpPr/>
          <p:nvPr/>
        </p:nvGrpSpPr>
        <p:grpSpPr>
          <a:xfrm rot="16930487">
            <a:off x="2855591" y="2625893"/>
            <a:ext cx="886992" cy="251907"/>
            <a:chOff x="648914" y="3135325"/>
            <a:chExt cx="940186" cy="832535"/>
          </a:xfrm>
        </p:grpSpPr>
        <p:sp>
          <p:nvSpPr>
            <p:cNvPr id="7" name="Google Shape;147;p22">
              <a:extLst>
                <a:ext uri="{FF2B5EF4-FFF2-40B4-BE49-F238E27FC236}">
                  <a16:creationId xmlns:a16="http://schemas.microsoft.com/office/drawing/2014/main" id="{5F9642EA-08E8-1199-CEE2-228573148FC1}"/>
                </a:ext>
              </a:extLst>
            </p:cNvPr>
            <p:cNvSpPr/>
            <p:nvPr/>
          </p:nvSpPr>
          <p:spPr>
            <a:xfrm>
              <a:off x="648914" y="3176158"/>
              <a:ext cx="915300" cy="79170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8;p22">
              <a:extLst>
                <a:ext uri="{FF2B5EF4-FFF2-40B4-BE49-F238E27FC236}">
                  <a16:creationId xmlns:a16="http://schemas.microsoft.com/office/drawing/2014/main" id="{0F576FC2-2AA7-F5A4-6496-32F036FCBC06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146;p22">
            <a:extLst>
              <a:ext uri="{FF2B5EF4-FFF2-40B4-BE49-F238E27FC236}">
                <a16:creationId xmlns:a16="http://schemas.microsoft.com/office/drawing/2014/main" id="{93219946-BFC6-1111-649C-34F08A069650}"/>
              </a:ext>
            </a:extLst>
          </p:cNvPr>
          <p:cNvGrpSpPr/>
          <p:nvPr/>
        </p:nvGrpSpPr>
        <p:grpSpPr>
          <a:xfrm rot="21018411">
            <a:off x="3514518" y="2055238"/>
            <a:ext cx="984697" cy="203842"/>
            <a:chOff x="653417" y="3120836"/>
            <a:chExt cx="935683" cy="806189"/>
          </a:xfrm>
        </p:grpSpPr>
        <p:sp>
          <p:nvSpPr>
            <p:cNvPr id="10" name="Google Shape;147;p22">
              <a:extLst>
                <a:ext uri="{FF2B5EF4-FFF2-40B4-BE49-F238E27FC236}">
                  <a16:creationId xmlns:a16="http://schemas.microsoft.com/office/drawing/2014/main" id="{B1693F43-B420-6EDA-A633-C35FF30B1112}"/>
                </a:ext>
              </a:extLst>
            </p:cNvPr>
            <p:cNvSpPr/>
            <p:nvPr/>
          </p:nvSpPr>
          <p:spPr>
            <a:xfrm>
              <a:off x="653417" y="3120836"/>
              <a:ext cx="915300" cy="79169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8;p22">
              <a:extLst>
                <a:ext uri="{FF2B5EF4-FFF2-40B4-BE49-F238E27FC236}">
                  <a16:creationId xmlns:a16="http://schemas.microsoft.com/office/drawing/2014/main" id="{8E66AEE0-68B8-884C-2EA1-716967F3E8BB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225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DE" dirty="0"/>
              <a:t>Purpose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6858252" cy="87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To show the development process, technologies used, challenges faced, and future improvements.</a:t>
            </a:r>
            <a:endParaRPr dirty="0"/>
          </a:p>
        </p:txBody>
      </p:sp>
      <p:grpSp>
        <p:nvGrpSpPr>
          <p:cNvPr id="5" name="Google Shape;146;p22">
            <a:extLst>
              <a:ext uri="{FF2B5EF4-FFF2-40B4-BE49-F238E27FC236}">
                <a16:creationId xmlns:a16="http://schemas.microsoft.com/office/drawing/2014/main" id="{690D8239-6B98-7C46-C5A7-B59B8C558134}"/>
              </a:ext>
            </a:extLst>
          </p:cNvPr>
          <p:cNvGrpSpPr/>
          <p:nvPr/>
        </p:nvGrpSpPr>
        <p:grpSpPr>
          <a:xfrm rot="1571676" flipV="1">
            <a:off x="-23236" y="519730"/>
            <a:ext cx="360940" cy="308527"/>
            <a:chOff x="521400" y="3135325"/>
            <a:chExt cx="1067700" cy="867900"/>
          </a:xfrm>
        </p:grpSpPr>
        <p:sp>
          <p:nvSpPr>
            <p:cNvPr id="6" name="Google Shape;147;p22">
              <a:extLst>
                <a:ext uri="{FF2B5EF4-FFF2-40B4-BE49-F238E27FC236}">
                  <a16:creationId xmlns:a16="http://schemas.microsoft.com/office/drawing/2014/main" id="{862886B4-803C-76AB-E01C-B9EA315583E0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8;p22">
              <a:extLst>
                <a:ext uri="{FF2B5EF4-FFF2-40B4-BE49-F238E27FC236}">
                  <a16:creationId xmlns:a16="http://schemas.microsoft.com/office/drawing/2014/main" id="{B28FF8CB-FE27-114F-CB17-6B897AA8099E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3F123D1-FE07-F70E-BBA8-D45E50B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27" y="1788317"/>
            <a:ext cx="2837721" cy="2837721"/>
          </a:xfrm>
          <a:prstGeom prst="rect">
            <a:avLst/>
          </a:prstGeom>
        </p:spPr>
      </p:pic>
      <p:grpSp>
        <p:nvGrpSpPr>
          <p:cNvPr id="146" name="Google Shape;146;p22"/>
          <p:cNvGrpSpPr/>
          <p:nvPr/>
        </p:nvGrpSpPr>
        <p:grpSpPr>
          <a:xfrm rot="13567996">
            <a:off x="1784482" y="4324243"/>
            <a:ext cx="872720" cy="544869"/>
            <a:chOff x="673800" y="3135325"/>
            <a:chExt cx="915300" cy="791700"/>
          </a:xfrm>
        </p:grpSpPr>
        <p:sp>
          <p:nvSpPr>
            <p:cNvPr id="147" name="Google Shape;147;p2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46;p22">
            <a:extLst>
              <a:ext uri="{FF2B5EF4-FFF2-40B4-BE49-F238E27FC236}">
                <a16:creationId xmlns:a16="http://schemas.microsoft.com/office/drawing/2014/main" id="{06F16B01-D964-A65D-CEAF-056C9F0E3F15}"/>
              </a:ext>
            </a:extLst>
          </p:cNvPr>
          <p:cNvGrpSpPr/>
          <p:nvPr/>
        </p:nvGrpSpPr>
        <p:grpSpPr>
          <a:xfrm rot="7679669">
            <a:off x="4714483" y="4298595"/>
            <a:ext cx="836109" cy="454403"/>
            <a:chOff x="671725" y="3133329"/>
            <a:chExt cx="917375" cy="793696"/>
          </a:xfrm>
        </p:grpSpPr>
        <p:sp>
          <p:nvSpPr>
            <p:cNvPr id="3" name="Google Shape;147;p22">
              <a:extLst>
                <a:ext uri="{FF2B5EF4-FFF2-40B4-BE49-F238E27FC236}">
                  <a16:creationId xmlns:a16="http://schemas.microsoft.com/office/drawing/2014/main" id="{317D03A0-B125-8769-5CA8-DD70D6837B38}"/>
                </a:ext>
              </a:extLst>
            </p:cNvPr>
            <p:cNvSpPr/>
            <p:nvPr/>
          </p:nvSpPr>
          <p:spPr>
            <a:xfrm>
              <a:off x="671725" y="3133329"/>
              <a:ext cx="915300" cy="79169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48;p22">
              <a:extLst>
                <a:ext uri="{FF2B5EF4-FFF2-40B4-BE49-F238E27FC236}">
                  <a16:creationId xmlns:a16="http://schemas.microsoft.com/office/drawing/2014/main" id="{38969E14-36E6-026F-F16A-F4ED10F39140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22"/>
          <p:cNvGrpSpPr/>
          <p:nvPr/>
        </p:nvGrpSpPr>
        <p:grpSpPr>
          <a:xfrm rot="10800000">
            <a:off x="3314837" y="1670548"/>
            <a:ext cx="491242" cy="603126"/>
            <a:chOff x="1071898" y="1916075"/>
            <a:chExt cx="915302" cy="791701"/>
          </a:xfrm>
        </p:grpSpPr>
        <p:sp>
          <p:nvSpPr>
            <p:cNvPr id="144" name="Google Shape;144;p22"/>
            <p:cNvSpPr/>
            <p:nvPr/>
          </p:nvSpPr>
          <p:spPr>
            <a:xfrm>
              <a:off x="1071898" y="1916076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175;p25">
            <a:extLst>
              <a:ext uri="{FF2B5EF4-FFF2-40B4-BE49-F238E27FC236}">
                <a16:creationId xmlns:a16="http://schemas.microsoft.com/office/drawing/2014/main" id="{8FCCEAB4-7CA8-1732-AD25-3B561B7F73CF}"/>
              </a:ext>
            </a:extLst>
          </p:cNvPr>
          <p:cNvGrpSpPr/>
          <p:nvPr/>
        </p:nvGrpSpPr>
        <p:grpSpPr>
          <a:xfrm>
            <a:off x="5342965" y="2636894"/>
            <a:ext cx="690282" cy="718290"/>
            <a:chOff x="3717325" y="2137000"/>
            <a:chExt cx="1104178" cy="1104176"/>
          </a:xfrm>
        </p:grpSpPr>
        <p:sp>
          <p:nvSpPr>
            <p:cNvPr id="26" name="Google Shape;176;p25">
              <a:extLst>
                <a:ext uri="{FF2B5EF4-FFF2-40B4-BE49-F238E27FC236}">
                  <a16:creationId xmlns:a16="http://schemas.microsoft.com/office/drawing/2014/main" id="{5FEF48E1-2BE5-DD97-9720-1C6FBDD36CB0}"/>
                </a:ext>
              </a:extLst>
            </p:cNvPr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77;p25">
              <a:extLst>
                <a:ext uri="{FF2B5EF4-FFF2-40B4-BE49-F238E27FC236}">
                  <a16:creationId xmlns:a16="http://schemas.microsoft.com/office/drawing/2014/main" id="{F5392769-E6E1-B6EC-7470-E3418DFDF13E}"/>
                </a:ext>
              </a:extLst>
            </p:cNvPr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166;p24">
            <a:extLst>
              <a:ext uri="{FF2B5EF4-FFF2-40B4-BE49-F238E27FC236}">
                <a16:creationId xmlns:a16="http://schemas.microsoft.com/office/drawing/2014/main" id="{D49A9C4C-1385-577D-2769-CC053EEECDC4}"/>
              </a:ext>
            </a:extLst>
          </p:cNvPr>
          <p:cNvGrpSpPr/>
          <p:nvPr/>
        </p:nvGrpSpPr>
        <p:grpSpPr>
          <a:xfrm rot="10800000">
            <a:off x="1075587" y="2802717"/>
            <a:ext cx="808921" cy="808920"/>
            <a:chOff x="4185575" y="3320360"/>
            <a:chExt cx="1104178" cy="1104176"/>
          </a:xfrm>
        </p:grpSpPr>
        <p:sp>
          <p:nvSpPr>
            <p:cNvPr id="29" name="Google Shape;167;p24">
              <a:extLst>
                <a:ext uri="{FF2B5EF4-FFF2-40B4-BE49-F238E27FC236}">
                  <a16:creationId xmlns:a16="http://schemas.microsoft.com/office/drawing/2014/main" id="{0A2596B2-6F1B-BEAB-E7E3-EE5984289E9B}"/>
                </a:ext>
              </a:extLst>
            </p:cNvPr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68;p24">
              <a:extLst>
                <a:ext uri="{FF2B5EF4-FFF2-40B4-BE49-F238E27FC236}">
                  <a16:creationId xmlns:a16="http://schemas.microsoft.com/office/drawing/2014/main" id="{90545135-E676-70A6-C33A-AF3845F6B45E}"/>
                </a:ext>
              </a:extLst>
            </p:cNvPr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146;p22">
            <a:extLst>
              <a:ext uri="{FF2B5EF4-FFF2-40B4-BE49-F238E27FC236}">
                <a16:creationId xmlns:a16="http://schemas.microsoft.com/office/drawing/2014/main" id="{27A488F6-7097-0390-5CA2-C3190A3608AA}"/>
              </a:ext>
            </a:extLst>
          </p:cNvPr>
          <p:cNvGrpSpPr/>
          <p:nvPr/>
        </p:nvGrpSpPr>
        <p:grpSpPr>
          <a:xfrm rot="11643640">
            <a:off x="1937996" y="3000220"/>
            <a:ext cx="650310" cy="543316"/>
            <a:chOff x="521400" y="3135325"/>
            <a:chExt cx="1067700" cy="867900"/>
          </a:xfrm>
        </p:grpSpPr>
        <p:sp>
          <p:nvSpPr>
            <p:cNvPr id="24" name="Google Shape;147;p22">
              <a:extLst>
                <a:ext uri="{FF2B5EF4-FFF2-40B4-BE49-F238E27FC236}">
                  <a16:creationId xmlns:a16="http://schemas.microsoft.com/office/drawing/2014/main" id="{F4C6A68A-D416-D787-11A6-4CFB530911B0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48;p22">
              <a:extLst>
                <a:ext uri="{FF2B5EF4-FFF2-40B4-BE49-F238E27FC236}">
                  <a16:creationId xmlns:a16="http://schemas.microsoft.com/office/drawing/2014/main" id="{FE170F19-58D6-09A7-0A4E-E5E8F477960C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DE" dirty="0" err="1"/>
              <a:t>Why</a:t>
            </a:r>
            <a:r>
              <a:rPr lang="de-DE" dirty="0"/>
              <a:t> This Project?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13" y="1124070"/>
            <a:ext cx="5548067" cy="89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To apply my knowledge practically and </a:t>
            </a:r>
            <a:endParaRPr lang="ru-RU" sz="3600" dirty="0"/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help a friend</a:t>
            </a:r>
            <a:r>
              <a:rPr lang="ru-RU" sz="3600" dirty="0"/>
              <a:t> </a:t>
            </a:r>
            <a:r>
              <a:rPr lang="en-US" sz="3600" dirty="0"/>
              <a:t>start a business.</a:t>
            </a:r>
            <a:endParaRPr sz="1400"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" name="Google Shape;146;p22">
            <a:extLst>
              <a:ext uri="{FF2B5EF4-FFF2-40B4-BE49-F238E27FC236}">
                <a16:creationId xmlns:a16="http://schemas.microsoft.com/office/drawing/2014/main" id="{775E28D7-6AEB-20E2-DE07-2068680CDD6C}"/>
              </a:ext>
            </a:extLst>
          </p:cNvPr>
          <p:cNvGrpSpPr/>
          <p:nvPr/>
        </p:nvGrpSpPr>
        <p:grpSpPr>
          <a:xfrm rot="11643640">
            <a:off x="2717634" y="2761576"/>
            <a:ext cx="681445" cy="596797"/>
            <a:chOff x="521400" y="3135325"/>
            <a:chExt cx="1067700" cy="867900"/>
          </a:xfrm>
        </p:grpSpPr>
        <p:sp>
          <p:nvSpPr>
            <p:cNvPr id="3" name="Google Shape;147;p22">
              <a:extLst>
                <a:ext uri="{FF2B5EF4-FFF2-40B4-BE49-F238E27FC236}">
                  <a16:creationId xmlns:a16="http://schemas.microsoft.com/office/drawing/2014/main" id="{D4169D8D-28FF-23A5-69A0-51331C5EB48C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48;p22">
              <a:extLst>
                <a:ext uri="{FF2B5EF4-FFF2-40B4-BE49-F238E27FC236}">
                  <a16:creationId xmlns:a16="http://schemas.microsoft.com/office/drawing/2014/main" id="{10B362F1-9011-02B5-20E3-ACE1D28A3CEE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43;p22">
            <a:extLst>
              <a:ext uri="{FF2B5EF4-FFF2-40B4-BE49-F238E27FC236}">
                <a16:creationId xmlns:a16="http://schemas.microsoft.com/office/drawing/2014/main" id="{20F03BC7-1F1E-D369-28BC-C1DA056F07D0}"/>
              </a:ext>
            </a:extLst>
          </p:cNvPr>
          <p:cNvGrpSpPr/>
          <p:nvPr/>
        </p:nvGrpSpPr>
        <p:grpSpPr>
          <a:xfrm rot="5063458">
            <a:off x="3389694" y="2495297"/>
            <a:ext cx="1340978" cy="683506"/>
            <a:chOff x="919500" y="1916075"/>
            <a:chExt cx="1067700" cy="867900"/>
          </a:xfrm>
        </p:grpSpPr>
        <p:sp>
          <p:nvSpPr>
            <p:cNvPr id="9" name="Google Shape;144;p22">
              <a:extLst>
                <a:ext uri="{FF2B5EF4-FFF2-40B4-BE49-F238E27FC236}">
                  <a16:creationId xmlns:a16="http://schemas.microsoft.com/office/drawing/2014/main" id="{2546E15E-EF7A-6B33-A69F-0406CEB336BE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45;p22">
              <a:extLst>
                <a:ext uri="{FF2B5EF4-FFF2-40B4-BE49-F238E27FC236}">
                  <a16:creationId xmlns:a16="http://schemas.microsoft.com/office/drawing/2014/main" id="{3B9D17E9-C2C4-E552-39CB-DBD29C2AB9A0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75;p25">
            <a:extLst>
              <a:ext uri="{FF2B5EF4-FFF2-40B4-BE49-F238E27FC236}">
                <a16:creationId xmlns:a16="http://schemas.microsoft.com/office/drawing/2014/main" id="{DF4971C7-A261-8849-EAE8-40253AF39891}"/>
              </a:ext>
            </a:extLst>
          </p:cNvPr>
          <p:cNvGrpSpPr/>
          <p:nvPr/>
        </p:nvGrpSpPr>
        <p:grpSpPr>
          <a:xfrm>
            <a:off x="3517035" y="2785279"/>
            <a:ext cx="101000" cy="97071"/>
            <a:chOff x="3717325" y="2137000"/>
            <a:chExt cx="1104178" cy="1104176"/>
          </a:xfrm>
        </p:grpSpPr>
        <p:sp>
          <p:nvSpPr>
            <p:cNvPr id="6" name="Google Shape;176;p25">
              <a:extLst>
                <a:ext uri="{FF2B5EF4-FFF2-40B4-BE49-F238E27FC236}">
                  <a16:creationId xmlns:a16="http://schemas.microsoft.com/office/drawing/2014/main" id="{4B0EFCB2-4BFB-C55F-BED4-CE0019426F77}"/>
                </a:ext>
              </a:extLst>
            </p:cNvPr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77;p25">
              <a:extLst>
                <a:ext uri="{FF2B5EF4-FFF2-40B4-BE49-F238E27FC236}">
                  <a16:creationId xmlns:a16="http://schemas.microsoft.com/office/drawing/2014/main" id="{4ED6181F-8090-C307-AD1F-2D934CC865B2}"/>
                </a:ext>
              </a:extLst>
            </p:cNvPr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Рисунок 29" descr="Изображение выглядит как снимок экрана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0D946DF-3312-338C-A4A7-2607409F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0128">
            <a:off x="-20166" y="2235043"/>
            <a:ext cx="2243839" cy="2243839"/>
          </a:xfrm>
          <a:prstGeom prst="rect">
            <a:avLst/>
          </a:prstGeom>
        </p:spPr>
      </p:pic>
      <p:pic>
        <p:nvPicPr>
          <p:cNvPr id="36" name="Рисунок 35" descr="Изображение выглядит как текст, электроника, дисплей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4CBC68FD-D021-62FA-9394-FF245FA63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167" y="1543677"/>
            <a:ext cx="3085619" cy="308561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04809BE-606D-21ED-7113-C08F6B4EE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169" y="1927225"/>
            <a:ext cx="2505471" cy="138843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F2D79D6-526E-39C5-D8BF-FE1B70090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169" y="3293265"/>
            <a:ext cx="2505471" cy="310897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55FED7E-0447-60D7-02F2-A93236E44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169" y="3388309"/>
            <a:ext cx="2505471" cy="310897"/>
          </a:xfrm>
          <a:prstGeom prst="rect">
            <a:avLst/>
          </a:prstGeom>
        </p:spPr>
      </p:pic>
      <p:grpSp>
        <p:nvGrpSpPr>
          <p:cNvPr id="45" name="Google Shape;166;p24">
            <a:extLst>
              <a:ext uri="{FF2B5EF4-FFF2-40B4-BE49-F238E27FC236}">
                <a16:creationId xmlns:a16="http://schemas.microsoft.com/office/drawing/2014/main" id="{D431A51B-B32C-D273-3E0B-851D3DF9BE7B}"/>
              </a:ext>
            </a:extLst>
          </p:cNvPr>
          <p:cNvGrpSpPr/>
          <p:nvPr/>
        </p:nvGrpSpPr>
        <p:grpSpPr>
          <a:xfrm rot="10800000">
            <a:off x="2705307" y="2994961"/>
            <a:ext cx="92678" cy="102827"/>
            <a:chOff x="4185575" y="3320360"/>
            <a:chExt cx="1104178" cy="1104176"/>
          </a:xfrm>
        </p:grpSpPr>
        <p:sp>
          <p:nvSpPr>
            <p:cNvPr id="46" name="Google Shape;167;p24">
              <a:extLst>
                <a:ext uri="{FF2B5EF4-FFF2-40B4-BE49-F238E27FC236}">
                  <a16:creationId xmlns:a16="http://schemas.microsoft.com/office/drawing/2014/main" id="{E13896F9-4844-E5F9-BAC4-3E80EE5ACFE1}"/>
                </a:ext>
              </a:extLst>
            </p:cNvPr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8;p24">
              <a:extLst>
                <a:ext uri="{FF2B5EF4-FFF2-40B4-BE49-F238E27FC236}">
                  <a16:creationId xmlns:a16="http://schemas.microsoft.com/office/drawing/2014/main" id="{AA919036-BF39-49F1-82DC-0EB7EBBAB689}"/>
                </a:ext>
              </a:extLst>
            </p:cNvPr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DE" dirty="0"/>
              <a:t>Development Stages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14" y="1124070"/>
            <a:ext cx="4230222" cy="95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114300" indent="0">
              <a:buNone/>
            </a:pPr>
            <a:r>
              <a:rPr lang="en-US" sz="3600" dirty="0"/>
              <a:t>Started with requirements analysis, then backend with </a:t>
            </a:r>
            <a:r>
              <a:rPr lang="en-US" sz="3600" dirty="0" err="1"/>
              <a:t>FastAPI</a:t>
            </a:r>
            <a:r>
              <a:rPr lang="en-US" sz="3600" dirty="0"/>
              <a:t>, database setup with </a:t>
            </a:r>
            <a:r>
              <a:rPr lang="en-US" sz="3600" dirty="0" err="1"/>
              <a:t>SQLAlchemy</a:t>
            </a:r>
            <a:r>
              <a:rPr lang="en-US" sz="3600" dirty="0"/>
              <a:t>, and frontend with HTML, CSS, and JavaScript.</a:t>
            </a:r>
            <a:endParaRPr sz="1400"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" name="Google Shape;146;p22">
            <a:extLst>
              <a:ext uri="{FF2B5EF4-FFF2-40B4-BE49-F238E27FC236}">
                <a16:creationId xmlns:a16="http://schemas.microsoft.com/office/drawing/2014/main" id="{775E28D7-6AEB-20E2-DE07-2068680CDD6C}"/>
              </a:ext>
            </a:extLst>
          </p:cNvPr>
          <p:cNvGrpSpPr/>
          <p:nvPr/>
        </p:nvGrpSpPr>
        <p:grpSpPr>
          <a:xfrm rot="10800000">
            <a:off x="7293411" y="4293466"/>
            <a:ext cx="915293" cy="600964"/>
            <a:chOff x="521400" y="3135325"/>
            <a:chExt cx="1067700" cy="867900"/>
          </a:xfrm>
        </p:grpSpPr>
        <p:sp>
          <p:nvSpPr>
            <p:cNvPr id="3" name="Google Shape;147;p22">
              <a:extLst>
                <a:ext uri="{FF2B5EF4-FFF2-40B4-BE49-F238E27FC236}">
                  <a16:creationId xmlns:a16="http://schemas.microsoft.com/office/drawing/2014/main" id="{D4169D8D-28FF-23A5-69A0-51331C5EB48C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48;p22">
              <a:extLst>
                <a:ext uri="{FF2B5EF4-FFF2-40B4-BE49-F238E27FC236}">
                  <a16:creationId xmlns:a16="http://schemas.microsoft.com/office/drawing/2014/main" id="{10B362F1-9011-02B5-20E3-ACE1D28A3CEE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75;p25">
            <a:extLst>
              <a:ext uri="{FF2B5EF4-FFF2-40B4-BE49-F238E27FC236}">
                <a16:creationId xmlns:a16="http://schemas.microsoft.com/office/drawing/2014/main" id="{DF4971C7-A261-8849-EAE8-40253AF39891}"/>
              </a:ext>
            </a:extLst>
          </p:cNvPr>
          <p:cNvGrpSpPr/>
          <p:nvPr/>
        </p:nvGrpSpPr>
        <p:grpSpPr>
          <a:xfrm>
            <a:off x="4030257" y="3182486"/>
            <a:ext cx="555354" cy="572699"/>
            <a:chOff x="3717325" y="2137000"/>
            <a:chExt cx="1104178" cy="1104176"/>
          </a:xfrm>
        </p:grpSpPr>
        <p:sp>
          <p:nvSpPr>
            <p:cNvPr id="6" name="Google Shape;176;p25">
              <a:extLst>
                <a:ext uri="{FF2B5EF4-FFF2-40B4-BE49-F238E27FC236}">
                  <a16:creationId xmlns:a16="http://schemas.microsoft.com/office/drawing/2014/main" id="{4B0EFCB2-4BFB-C55F-BED4-CE0019426F77}"/>
                </a:ext>
              </a:extLst>
            </p:cNvPr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77;p25">
              <a:extLst>
                <a:ext uri="{FF2B5EF4-FFF2-40B4-BE49-F238E27FC236}">
                  <a16:creationId xmlns:a16="http://schemas.microsoft.com/office/drawing/2014/main" id="{4ED6181F-8090-C307-AD1F-2D934CC865B2}"/>
                </a:ext>
              </a:extLst>
            </p:cNvPr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43;p22">
            <a:extLst>
              <a:ext uri="{FF2B5EF4-FFF2-40B4-BE49-F238E27FC236}">
                <a16:creationId xmlns:a16="http://schemas.microsoft.com/office/drawing/2014/main" id="{99011F4B-7736-2248-B365-D9CF0DD38C7B}"/>
              </a:ext>
            </a:extLst>
          </p:cNvPr>
          <p:cNvGrpSpPr/>
          <p:nvPr/>
        </p:nvGrpSpPr>
        <p:grpSpPr>
          <a:xfrm rot="10800000">
            <a:off x="6017427" y="4319848"/>
            <a:ext cx="1067690" cy="600964"/>
            <a:chOff x="919500" y="1916075"/>
            <a:chExt cx="1067700" cy="867900"/>
          </a:xfrm>
        </p:grpSpPr>
        <p:sp>
          <p:nvSpPr>
            <p:cNvPr id="12" name="Google Shape;144;p22">
              <a:extLst>
                <a:ext uri="{FF2B5EF4-FFF2-40B4-BE49-F238E27FC236}">
                  <a16:creationId xmlns:a16="http://schemas.microsoft.com/office/drawing/2014/main" id="{3540687D-1583-5FF8-FD31-1BF420F01760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45;p22">
              <a:extLst>
                <a:ext uri="{FF2B5EF4-FFF2-40B4-BE49-F238E27FC236}">
                  <a16:creationId xmlns:a16="http://schemas.microsoft.com/office/drawing/2014/main" id="{571239A2-6078-4177-AA98-48BBE1775D0B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F7D995-7C60-834A-1BD8-99D77281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33" y="2004490"/>
            <a:ext cx="2288196" cy="864777"/>
          </a:xfrm>
          <a:prstGeom prst="rect">
            <a:avLst/>
          </a:prstGeom>
        </p:spPr>
      </p:pic>
      <p:pic>
        <p:nvPicPr>
          <p:cNvPr id="3078" name="Picture 6" descr="Types of Database Management Systems - DATAVERSITY">
            <a:extLst>
              <a:ext uri="{FF2B5EF4-FFF2-40B4-BE49-F238E27FC236}">
                <a16:creationId xmlns:a16="http://schemas.microsoft.com/office/drawing/2014/main" id="{612B94AE-5874-F1E7-4DF2-2AD2C952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2" y="2869267"/>
            <a:ext cx="2668185" cy="199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66;p24">
            <a:extLst>
              <a:ext uri="{FF2B5EF4-FFF2-40B4-BE49-F238E27FC236}">
                <a16:creationId xmlns:a16="http://schemas.microsoft.com/office/drawing/2014/main" id="{12634F11-2A77-91B9-3371-8C8FDA5AB797}"/>
              </a:ext>
            </a:extLst>
          </p:cNvPr>
          <p:cNvGrpSpPr/>
          <p:nvPr/>
        </p:nvGrpSpPr>
        <p:grpSpPr>
          <a:xfrm rot="10800000">
            <a:off x="8408905" y="3034926"/>
            <a:ext cx="481115" cy="477871"/>
            <a:chOff x="4185575" y="3320360"/>
            <a:chExt cx="1104178" cy="1104176"/>
          </a:xfrm>
        </p:grpSpPr>
        <p:sp>
          <p:nvSpPr>
            <p:cNvPr id="9" name="Google Shape;167;p24">
              <a:extLst>
                <a:ext uri="{FF2B5EF4-FFF2-40B4-BE49-F238E27FC236}">
                  <a16:creationId xmlns:a16="http://schemas.microsoft.com/office/drawing/2014/main" id="{D157E1D7-080C-E2F2-5584-CE591684446F}"/>
                </a:ext>
              </a:extLst>
            </p:cNvPr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8;p24">
              <a:extLst>
                <a:ext uri="{FF2B5EF4-FFF2-40B4-BE49-F238E27FC236}">
                  <a16:creationId xmlns:a16="http://schemas.microsoft.com/office/drawing/2014/main" id="{1E614408-287D-9C08-3F0A-ED691C90F488}"/>
                </a:ext>
              </a:extLst>
            </p:cNvPr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80" name="Picture 8" descr="SQLAlchemy - Wikipedia">
            <a:extLst>
              <a:ext uri="{FF2B5EF4-FFF2-40B4-BE49-F238E27FC236}">
                <a16:creationId xmlns:a16="http://schemas.microsoft.com/office/drawing/2014/main" id="{947AB514-85AB-E3E9-3A58-DE3871BB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32" y="2080874"/>
            <a:ext cx="1908104" cy="95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e Building Blocks of Web Development: HTML, CSS, and JavaScript -  tbsmcr.co.uk">
            <a:extLst>
              <a:ext uri="{FF2B5EF4-FFF2-40B4-BE49-F238E27FC236}">
                <a16:creationId xmlns:a16="http://schemas.microsoft.com/office/drawing/2014/main" id="{F92003F3-41AF-496C-1A03-5687CE03F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75" y="808954"/>
            <a:ext cx="3609861" cy="344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oogle Shape;146;p22">
            <a:extLst>
              <a:ext uri="{FF2B5EF4-FFF2-40B4-BE49-F238E27FC236}">
                <a16:creationId xmlns:a16="http://schemas.microsoft.com/office/drawing/2014/main" id="{EB6D1A00-523C-8D4C-0682-11F19CCB7820}"/>
              </a:ext>
            </a:extLst>
          </p:cNvPr>
          <p:cNvGrpSpPr/>
          <p:nvPr/>
        </p:nvGrpSpPr>
        <p:grpSpPr>
          <a:xfrm rot="10800000">
            <a:off x="4921787" y="4305313"/>
            <a:ext cx="915293" cy="600964"/>
            <a:chOff x="521400" y="3135325"/>
            <a:chExt cx="1067700" cy="867900"/>
          </a:xfrm>
        </p:grpSpPr>
        <p:sp>
          <p:nvSpPr>
            <p:cNvPr id="19" name="Google Shape;147;p22">
              <a:extLst>
                <a:ext uri="{FF2B5EF4-FFF2-40B4-BE49-F238E27FC236}">
                  <a16:creationId xmlns:a16="http://schemas.microsoft.com/office/drawing/2014/main" id="{76563400-785B-1AB9-C3D8-CEAE3C2561FE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48;p22">
              <a:extLst>
                <a:ext uri="{FF2B5EF4-FFF2-40B4-BE49-F238E27FC236}">
                  <a16:creationId xmlns:a16="http://schemas.microsoft.com/office/drawing/2014/main" id="{190B9DB3-9C6D-38C2-AB65-E84B761065F1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DE" dirty="0"/>
              <a:t>Website </a:t>
            </a:r>
            <a:r>
              <a:rPr lang="de-DE" dirty="0" err="1"/>
              <a:t>Appearance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11701" y="915600"/>
            <a:ext cx="5211276" cy="73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/>
              <a:t>Modern interface with user registration, login, profile management, and product addition.</a:t>
            </a:r>
            <a:endParaRPr lang="uk-UA" sz="4800" dirty="0"/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63" name="Google Shape;163;p24"/>
          <p:cNvGrpSpPr/>
          <p:nvPr/>
        </p:nvGrpSpPr>
        <p:grpSpPr>
          <a:xfrm>
            <a:off x="5136544" y="3913963"/>
            <a:ext cx="365704" cy="358968"/>
            <a:chOff x="3717325" y="2137000"/>
            <a:chExt cx="1104178" cy="1104176"/>
          </a:xfrm>
        </p:grpSpPr>
        <p:sp>
          <p:nvSpPr>
            <p:cNvPr id="164" name="Google Shape;164;p24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24"/>
          <p:cNvGrpSpPr/>
          <p:nvPr/>
        </p:nvGrpSpPr>
        <p:grpSpPr>
          <a:xfrm rot="10800000">
            <a:off x="3640306" y="3810270"/>
            <a:ext cx="808921" cy="808920"/>
            <a:chOff x="4185575" y="3320360"/>
            <a:chExt cx="1104178" cy="1104176"/>
          </a:xfrm>
        </p:grpSpPr>
        <p:sp>
          <p:nvSpPr>
            <p:cNvPr id="167" name="Google Shape;167;p24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43;p22">
            <a:extLst>
              <a:ext uri="{FF2B5EF4-FFF2-40B4-BE49-F238E27FC236}">
                <a16:creationId xmlns:a16="http://schemas.microsoft.com/office/drawing/2014/main" id="{12E7F7D8-D51A-0081-E32B-26EB875328C6}"/>
              </a:ext>
            </a:extLst>
          </p:cNvPr>
          <p:cNvGrpSpPr/>
          <p:nvPr/>
        </p:nvGrpSpPr>
        <p:grpSpPr>
          <a:xfrm rot="10800000">
            <a:off x="2589175" y="3768682"/>
            <a:ext cx="454858" cy="792955"/>
            <a:chOff x="1071900" y="1914813"/>
            <a:chExt cx="919135" cy="792962"/>
          </a:xfrm>
        </p:grpSpPr>
        <p:sp>
          <p:nvSpPr>
            <p:cNvPr id="3" name="Google Shape;144;p22">
              <a:extLst>
                <a:ext uri="{FF2B5EF4-FFF2-40B4-BE49-F238E27FC236}">
                  <a16:creationId xmlns:a16="http://schemas.microsoft.com/office/drawing/2014/main" id="{D04C4ECF-4E97-3BAB-A229-D95C9787BB08}"/>
                </a:ext>
              </a:extLst>
            </p:cNvPr>
            <p:cNvSpPr/>
            <p:nvPr/>
          </p:nvSpPr>
          <p:spPr>
            <a:xfrm>
              <a:off x="1075735" y="1914813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45;p22">
              <a:extLst>
                <a:ext uri="{FF2B5EF4-FFF2-40B4-BE49-F238E27FC236}">
                  <a16:creationId xmlns:a16="http://schemas.microsoft.com/office/drawing/2014/main" id="{F2466237-0009-113A-A9C0-97C5D2EA7A2C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46;p22">
            <a:extLst>
              <a:ext uri="{FF2B5EF4-FFF2-40B4-BE49-F238E27FC236}">
                <a16:creationId xmlns:a16="http://schemas.microsoft.com/office/drawing/2014/main" id="{964143D7-C3E1-AE42-508F-0023B304E6C8}"/>
              </a:ext>
            </a:extLst>
          </p:cNvPr>
          <p:cNvGrpSpPr/>
          <p:nvPr/>
        </p:nvGrpSpPr>
        <p:grpSpPr>
          <a:xfrm rot="10800000">
            <a:off x="866352" y="3816957"/>
            <a:ext cx="1084463" cy="879447"/>
            <a:chOff x="521400" y="3135325"/>
            <a:chExt cx="1067700" cy="867900"/>
          </a:xfrm>
        </p:grpSpPr>
        <p:sp>
          <p:nvSpPr>
            <p:cNvPr id="9" name="Google Shape;147;p22">
              <a:extLst>
                <a:ext uri="{FF2B5EF4-FFF2-40B4-BE49-F238E27FC236}">
                  <a16:creationId xmlns:a16="http://schemas.microsoft.com/office/drawing/2014/main" id="{105EC936-E0C9-094E-B33E-AE77B8386537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48;p22">
              <a:extLst>
                <a:ext uri="{FF2B5EF4-FFF2-40B4-BE49-F238E27FC236}">
                  <a16:creationId xmlns:a16="http://schemas.microsoft.com/office/drawing/2014/main" id="{3562B6BE-AA67-26C6-5581-E3C1428A3C53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04A7B0-C179-0390-1753-182307E7D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7" y="1769593"/>
            <a:ext cx="2153032" cy="17238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A2A2E35-D522-F982-C0AE-0CCD7907D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488" y="1769593"/>
            <a:ext cx="2030056" cy="1776028"/>
          </a:xfrm>
          <a:prstGeom prst="rect">
            <a:avLst/>
          </a:prstGeom>
        </p:spPr>
      </p:pic>
      <p:grpSp>
        <p:nvGrpSpPr>
          <p:cNvPr id="5" name="Google Shape;146;p22">
            <a:extLst>
              <a:ext uri="{FF2B5EF4-FFF2-40B4-BE49-F238E27FC236}">
                <a16:creationId xmlns:a16="http://schemas.microsoft.com/office/drawing/2014/main" id="{998F6CCF-8B5B-9880-A494-D7D5990A13AC}"/>
              </a:ext>
            </a:extLst>
          </p:cNvPr>
          <p:cNvGrpSpPr/>
          <p:nvPr/>
        </p:nvGrpSpPr>
        <p:grpSpPr>
          <a:xfrm rot="10800000">
            <a:off x="6564404" y="3833937"/>
            <a:ext cx="1031212" cy="877987"/>
            <a:chOff x="521400" y="3135325"/>
            <a:chExt cx="1067700" cy="867900"/>
          </a:xfrm>
        </p:grpSpPr>
        <p:sp>
          <p:nvSpPr>
            <p:cNvPr id="6" name="Google Shape;147;p22">
              <a:extLst>
                <a:ext uri="{FF2B5EF4-FFF2-40B4-BE49-F238E27FC236}">
                  <a16:creationId xmlns:a16="http://schemas.microsoft.com/office/drawing/2014/main" id="{2D2C84CF-A692-AAB2-FD76-06C7B9315DB8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8;p22">
              <a:extLst>
                <a:ext uri="{FF2B5EF4-FFF2-40B4-BE49-F238E27FC236}">
                  <a16:creationId xmlns:a16="http://schemas.microsoft.com/office/drawing/2014/main" id="{2D5EC3B5-05FB-2712-FD2D-F693883A8AD2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94767E-07A1-32A6-5811-CFE4EB0DC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457" y="1634409"/>
            <a:ext cx="2230534" cy="20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96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снимок экрана, Графика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FCE98B6-3322-C957-BB9F-EBA2B5BC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750" y="1399191"/>
            <a:ext cx="9144000" cy="3953347"/>
          </a:xfrm>
          <a:prstGeom prst="rect">
            <a:avLst/>
          </a:prstGeom>
        </p:spPr>
      </p:pic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DE" dirty="0"/>
              <a:t>Problems and Solutions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7263476" cy="100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3600" dirty="0"/>
              <a:t>Configuration issues were resolved through consultation and time.</a:t>
            </a:r>
            <a:endParaRPr lang="uk-UA" sz="3600" dirty="0"/>
          </a:p>
        </p:txBody>
      </p:sp>
      <p:grpSp>
        <p:nvGrpSpPr>
          <p:cNvPr id="175" name="Google Shape;175;p25"/>
          <p:cNvGrpSpPr/>
          <p:nvPr/>
        </p:nvGrpSpPr>
        <p:grpSpPr>
          <a:xfrm>
            <a:off x="3943438" y="2838395"/>
            <a:ext cx="886039" cy="905314"/>
            <a:chOff x="3818903" y="2104483"/>
            <a:chExt cx="1013079" cy="1035117"/>
          </a:xfrm>
        </p:grpSpPr>
        <p:sp>
          <p:nvSpPr>
            <p:cNvPr id="176" name="Google Shape;176;p25"/>
            <p:cNvSpPr/>
            <p:nvPr/>
          </p:nvSpPr>
          <p:spPr>
            <a:xfrm>
              <a:off x="3829382" y="2104483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25"/>
          <p:cNvGrpSpPr/>
          <p:nvPr/>
        </p:nvGrpSpPr>
        <p:grpSpPr>
          <a:xfrm rot="10800000">
            <a:off x="4115093" y="3122813"/>
            <a:ext cx="154695" cy="103681"/>
            <a:chOff x="4185575" y="3320360"/>
            <a:chExt cx="1104178" cy="1104176"/>
          </a:xfrm>
        </p:grpSpPr>
        <p:sp>
          <p:nvSpPr>
            <p:cNvPr id="179" name="Google Shape;179;p25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43;p22">
            <a:extLst>
              <a:ext uri="{FF2B5EF4-FFF2-40B4-BE49-F238E27FC236}">
                <a16:creationId xmlns:a16="http://schemas.microsoft.com/office/drawing/2014/main" id="{6B437F5D-DB64-51CC-B2E1-85ADBF164D70}"/>
              </a:ext>
            </a:extLst>
          </p:cNvPr>
          <p:cNvGrpSpPr/>
          <p:nvPr/>
        </p:nvGrpSpPr>
        <p:grpSpPr>
          <a:xfrm rot="2700000">
            <a:off x="4240417" y="3242832"/>
            <a:ext cx="209415" cy="242563"/>
            <a:chOff x="919500" y="1916075"/>
            <a:chExt cx="1067700" cy="867900"/>
          </a:xfrm>
        </p:grpSpPr>
        <p:sp>
          <p:nvSpPr>
            <p:cNvPr id="3" name="Google Shape;144;p22">
              <a:extLst>
                <a:ext uri="{FF2B5EF4-FFF2-40B4-BE49-F238E27FC236}">
                  <a16:creationId xmlns:a16="http://schemas.microsoft.com/office/drawing/2014/main" id="{4C8EE6A9-839B-BFEA-725C-CA37A595DE32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45;p22">
              <a:extLst>
                <a:ext uri="{FF2B5EF4-FFF2-40B4-BE49-F238E27FC236}">
                  <a16:creationId xmlns:a16="http://schemas.microsoft.com/office/drawing/2014/main" id="{12E30436-DE8B-D023-E4BB-E472D3C5D51C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46;p22">
            <a:extLst>
              <a:ext uri="{FF2B5EF4-FFF2-40B4-BE49-F238E27FC236}">
                <a16:creationId xmlns:a16="http://schemas.microsoft.com/office/drawing/2014/main" id="{C1AA6CFB-1600-5710-106D-A02E77F19C46}"/>
              </a:ext>
            </a:extLst>
          </p:cNvPr>
          <p:cNvGrpSpPr/>
          <p:nvPr/>
        </p:nvGrpSpPr>
        <p:grpSpPr>
          <a:xfrm rot="16559723">
            <a:off x="4548849" y="3241049"/>
            <a:ext cx="178136" cy="247944"/>
            <a:chOff x="521400" y="3135325"/>
            <a:chExt cx="1067700" cy="867900"/>
          </a:xfrm>
        </p:grpSpPr>
        <p:sp>
          <p:nvSpPr>
            <p:cNvPr id="6" name="Google Shape;147;p22">
              <a:extLst>
                <a:ext uri="{FF2B5EF4-FFF2-40B4-BE49-F238E27FC236}">
                  <a16:creationId xmlns:a16="http://schemas.microsoft.com/office/drawing/2014/main" id="{E9B33202-2EC6-E175-FE42-2EE11DE319FE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8;p22">
              <a:extLst>
                <a:ext uri="{FF2B5EF4-FFF2-40B4-BE49-F238E27FC236}">
                  <a16:creationId xmlns:a16="http://schemas.microsoft.com/office/drawing/2014/main" id="{A784A8BA-497E-AB62-8E00-988938D31AD7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46;p22">
            <a:extLst>
              <a:ext uri="{FF2B5EF4-FFF2-40B4-BE49-F238E27FC236}">
                <a16:creationId xmlns:a16="http://schemas.microsoft.com/office/drawing/2014/main" id="{F34AB4DD-3C72-82F7-8FE3-932620D484B9}"/>
              </a:ext>
            </a:extLst>
          </p:cNvPr>
          <p:cNvGrpSpPr/>
          <p:nvPr/>
        </p:nvGrpSpPr>
        <p:grpSpPr>
          <a:xfrm rot="6875541">
            <a:off x="4334416" y="2926374"/>
            <a:ext cx="239490" cy="196866"/>
            <a:chOff x="521400" y="3135325"/>
            <a:chExt cx="1067700" cy="867900"/>
          </a:xfrm>
        </p:grpSpPr>
        <p:sp>
          <p:nvSpPr>
            <p:cNvPr id="9" name="Google Shape;147;p22">
              <a:extLst>
                <a:ext uri="{FF2B5EF4-FFF2-40B4-BE49-F238E27FC236}">
                  <a16:creationId xmlns:a16="http://schemas.microsoft.com/office/drawing/2014/main" id="{B99F6F60-BDFF-9478-6A10-F759709B4E7B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48;p22">
              <a:extLst>
                <a:ext uri="{FF2B5EF4-FFF2-40B4-BE49-F238E27FC236}">
                  <a16:creationId xmlns:a16="http://schemas.microsoft.com/office/drawing/2014/main" id="{3492C0BF-D9EC-794E-048C-3DF025193AEF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mazon awslambda logo - Social media &amp; Logos Icons">
            <a:extLst>
              <a:ext uri="{FF2B5EF4-FFF2-40B4-BE49-F238E27FC236}">
                <a16:creationId xmlns:a16="http://schemas.microsoft.com/office/drawing/2014/main" id="{06C16631-E20D-A60D-3FE0-61257C06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2" y="2187911"/>
            <a:ext cx="4547038" cy="227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DE" dirty="0"/>
              <a:t>Future </a:t>
            </a:r>
            <a:r>
              <a:rPr lang="de-DE" dirty="0" err="1"/>
              <a:t>Improvements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581673" y="976041"/>
            <a:ext cx="7980653" cy="131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3600" dirty="0"/>
              <a:t>Plan to deploy on Amazon using Lambda, with scalability and enhanced security.</a:t>
            </a:r>
            <a:endParaRPr lang="uk-UA" sz="3600" dirty="0"/>
          </a:p>
        </p:txBody>
      </p:sp>
      <p:grpSp>
        <p:nvGrpSpPr>
          <p:cNvPr id="187" name="Google Shape;187;p26"/>
          <p:cNvGrpSpPr/>
          <p:nvPr/>
        </p:nvGrpSpPr>
        <p:grpSpPr>
          <a:xfrm>
            <a:off x="1278133" y="4331310"/>
            <a:ext cx="420734" cy="307971"/>
            <a:chOff x="3797488" y="2137000"/>
            <a:chExt cx="1024015" cy="1057339"/>
          </a:xfrm>
        </p:grpSpPr>
        <p:sp>
          <p:nvSpPr>
            <p:cNvPr id="188" name="Google Shape;188;p26"/>
            <p:cNvSpPr/>
            <p:nvPr/>
          </p:nvSpPr>
          <p:spPr>
            <a:xfrm>
              <a:off x="3797488" y="2191738"/>
              <a:ext cx="1002599" cy="10026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6"/>
          <p:cNvGrpSpPr/>
          <p:nvPr/>
        </p:nvGrpSpPr>
        <p:grpSpPr>
          <a:xfrm rot="10800000">
            <a:off x="1343042" y="4765717"/>
            <a:ext cx="376557" cy="339170"/>
            <a:chOff x="4185575" y="3320360"/>
            <a:chExt cx="1104178" cy="1104176"/>
          </a:xfrm>
        </p:grpSpPr>
        <p:sp>
          <p:nvSpPr>
            <p:cNvPr id="191" name="Google Shape;191;p26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43;p22">
            <a:extLst>
              <a:ext uri="{FF2B5EF4-FFF2-40B4-BE49-F238E27FC236}">
                <a16:creationId xmlns:a16="http://schemas.microsoft.com/office/drawing/2014/main" id="{5E411F93-5437-94E8-FF5B-B6892C944CD1}"/>
              </a:ext>
            </a:extLst>
          </p:cNvPr>
          <p:cNvGrpSpPr/>
          <p:nvPr/>
        </p:nvGrpSpPr>
        <p:grpSpPr>
          <a:xfrm rot="5010543">
            <a:off x="3709092" y="2179928"/>
            <a:ext cx="491325" cy="2951523"/>
            <a:chOff x="773355" y="1916075"/>
            <a:chExt cx="1213845" cy="1281338"/>
          </a:xfrm>
        </p:grpSpPr>
        <p:sp>
          <p:nvSpPr>
            <p:cNvPr id="3" name="Google Shape;144;p22">
              <a:extLst>
                <a:ext uri="{FF2B5EF4-FFF2-40B4-BE49-F238E27FC236}">
                  <a16:creationId xmlns:a16="http://schemas.microsoft.com/office/drawing/2014/main" id="{12FF4423-9D7E-4303-BA7F-ACF3ADA7971E}"/>
                </a:ext>
              </a:extLst>
            </p:cNvPr>
            <p:cNvSpPr/>
            <p:nvPr/>
          </p:nvSpPr>
          <p:spPr>
            <a:xfrm>
              <a:off x="773355" y="2405713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45;p22">
              <a:extLst>
                <a:ext uri="{FF2B5EF4-FFF2-40B4-BE49-F238E27FC236}">
                  <a16:creationId xmlns:a16="http://schemas.microsoft.com/office/drawing/2014/main" id="{7D289C62-0751-31DB-074F-1C627E84C71F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46;p22">
            <a:extLst>
              <a:ext uri="{FF2B5EF4-FFF2-40B4-BE49-F238E27FC236}">
                <a16:creationId xmlns:a16="http://schemas.microsoft.com/office/drawing/2014/main" id="{AC6A3692-39A0-DAC1-A460-F3181B45EF44}"/>
              </a:ext>
            </a:extLst>
          </p:cNvPr>
          <p:cNvGrpSpPr/>
          <p:nvPr/>
        </p:nvGrpSpPr>
        <p:grpSpPr>
          <a:xfrm rot="20004941">
            <a:off x="444862" y="3562939"/>
            <a:ext cx="946013" cy="818611"/>
            <a:chOff x="673800" y="3119162"/>
            <a:chExt cx="931390" cy="807863"/>
          </a:xfrm>
        </p:grpSpPr>
        <p:sp>
          <p:nvSpPr>
            <p:cNvPr id="6" name="Google Shape;147;p22">
              <a:extLst>
                <a:ext uri="{FF2B5EF4-FFF2-40B4-BE49-F238E27FC236}">
                  <a16:creationId xmlns:a16="http://schemas.microsoft.com/office/drawing/2014/main" id="{4FB95A3F-9F09-4575-69E7-7DD906843F3C}"/>
                </a:ext>
              </a:extLst>
            </p:cNvPr>
            <p:cNvSpPr/>
            <p:nvPr/>
          </p:nvSpPr>
          <p:spPr>
            <a:xfrm>
              <a:off x="689890" y="3119162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8;p22">
              <a:extLst>
                <a:ext uri="{FF2B5EF4-FFF2-40B4-BE49-F238E27FC236}">
                  <a16:creationId xmlns:a16="http://schemas.microsoft.com/office/drawing/2014/main" id="{BEFD6710-7930-D83B-11E9-2A9971BBACA4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46;p22">
            <a:extLst>
              <a:ext uri="{FF2B5EF4-FFF2-40B4-BE49-F238E27FC236}">
                <a16:creationId xmlns:a16="http://schemas.microsoft.com/office/drawing/2014/main" id="{AB442A6C-A169-9514-E6A3-3828D1B38DF8}"/>
              </a:ext>
            </a:extLst>
          </p:cNvPr>
          <p:cNvGrpSpPr/>
          <p:nvPr/>
        </p:nvGrpSpPr>
        <p:grpSpPr>
          <a:xfrm rot="16200000">
            <a:off x="1463961" y="3719482"/>
            <a:ext cx="929670" cy="809518"/>
            <a:chOff x="673800" y="3128136"/>
            <a:chExt cx="915300" cy="798889"/>
          </a:xfrm>
        </p:grpSpPr>
        <p:sp>
          <p:nvSpPr>
            <p:cNvPr id="9" name="Google Shape;147;p22">
              <a:extLst>
                <a:ext uri="{FF2B5EF4-FFF2-40B4-BE49-F238E27FC236}">
                  <a16:creationId xmlns:a16="http://schemas.microsoft.com/office/drawing/2014/main" id="{8AC4473F-0021-F169-D2F3-1504D410AA36}"/>
                </a:ext>
              </a:extLst>
            </p:cNvPr>
            <p:cNvSpPr/>
            <p:nvPr/>
          </p:nvSpPr>
          <p:spPr>
            <a:xfrm>
              <a:off x="673800" y="3128136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48;p22">
              <a:extLst>
                <a:ext uri="{FF2B5EF4-FFF2-40B4-BE49-F238E27FC236}">
                  <a16:creationId xmlns:a16="http://schemas.microsoft.com/office/drawing/2014/main" id="{1A37F66F-B91C-76E3-9494-58E88C7DA75F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" name="Рисунок 11" descr="Изображение выглядит как снимок экрана, Графика, дизайн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CB62A873-A156-2AC1-ED20-1F0752432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376" y="2287256"/>
            <a:ext cx="4519723" cy="265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earch Filter Icons - Free SVG &amp; PNG Search Filter Images - Noun Project">
            <a:extLst>
              <a:ext uri="{FF2B5EF4-FFF2-40B4-BE49-F238E27FC236}">
                <a16:creationId xmlns:a16="http://schemas.microsoft.com/office/drawing/2014/main" id="{EA173276-BF27-84B3-AC54-18141298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0" y="1553118"/>
            <a:ext cx="920682" cy="9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35 Positive Reviews Examples: Copy and Paste - EmbedSocial">
            <a:extLst>
              <a:ext uri="{FF2B5EF4-FFF2-40B4-BE49-F238E27FC236}">
                <a16:creationId xmlns:a16="http://schemas.microsoft.com/office/drawing/2014/main" id="{674240C5-A78A-3E86-5A6C-584CBF1F6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7" y="2612239"/>
            <a:ext cx="2700338" cy="140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DE" dirty="0"/>
              <a:t>Summary</a:t>
            </a:r>
            <a:endParaRPr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760365" y="735328"/>
            <a:ext cx="7088844" cy="100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3600" dirty="0"/>
              <a:t>Adding user reviews, product ratings, advanced search filters, and payment integration.</a:t>
            </a:r>
            <a:endParaRPr sz="1300" dirty="0">
              <a:solidFill>
                <a:srgbClr val="1C1C1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300" dirty="0">
              <a:solidFill>
                <a:srgbClr val="1C1C1C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7446815" y="1436804"/>
            <a:ext cx="965714" cy="965713"/>
            <a:chOff x="3717325" y="2137000"/>
            <a:chExt cx="1104178" cy="1104176"/>
          </a:xfrm>
        </p:grpSpPr>
        <p:sp>
          <p:nvSpPr>
            <p:cNvPr id="200" name="Google Shape;200;p27"/>
            <p:cNvSpPr/>
            <p:nvPr/>
          </p:nvSpPr>
          <p:spPr>
            <a:xfrm>
              <a:off x="3717325" y="2238576"/>
              <a:ext cx="1002600" cy="100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 rot="10800000">
            <a:off x="760364" y="2238931"/>
            <a:ext cx="639695" cy="650657"/>
            <a:chOff x="4185575" y="3320360"/>
            <a:chExt cx="1104178" cy="1104176"/>
          </a:xfrm>
        </p:grpSpPr>
        <p:sp>
          <p:nvSpPr>
            <p:cNvPr id="203" name="Google Shape;203;p27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43;p22">
            <a:extLst>
              <a:ext uri="{FF2B5EF4-FFF2-40B4-BE49-F238E27FC236}">
                <a16:creationId xmlns:a16="http://schemas.microsoft.com/office/drawing/2014/main" id="{69388A78-A1E1-3631-5265-B310130C1F61}"/>
              </a:ext>
            </a:extLst>
          </p:cNvPr>
          <p:cNvGrpSpPr/>
          <p:nvPr/>
        </p:nvGrpSpPr>
        <p:grpSpPr>
          <a:xfrm rot="816259">
            <a:off x="3224494" y="3422365"/>
            <a:ext cx="1067690" cy="867892"/>
            <a:chOff x="919500" y="1916075"/>
            <a:chExt cx="1067700" cy="867900"/>
          </a:xfrm>
        </p:grpSpPr>
        <p:sp>
          <p:nvSpPr>
            <p:cNvPr id="3" name="Google Shape;144;p22">
              <a:extLst>
                <a:ext uri="{FF2B5EF4-FFF2-40B4-BE49-F238E27FC236}">
                  <a16:creationId xmlns:a16="http://schemas.microsoft.com/office/drawing/2014/main" id="{EC9A6B18-3E2E-8E3D-9D45-6666507F0745}"/>
                </a:ext>
              </a:extLst>
            </p:cNvPr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45;p22">
              <a:extLst>
                <a:ext uri="{FF2B5EF4-FFF2-40B4-BE49-F238E27FC236}">
                  <a16:creationId xmlns:a16="http://schemas.microsoft.com/office/drawing/2014/main" id="{E169D909-B2B4-7778-3E92-488C321B2C7C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146;p22">
            <a:extLst>
              <a:ext uri="{FF2B5EF4-FFF2-40B4-BE49-F238E27FC236}">
                <a16:creationId xmlns:a16="http://schemas.microsoft.com/office/drawing/2014/main" id="{49EA98DD-046F-D29E-CE97-A349B6F1993F}"/>
              </a:ext>
            </a:extLst>
          </p:cNvPr>
          <p:cNvGrpSpPr/>
          <p:nvPr/>
        </p:nvGrpSpPr>
        <p:grpSpPr>
          <a:xfrm rot="12622700">
            <a:off x="441001" y="3718995"/>
            <a:ext cx="1084463" cy="879447"/>
            <a:chOff x="521400" y="3135325"/>
            <a:chExt cx="1067700" cy="867900"/>
          </a:xfrm>
        </p:grpSpPr>
        <p:sp>
          <p:nvSpPr>
            <p:cNvPr id="6" name="Google Shape;147;p22">
              <a:extLst>
                <a:ext uri="{FF2B5EF4-FFF2-40B4-BE49-F238E27FC236}">
                  <a16:creationId xmlns:a16="http://schemas.microsoft.com/office/drawing/2014/main" id="{E2A312D1-B2C6-E79A-4C9F-B2BE8D2B0DF8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8;p22">
              <a:extLst>
                <a:ext uri="{FF2B5EF4-FFF2-40B4-BE49-F238E27FC236}">
                  <a16:creationId xmlns:a16="http://schemas.microsoft.com/office/drawing/2014/main" id="{A52E62D6-9DBA-1E18-414F-8C7F6478B7EE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46;p22">
            <a:extLst>
              <a:ext uri="{FF2B5EF4-FFF2-40B4-BE49-F238E27FC236}">
                <a16:creationId xmlns:a16="http://schemas.microsoft.com/office/drawing/2014/main" id="{2C74BF7A-1422-F16F-E816-25CEF8FF6B2F}"/>
              </a:ext>
            </a:extLst>
          </p:cNvPr>
          <p:cNvGrpSpPr/>
          <p:nvPr/>
        </p:nvGrpSpPr>
        <p:grpSpPr>
          <a:xfrm rot="8968699">
            <a:off x="3216328" y="2308255"/>
            <a:ext cx="1084463" cy="879447"/>
            <a:chOff x="521400" y="3135325"/>
            <a:chExt cx="1067700" cy="867900"/>
          </a:xfrm>
        </p:grpSpPr>
        <p:sp>
          <p:nvSpPr>
            <p:cNvPr id="9" name="Google Shape;147;p22">
              <a:extLst>
                <a:ext uri="{FF2B5EF4-FFF2-40B4-BE49-F238E27FC236}">
                  <a16:creationId xmlns:a16="http://schemas.microsoft.com/office/drawing/2014/main" id="{7CFEB496-4C77-6C3C-5E6E-147FF4CC2606}"/>
                </a:ext>
              </a:extLst>
            </p:cNvPr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48;p22">
              <a:extLst>
                <a:ext uri="{FF2B5EF4-FFF2-40B4-BE49-F238E27FC236}">
                  <a16:creationId xmlns:a16="http://schemas.microsoft.com/office/drawing/2014/main" id="{2604AB19-1723-4E48-CA67-19524BE089A7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52" name="Picture 8" descr="Filter Icon Images – Browse 177,542 Stock Photos, Vectors, and Video |  Adobe Stock">
            <a:extLst>
              <a:ext uri="{FF2B5EF4-FFF2-40B4-BE49-F238E27FC236}">
                <a16:creationId xmlns:a16="http://schemas.microsoft.com/office/drawing/2014/main" id="{B153BF16-DD96-AD6D-6BCF-BE929C59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38" y="197761"/>
            <a:ext cx="1039597" cy="10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ayment Gateway Icon Secure Icon: เวกเตอร์สต็อก (ปลอดค่าลิขสิทธิ์)  2213325283 | Shutterstock">
            <a:extLst>
              <a:ext uri="{FF2B5EF4-FFF2-40B4-BE49-F238E27FC236}">
                <a16:creationId xmlns:a16="http://schemas.microsoft.com/office/drawing/2014/main" id="{D7E01DF6-B9F4-AC2D-B175-0DECD59B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66" y="1514143"/>
            <a:ext cx="1780789" cy="192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duct Ratings basics - Google Merchant Center Help">
            <a:extLst>
              <a:ext uri="{FF2B5EF4-FFF2-40B4-BE49-F238E27FC236}">
                <a16:creationId xmlns:a16="http://schemas.microsoft.com/office/drawing/2014/main" id="{CA38311E-D77A-2191-1E5C-EF38FD5E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35" y="3012559"/>
            <a:ext cx="4253944" cy="212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oduct Development Template">
            <a:extLst>
              <a:ext uri="{FF2B5EF4-FFF2-40B4-BE49-F238E27FC236}">
                <a16:creationId xmlns:a16="http://schemas.microsoft.com/office/drawing/2014/main" id="{85F07F2B-6B6B-59C4-EDF9-A7B1922E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28" y="1990528"/>
            <a:ext cx="4184447" cy="29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DE" sz="3200" dirty="0" err="1"/>
              <a:t>Conclusion</a:t>
            </a:r>
            <a:endParaRPr sz="44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273379" y="1123844"/>
            <a:ext cx="7803821" cy="100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 algn="ctr">
              <a:buNone/>
            </a:pPr>
            <a:r>
              <a:rPr lang="en-US" sz="3600" dirty="0"/>
              <a:t>The project demonstrates applying knowledge to create a real product with plans for further development.</a:t>
            </a:r>
            <a:endParaRPr sz="3600" dirty="0">
              <a:solidFill>
                <a:srgbClr val="1C1C1C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1981199" y="2214282"/>
            <a:ext cx="158585" cy="2303930"/>
            <a:chOff x="3818903" y="2137000"/>
            <a:chExt cx="1002600" cy="1002600"/>
          </a:xfrm>
        </p:grpSpPr>
        <p:sp>
          <p:nvSpPr>
            <p:cNvPr id="200" name="Google Shape;200;p27"/>
            <p:cNvSpPr/>
            <p:nvPr/>
          </p:nvSpPr>
          <p:spPr>
            <a:xfrm>
              <a:off x="3818903" y="2137000"/>
              <a:ext cx="1002600" cy="10025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818903" y="213700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 rot="10800000">
            <a:off x="6647516" y="2214284"/>
            <a:ext cx="183589" cy="2303926"/>
            <a:chOff x="4287153" y="3320360"/>
            <a:chExt cx="1002600" cy="1011283"/>
          </a:xfrm>
        </p:grpSpPr>
        <p:sp>
          <p:nvSpPr>
            <p:cNvPr id="203" name="Google Shape;203;p27"/>
            <p:cNvSpPr/>
            <p:nvPr/>
          </p:nvSpPr>
          <p:spPr>
            <a:xfrm>
              <a:off x="4287153" y="3329044"/>
              <a:ext cx="1002600" cy="10025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43;p22">
            <a:extLst>
              <a:ext uri="{FF2B5EF4-FFF2-40B4-BE49-F238E27FC236}">
                <a16:creationId xmlns:a16="http://schemas.microsoft.com/office/drawing/2014/main" id="{F6BD72B2-0644-163F-F034-33C7F34C71E5}"/>
              </a:ext>
            </a:extLst>
          </p:cNvPr>
          <p:cNvGrpSpPr/>
          <p:nvPr/>
        </p:nvGrpSpPr>
        <p:grpSpPr>
          <a:xfrm rot="10800000">
            <a:off x="2183817" y="4763280"/>
            <a:ext cx="4402865" cy="170169"/>
            <a:chOff x="1071900" y="1916075"/>
            <a:chExt cx="915300" cy="791701"/>
          </a:xfrm>
        </p:grpSpPr>
        <p:sp>
          <p:nvSpPr>
            <p:cNvPr id="4" name="Google Shape;144;p22">
              <a:extLst>
                <a:ext uri="{FF2B5EF4-FFF2-40B4-BE49-F238E27FC236}">
                  <a16:creationId xmlns:a16="http://schemas.microsoft.com/office/drawing/2014/main" id="{CB0BFF4C-FC2F-79DC-47B9-BA1A855917FA}"/>
                </a:ext>
              </a:extLst>
            </p:cNvPr>
            <p:cNvSpPr/>
            <p:nvPr/>
          </p:nvSpPr>
          <p:spPr>
            <a:xfrm>
              <a:off x="1071900" y="1916076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45;p22">
              <a:extLst>
                <a:ext uri="{FF2B5EF4-FFF2-40B4-BE49-F238E27FC236}">
                  <a16:creationId xmlns:a16="http://schemas.microsoft.com/office/drawing/2014/main" id="{662C8BF4-3179-B66B-13E8-8A6C06C60EDA}"/>
                </a:ext>
              </a:extLst>
            </p:cNvPr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146;p22">
            <a:extLst>
              <a:ext uri="{FF2B5EF4-FFF2-40B4-BE49-F238E27FC236}">
                <a16:creationId xmlns:a16="http://schemas.microsoft.com/office/drawing/2014/main" id="{393380A9-B385-790B-3C37-9D9AEECC0D4C}"/>
              </a:ext>
            </a:extLst>
          </p:cNvPr>
          <p:cNvGrpSpPr/>
          <p:nvPr/>
        </p:nvGrpSpPr>
        <p:grpSpPr>
          <a:xfrm rot="16200000">
            <a:off x="-52741" y="1398963"/>
            <a:ext cx="793693" cy="255187"/>
            <a:chOff x="673800" y="3129205"/>
            <a:chExt cx="944099" cy="797820"/>
          </a:xfrm>
        </p:grpSpPr>
        <p:sp>
          <p:nvSpPr>
            <p:cNvPr id="7" name="Google Shape;147;p22">
              <a:extLst>
                <a:ext uri="{FF2B5EF4-FFF2-40B4-BE49-F238E27FC236}">
                  <a16:creationId xmlns:a16="http://schemas.microsoft.com/office/drawing/2014/main" id="{D36D8756-64C9-FEFF-6E84-781A89DDA3BC}"/>
                </a:ext>
              </a:extLst>
            </p:cNvPr>
            <p:cNvSpPr/>
            <p:nvPr/>
          </p:nvSpPr>
          <p:spPr>
            <a:xfrm>
              <a:off x="702599" y="312920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48;p22">
              <a:extLst>
                <a:ext uri="{FF2B5EF4-FFF2-40B4-BE49-F238E27FC236}">
                  <a16:creationId xmlns:a16="http://schemas.microsoft.com/office/drawing/2014/main" id="{F248452B-4AEC-0F12-D7E4-2614FEB7D12D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146;p22">
            <a:extLst>
              <a:ext uri="{FF2B5EF4-FFF2-40B4-BE49-F238E27FC236}">
                <a16:creationId xmlns:a16="http://schemas.microsoft.com/office/drawing/2014/main" id="{14CD11E7-DFEB-D110-2DCC-9B891CC48F2F}"/>
              </a:ext>
            </a:extLst>
          </p:cNvPr>
          <p:cNvGrpSpPr/>
          <p:nvPr/>
        </p:nvGrpSpPr>
        <p:grpSpPr>
          <a:xfrm rot="5400000">
            <a:off x="7788371" y="1375610"/>
            <a:ext cx="801868" cy="288780"/>
            <a:chOff x="664817" y="3125287"/>
            <a:chExt cx="924283" cy="801738"/>
          </a:xfrm>
        </p:grpSpPr>
        <p:sp>
          <p:nvSpPr>
            <p:cNvPr id="10" name="Google Shape;147;p22">
              <a:extLst>
                <a:ext uri="{FF2B5EF4-FFF2-40B4-BE49-F238E27FC236}">
                  <a16:creationId xmlns:a16="http://schemas.microsoft.com/office/drawing/2014/main" id="{DCD11292-1F5A-A2AF-D478-85493F794F34}"/>
                </a:ext>
              </a:extLst>
            </p:cNvPr>
            <p:cNvSpPr/>
            <p:nvPr/>
          </p:nvSpPr>
          <p:spPr>
            <a:xfrm>
              <a:off x="664817" y="3125287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8;p22">
              <a:extLst>
                <a:ext uri="{FF2B5EF4-FFF2-40B4-BE49-F238E27FC236}">
                  <a16:creationId xmlns:a16="http://schemas.microsoft.com/office/drawing/2014/main" id="{7E5BF12F-3047-5DC7-DEBB-7343A6190A40}"/>
                </a:ext>
              </a:extLst>
            </p:cNvPr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954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Экран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Assistant</vt:lpstr>
      <vt:lpstr>Simple Light</vt:lpstr>
      <vt:lpstr>RediShop</vt:lpstr>
      <vt:lpstr>Purpose of the Presentation</vt:lpstr>
      <vt:lpstr>Why This Project?</vt:lpstr>
      <vt:lpstr>Development Stages</vt:lpstr>
      <vt:lpstr>Website Appearance</vt:lpstr>
      <vt:lpstr>Problems and Solutions</vt:lpstr>
      <vt:lpstr>Future Improvements</vt:lpstr>
      <vt:lpstr>Summary</vt:lpstr>
      <vt:lpstr>Conclusion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Vladyslav Handzii</cp:lastModifiedBy>
  <cp:revision>3</cp:revision>
  <dcterms:modified xsi:type="dcterms:W3CDTF">2024-06-10T14:48:05Z</dcterms:modified>
</cp:coreProperties>
</file>