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roxima Nova"/>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
      <p:font typeface="Bree Serif"/>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eeSerif-regular.fntdata"/><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roximaNov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Gym Modernization: D II</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latin typeface="Proxima Nova"/>
                <a:ea typeface="Proxima Nova"/>
                <a:cs typeface="Proxima Nova"/>
                <a:sym typeface="Proxima Nova"/>
              </a:rPr>
              <a:t>By Alek, Akram, Daniel, Jay, Tom, PK</a:t>
            </a:r>
            <a:endParaRPr sz="2400">
              <a:solidFill>
                <a:schemeClr val="lt1"/>
              </a:solidFill>
              <a:latin typeface="Proxima Nova"/>
              <a:ea typeface="Proxima Nova"/>
              <a:cs typeface="Proxima Nova"/>
              <a:sym typeface="Proxima Nova"/>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2 - Member Card Issue</a:t>
            </a:r>
            <a:endParaRPr/>
          </a:p>
        </p:txBody>
      </p:sp>
      <p:sp>
        <p:nvSpPr>
          <p:cNvPr id="187" name="Shape 18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If a gym member has issues with paying for their membership, they can go to the receptionist to resolve the issue.</a:t>
            </a:r>
            <a:endParaRPr sz="1600"/>
          </a:p>
          <a:p>
            <a:pPr indent="-330200" lvl="0" marL="457200">
              <a:spcBef>
                <a:spcPts val="0"/>
              </a:spcBef>
              <a:spcAft>
                <a:spcPts val="0"/>
              </a:spcAft>
              <a:buSzPts val="1600"/>
              <a:buChar char="●"/>
            </a:pPr>
            <a:r>
              <a:rPr lang="en" sz="1600"/>
              <a:t>The major part of the process is to pay for the membership. The gym member can pay using credit card or debit card. The user must provide a valid credit or debit card with a valid security code or PIN.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3 - Check In/Out</a:t>
            </a:r>
            <a:endParaRPr/>
          </a:p>
        </p:txBody>
      </p:sp>
      <p:sp>
        <p:nvSpPr>
          <p:cNvPr id="193" name="Shape 19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This process is used to allow gym members access to the gym. The gym member brings his membership card to the receptionist. If the gym member does not have his/her card, refer to member card issue process. </a:t>
            </a:r>
            <a:endParaRPr sz="1600"/>
          </a:p>
          <a:p>
            <a:pPr indent="-330200" lvl="0" marL="457200" rtl="0">
              <a:spcBef>
                <a:spcPts val="0"/>
              </a:spcBef>
              <a:spcAft>
                <a:spcPts val="0"/>
              </a:spcAft>
              <a:buSzPts val="1600"/>
              <a:buChar char="●"/>
            </a:pPr>
            <a:r>
              <a:rPr lang="en" sz="1600"/>
              <a:t>The receptionist scans the member card. The member card is validated by the systems. If the card and account are valid, the gym member is granted access to the gym. If not, the gym member is denied access to the gym.</a:t>
            </a:r>
            <a:endParaRPr sz="1600"/>
          </a:p>
          <a:p>
            <a:pPr indent="-330200" lvl="0" marL="457200" rtl="0">
              <a:spcBef>
                <a:spcPts val="0"/>
              </a:spcBef>
              <a:spcAft>
                <a:spcPts val="0"/>
              </a:spcAft>
              <a:buSzPts val="1600"/>
              <a:buChar char="●"/>
            </a:pPr>
            <a:r>
              <a:rPr lang="en" sz="1600"/>
              <a:t>This process can also be used by personal trainers for fitness classes.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Use Case Diagrams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Diagram 1 - Online Interaction</a:t>
            </a:r>
            <a:endParaRPr/>
          </a:p>
        </p:txBody>
      </p:sp>
      <p:pic>
        <p:nvPicPr>
          <p:cNvPr id="204" name="Shape 204"/>
          <p:cNvPicPr preferRelativeResize="0"/>
          <p:nvPr/>
        </p:nvPicPr>
        <p:blipFill>
          <a:blip r:embed="rId3">
            <a:alphaModFix/>
          </a:blip>
          <a:stretch>
            <a:fillRect/>
          </a:stretch>
        </p:blipFill>
        <p:spPr>
          <a:xfrm>
            <a:off x="1895450" y="1307850"/>
            <a:ext cx="4569334"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Diagram 2 - Member Check in</a:t>
            </a:r>
            <a:endParaRPr/>
          </a:p>
        </p:txBody>
      </p:sp>
      <p:pic>
        <p:nvPicPr>
          <p:cNvPr id="210" name="Shape 210"/>
          <p:cNvPicPr preferRelativeResize="0"/>
          <p:nvPr/>
        </p:nvPicPr>
        <p:blipFill>
          <a:blip r:embed="rId3">
            <a:alphaModFix/>
          </a:blip>
          <a:stretch>
            <a:fillRect/>
          </a:stretch>
        </p:blipFill>
        <p:spPr>
          <a:xfrm>
            <a:off x="1533500" y="1307850"/>
            <a:ext cx="6076976" cy="353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latin typeface="Bree Serif"/>
                <a:ea typeface="Bree Serif"/>
                <a:cs typeface="Bree Serif"/>
                <a:sym typeface="Bree Serif"/>
              </a:rPr>
              <a:t>Interviews</a:t>
            </a:r>
            <a:endParaRPr sz="3000">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1297500" y="393750"/>
            <a:ext cx="7038900" cy="47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1: Marketing Specialist </a:t>
            </a:r>
            <a:endParaRPr/>
          </a:p>
        </p:txBody>
      </p:sp>
      <p:sp>
        <p:nvSpPr>
          <p:cNvPr id="146" name="Shape 146"/>
          <p:cNvSpPr txBox="1"/>
          <p:nvPr>
            <p:ph idx="1" type="body"/>
          </p:nvPr>
        </p:nvSpPr>
        <p:spPr>
          <a:xfrm>
            <a:off x="1297500" y="901450"/>
            <a:ext cx="7038900" cy="408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latin typeface="Arial"/>
                <a:ea typeface="Arial"/>
                <a:cs typeface="Arial"/>
                <a:sym typeface="Arial"/>
              </a:rPr>
              <a:t>The age range of customers is wide for this gym and it’s hard to know who comes when. The marketing director has a website for the gym but it’s very basic and doesn’t allow much interaction for the customers. Marketing is not very efficient with the budget they have but could be improved to attract more clients.</a:t>
            </a:r>
            <a:endParaRPr sz="1100">
              <a:latin typeface="Arial"/>
              <a:ea typeface="Arial"/>
              <a:cs typeface="Arial"/>
              <a:sym typeface="Arial"/>
            </a:endParaRPr>
          </a:p>
          <a:p>
            <a:pPr indent="0" lvl="0" marL="0" rtl="0">
              <a:spcBef>
                <a:spcPts val="1600"/>
              </a:spcBef>
              <a:spcAft>
                <a:spcPts val="0"/>
              </a:spcAft>
              <a:buNone/>
            </a:pPr>
            <a:r>
              <a:rPr lang="en" sz="1100">
                <a:latin typeface="Arial"/>
                <a:ea typeface="Arial"/>
                <a:cs typeface="Arial"/>
                <a:sym typeface="Arial"/>
              </a:rPr>
              <a:t>Q: Are you interested in knowing the age ranges of people who are trying to join?</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Yes! It would help us to improve our equipment and focus group.</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How often are people paying?</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Monthly, or a yearly subscription.</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Is your website attractive to potential new customers?</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 believe it is, however, there needs to be more interactive features such as logins and clickables etc. Also, I do not want our prices on the site, the interactive features and member benefits section is enough and they can click a button for scheduling a visit.</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Do you have any particulars regarding the channel in which you market and who you market toward?</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Yes, as our budget is not large, we have a commercial that airs twice per month. We have the video on file and was hoping we could have add it to the more cost effective internet marketing. We are marketing to all age ranges but want to become more trend forward with the crowds between ages 18 - 40.</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97500" y="393750"/>
            <a:ext cx="7038900" cy="5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2: Operations Specialist</a:t>
            </a:r>
            <a:endParaRPr/>
          </a:p>
        </p:txBody>
      </p:sp>
      <p:sp>
        <p:nvSpPr>
          <p:cNvPr id="152" name="Shape 152"/>
          <p:cNvSpPr txBox="1"/>
          <p:nvPr>
            <p:ph idx="1" type="body"/>
          </p:nvPr>
        </p:nvSpPr>
        <p:spPr>
          <a:xfrm>
            <a:off x="1297500" y="1154075"/>
            <a:ext cx="7038900" cy="321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a:latin typeface="Arial"/>
                <a:ea typeface="Arial"/>
                <a:cs typeface="Arial"/>
                <a:sym typeface="Arial"/>
              </a:rPr>
              <a:t>Operations are very basic at the gym. They have the minimal amount of information regarding their service. Their logging information is an old school style and not very efficient at the moment, making it even more difficult to expand or grow to other locations.</a:t>
            </a:r>
            <a:endParaRPr sz="1100">
              <a:latin typeface="Arial"/>
              <a:ea typeface="Arial"/>
              <a:cs typeface="Arial"/>
              <a:sym typeface="Arial"/>
            </a:endParaRPr>
          </a:p>
          <a:p>
            <a:pPr indent="0" lvl="0" marL="0" rtl="0">
              <a:spcBef>
                <a:spcPts val="1600"/>
              </a:spcBef>
              <a:spcAft>
                <a:spcPts val="0"/>
              </a:spcAft>
              <a:buNone/>
            </a:pPr>
            <a:r>
              <a:rPr lang="en" sz="1100">
                <a:latin typeface="Arial"/>
                <a:ea typeface="Arial"/>
                <a:cs typeface="Arial"/>
                <a:sym typeface="Arial"/>
              </a:rPr>
              <a:t>Q: Is your transaction processing system lacking in any way?</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It is very simple, in store cash or credit system.</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Is your website efficient with information?</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Our website has our location, how to get here, basic equipment list, and our rates.</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Is it difficult to check if everyone entering the gym with expired memberships?</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It is very difficult.</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Have you guys looked into the cost of expanding your gym? Another location?</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The cost and time for opening another gym isn’t too bad right now but the main issue we would face is being able to transfer data from one gym to the other. It’s doable but way too time consuming.</a:t>
            </a:r>
            <a:endParaRPr/>
          </a:p>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Interview 5: Gym Member</a:t>
            </a:r>
            <a:endParaRPr/>
          </a:p>
        </p:txBody>
      </p:sp>
      <p:sp>
        <p:nvSpPr>
          <p:cNvPr id="158" name="Shape 158"/>
          <p:cNvSpPr txBox="1"/>
          <p:nvPr>
            <p:ph idx="1" type="body"/>
          </p:nvPr>
        </p:nvSpPr>
        <p:spPr>
          <a:xfrm>
            <a:off x="1249425" y="1018175"/>
            <a:ext cx="7038900" cy="376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latin typeface="Arial"/>
                <a:ea typeface="Arial"/>
                <a:cs typeface="Arial"/>
                <a:sym typeface="Arial"/>
              </a:rPr>
              <a:t>Gym members are unable to have a consistent schedule at the gym. A solution for this could be online access to the gyms availability. The system they have at the gym makes it tedious to clock in and out.</a:t>
            </a:r>
            <a:endParaRPr sz="1100">
              <a:latin typeface="Arial"/>
              <a:ea typeface="Arial"/>
              <a:cs typeface="Arial"/>
              <a:sym typeface="Arial"/>
            </a:endParaRPr>
          </a:p>
          <a:p>
            <a:pPr indent="0" lvl="0" marL="0" rtl="0">
              <a:spcBef>
                <a:spcPts val="1600"/>
              </a:spcBef>
              <a:spcAft>
                <a:spcPts val="0"/>
              </a:spcAft>
              <a:buNone/>
            </a:pPr>
            <a:r>
              <a:rPr lang="en" sz="1100">
                <a:latin typeface="Arial"/>
                <a:ea typeface="Arial"/>
                <a:cs typeface="Arial"/>
                <a:sym typeface="Arial"/>
              </a:rPr>
              <a:t>Q: How long have you been attending this gym?</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A couple months</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How would you describe your experience with the log-in system?</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It’s been alright, It’s kind of annoying to see people sneak in all the time when I bring my card all the time though.</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We are currently in the process of planning to revamp our system. How do you feel about an easier login and logout system?</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Of course, that would be much easier and less time-consuming!</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How would you describe your gym schedule here?</a:t>
            </a:r>
            <a:br>
              <a:rPr lang="en" sz="1100">
                <a:latin typeface="Arial"/>
                <a:ea typeface="Arial"/>
                <a:cs typeface="Arial"/>
                <a:sym typeface="Arial"/>
              </a:rPr>
            </a:br>
            <a:r>
              <a:rPr lang="en" sz="1100">
                <a:latin typeface="Arial"/>
                <a:ea typeface="Arial"/>
                <a:cs typeface="Arial"/>
                <a:sym typeface="Arial"/>
              </a:rPr>
              <a:t>A: Well I try to come every day, but sometimes it’s very busy and I don’t get as good of a workout.</a:t>
            </a:r>
            <a:endParaRPr sz="1100">
              <a:latin typeface="Arial"/>
              <a:ea typeface="Arial"/>
              <a:cs typeface="Arial"/>
              <a:sym typeface="Arial"/>
            </a:endParaRPr>
          </a:p>
          <a:p>
            <a:pPr indent="0" lvl="0" marL="0" rtl="0">
              <a:spcBef>
                <a:spcPts val="0"/>
              </a:spcBef>
              <a:spcAft>
                <a:spcPts val="0"/>
              </a:spcAft>
              <a:buNone/>
            </a:pPr>
            <a:r>
              <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Q: Are you usually aware when the gym is busy?</a:t>
            </a:r>
            <a:endParaRPr sz="1100">
              <a:latin typeface="Arial"/>
              <a:ea typeface="Arial"/>
              <a:cs typeface="Arial"/>
              <a:sym typeface="Arial"/>
            </a:endParaRPr>
          </a:p>
          <a:p>
            <a:pPr indent="0" lvl="0" marL="0" rtl="0">
              <a:spcBef>
                <a:spcPts val="0"/>
              </a:spcBef>
              <a:spcAft>
                <a:spcPts val="0"/>
              </a:spcAft>
              <a:buNone/>
            </a:pPr>
            <a:r>
              <a:rPr lang="en" sz="1100">
                <a:latin typeface="Arial"/>
                <a:ea typeface="Arial"/>
                <a:cs typeface="Arial"/>
                <a:sym typeface="Arial"/>
              </a:rPr>
              <a:t>A: It’s pretty much a gamble. I really wouldn’t know what time is best to come in.</a:t>
            </a:r>
            <a:endParaRPr sz="1100">
              <a:latin typeface="Arial"/>
              <a:ea typeface="Arial"/>
              <a:cs typeface="Arial"/>
              <a:sym typeface="Arial"/>
            </a:endParaRPr>
          </a:p>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Use Case Documents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Actors</a:t>
            </a:r>
            <a:endParaRPr/>
          </a:p>
        </p:txBody>
      </p:sp>
      <p:sp>
        <p:nvSpPr>
          <p:cNvPr id="169" name="Shape 16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Gym Member</a:t>
            </a:r>
            <a:endParaRPr sz="2400"/>
          </a:p>
          <a:p>
            <a:pPr indent="-381000" lvl="0" marL="457200" rtl="0">
              <a:spcBef>
                <a:spcPts val="0"/>
              </a:spcBef>
              <a:spcAft>
                <a:spcPts val="0"/>
              </a:spcAft>
              <a:buSzPts val="2400"/>
              <a:buChar char="●"/>
            </a:pPr>
            <a:r>
              <a:rPr lang="en" sz="2400"/>
              <a:t>Personal Trainer</a:t>
            </a:r>
            <a:endParaRPr sz="2400"/>
          </a:p>
          <a:p>
            <a:pPr indent="-381000" lvl="0" marL="457200">
              <a:spcBef>
                <a:spcPts val="0"/>
              </a:spcBef>
              <a:spcAft>
                <a:spcPts val="0"/>
              </a:spcAft>
              <a:buSzPts val="2400"/>
              <a:buChar char="●"/>
            </a:pPr>
            <a:r>
              <a:rPr lang="en" sz="2400"/>
              <a:t>Receptionist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UC 1 - Online Interaction </a:t>
            </a:r>
            <a:endParaRPr/>
          </a:p>
        </p:txBody>
      </p:sp>
      <p:sp>
        <p:nvSpPr>
          <p:cNvPr id="175" name="Shape 17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a:spcBef>
                <a:spcPts val="0"/>
              </a:spcBef>
              <a:spcAft>
                <a:spcPts val="0"/>
              </a:spcAft>
              <a:buSzPts val="1600"/>
              <a:buChar char="●"/>
            </a:pPr>
            <a:r>
              <a:rPr lang="en" sz="1600"/>
              <a:t>The gym member can log into their online profile for the gym. The gym member can then sign up for fitness classes. The gym member can also book an appointment with a personal trainer.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Online Interaction</a:t>
            </a:r>
            <a:endParaRPr/>
          </a:p>
        </p:txBody>
      </p:sp>
      <p:pic>
        <p:nvPicPr>
          <p:cNvPr id="181" name="Shape 181"/>
          <p:cNvPicPr preferRelativeResize="0"/>
          <p:nvPr/>
        </p:nvPicPr>
        <p:blipFill>
          <a:blip r:embed="rId3">
            <a:alphaModFix/>
          </a:blip>
          <a:stretch>
            <a:fillRect/>
          </a:stretch>
        </p:blipFill>
        <p:spPr>
          <a:xfrm>
            <a:off x="1395400" y="2131750"/>
            <a:ext cx="5715000" cy="167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