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Proxima Nova"/>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nSpc>
                <a:spcPct val="115000"/>
              </a:lnSpc>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The new Modernization system is completely replacing old systems. Data stored in simple hard-coded, locally-hosted spreadsheets will be moved to the database and accessed via the application program. </a:t>
            </a:r>
            <a:endParaRPr sz="1800">
              <a:solidFill>
                <a:schemeClr val="accent3"/>
              </a:solidFill>
              <a:latin typeface="Proxima Nova"/>
              <a:ea typeface="Proxima Nova"/>
              <a:cs typeface="Proxima Nova"/>
              <a:sym typeface="Proxima Nova"/>
            </a:endParaRPr>
          </a:p>
          <a:p>
            <a:pPr indent="-342900" lvl="0" marL="457200" rtl="0">
              <a:lnSpc>
                <a:spcPct val="115000"/>
              </a:lnSpc>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Patrons will quickly and easily check-in through the scanner system.</a:t>
            </a:r>
            <a:endParaRPr sz="1400">
              <a:solidFill>
                <a:schemeClr val="accent3"/>
              </a:solidFill>
              <a:latin typeface="Proxima Nova"/>
              <a:ea typeface="Proxima Nova"/>
              <a:cs typeface="Proxima Nova"/>
              <a:sym typeface="Proxima Nova"/>
            </a:endParaRPr>
          </a:p>
          <a:p>
            <a:pPr indent="0" lvl="0" marL="0">
              <a:spcBef>
                <a:spcPts val="160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Shape 11"/>
          <p:cNvSpPr txBox="1"/>
          <p:nvPr>
            <p:ph type="ctrTitle"/>
          </p:nvPr>
        </p:nvSpPr>
        <p:spPr>
          <a:xfrm>
            <a:off x="510450" y="1257300"/>
            <a:ext cx="8123100" cy="15885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Shape 12"/>
          <p:cNvSpPr txBox="1"/>
          <p:nvPr>
            <p:ph idx="1" type="subTitle"/>
          </p:nvPr>
        </p:nvSpPr>
        <p:spPr>
          <a:xfrm>
            <a:off x="510450" y="3182313"/>
            <a:ext cx="8123100" cy="6300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 name="Shape 50"/>
          <p:cNvSpPr txBox="1"/>
          <p:nvPr>
            <p:ph type="title"/>
          </p:nvPr>
        </p:nvSpPr>
        <p:spPr>
          <a:xfrm>
            <a:off x="311700" y="991475"/>
            <a:ext cx="8520600" cy="1917900"/>
          </a:xfrm>
          <a:prstGeom prst="rect">
            <a:avLst/>
          </a:prstGeom>
        </p:spPr>
        <p:txBody>
          <a:bodyPr anchorCtr="0" anchor="ctr"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p:txBody>
      </p:sp>
      <p:sp>
        <p:nvSpPr>
          <p:cNvPr id="51" name="Shape 51"/>
          <p:cNvSpPr txBox="1"/>
          <p:nvPr>
            <p:ph idx="1" type="body"/>
          </p:nvPr>
        </p:nvSpPr>
        <p:spPr>
          <a:xfrm>
            <a:off x="311700" y="3071300"/>
            <a:ext cx="8520600" cy="901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Shape 16"/>
          <p:cNvSpPr txBox="1"/>
          <p:nvPr>
            <p:ph type="title"/>
          </p:nvPr>
        </p:nvSpPr>
        <p:spPr>
          <a:xfrm>
            <a:off x="510450" y="2057400"/>
            <a:ext cx="8123100" cy="77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Shape 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Shape 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Shape 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7975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Shape 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Shape 41"/>
          <p:cNvSpPr txBox="1"/>
          <p:nvPr>
            <p:ph type="title"/>
          </p:nvPr>
        </p:nvSpPr>
        <p:spPr>
          <a:xfrm>
            <a:off x="265500" y="1205825"/>
            <a:ext cx="4045200" cy="1509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Shape 42"/>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Shape 46"/>
          <p:cNvSpPr txBox="1"/>
          <p:nvPr>
            <p:ph idx="1" type="body"/>
          </p:nvPr>
        </p:nvSpPr>
        <p:spPr>
          <a:xfrm>
            <a:off x="311700" y="42368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dk1"/>
                </a:solidFill>
                <a:latin typeface="Proxima Nova"/>
                <a:ea typeface="Proxima Nova"/>
                <a:cs typeface="Proxima Nova"/>
                <a:sym typeface="Proxima Nova"/>
              </a:defRPr>
            </a:lvl1pPr>
            <a:lvl2pPr lvl="1" algn="r">
              <a:spcBef>
                <a:spcPts val="0"/>
              </a:spcBef>
              <a:buNone/>
              <a:defRPr sz="1000">
                <a:solidFill>
                  <a:schemeClr val="dk1"/>
                </a:solidFill>
                <a:latin typeface="Proxima Nova"/>
                <a:ea typeface="Proxima Nova"/>
                <a:cs typeface="Proxima Nova"/>
                <a:sym typeface="Proxima Nova"/>
              </a:defRPr>
            </a:lvl2pPr>
            <a:lvl3pPr lvl="2" algn="r">
              <a:spcBef>
                <a:spcPts val="0"/>
              </a:spcBef>
              <a:buNone/>
              <a:defRPr sz="1000">
                <a:solidFill>
                  <a:schemeClr val="dk1"/>
                </a:solidFill>
                <a:latin typeface="Proxima Nova"/>
                <a:ea typeface="Proxima Nova"/>
                <a:cs typeface="Proxima Nova"/>
                <a:sym typeface="Proxima Nova"/>
              </a:defRPr>
            </a:lvl3pPr>
            <a:lvl4pPr lvl="3" algn="r">
              <a:spcBef>
                <a:spcPts val="0"/>
              </a:spcBef>
              <a:buNone/>
              <a:defRPr sz="1000">
                <a:solidFill>
                  <a:schemeClr val="dk1"/>
                </a:solidFill>
                <a:latin typeface="Proxima Nova"/>
                <a:ea typeface="Proxima Nova"/>
                <a:cs typeface="Proxima Nova"/>
                <a:sym typeface="Proxima Nova"/>
              </a:defRPr>
            </a:lvl4pPr>
            <a:lvl5pPr lvl="4" algn="r">
              <a:spcBef>
                <a:spcPts val="0"/>
              </a:spcBef>
              <a:buNone/>
              <a:defRPr sz="1000">
                <a:solidFill>
                  <a:schemeClr val="dk1"/>
                </a:solidFill>
                <a:latin typeface="Proxima Nova"/>
                <a:ea typeface="Proxima Nova"/>
                <a:cs typeface="Proxima Nova"/>
                <a:sym typeface="Proxima Nova"/>
              </a:defRPr>
            </a:lvl5pPr>
            <a:lvl6pPr lvl="5" algn="r">
              <a:spcBef>
                <a:spcPts val="0"/>
              </a:spcBef>
              <a:buNone/>
              <a:defRPr sz="1000">
                <a:solidFill>
                  <a:schemeClr val="dk1"/>
                </a:solidFill>
                <a:latin typeface="Proxima Nova"/>
                <a:ea typeface="Proxima Nova"/>
                <a:cs typeface="Proxima Nova"/>
                <a:sym typeface="Proxima Nova"/>
              </a:defRPr>
            </a:lvl6pPr>
            <a:lvl7pPr lvl="6" algn="r">
              <a:spcBef>
                <a:spcPts val="0"/>
              </a:spcBef>
              <a:buNone/>
              <a:defRPr sz="1000">
                <a:solidFill>
                  <a:schemeClr val="dk1"/>
                </a:solidFill>
                <a:latin typeface="Proxima Nova"/>
                <a:ea typeface="Proxima Nova"/>
                <a:cs typeface="Proxima Nova"/>
                <a:sym typeface="Proxima Nova"/>
              </a:defRPr>
            </a:lvl7pPr>
            <a:lvl8pPr lvl="7" algn="r">
              <a:spcBef>
                <a:spcPts val="0"/>
              </a:spcBef>
              <a:buNone/>
              <a:defRPr sz="1000">
                <a:solidFill>
                  <a:schemeClr val="dk1"/>
                </a:solidFill>
                <a:latin typeface="Proxima Nova"/>
                <a:ea typeface="Proxima Nova"/>
                <a:cs typeface="Proxima Nova"/>
                <a:sym typeface="Proxima Nova"/>
              </a:defRPr>
            </a:lvl8pPr>
            <a:lvl9pPr lvl="8" algn="r">
              <a:spcBef>
                <a:spcPts val="0"/>
              </a:spcBef>
              <a:buNone/>
              <a:defRPr sz="1000">
                <a:solidFill>
                  <a:schemeClr val="dk1"/>
                </a:solidFill>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anytimefitness.com/gyms/1960/kensington-md-20895/"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Gym Modernization: Del I</a:t>
            </a:r>
            <a:endParaRPr/>
          </a:p>
        </p:txBody>
      </p:sp>
      <p:sp>
        <p:nvSpPr>
          <p:cNvPr id="60" name="Shape 60"/>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By Alek, Akram, Daniel, Jay, Tom, PK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Intangible Benefits</a:t>
            </a:r>
            <a:endParaRPr/>
          </a:p>
        </p:txBody>
      </p:sp>
      <p:sp>
        <p:nvSpPr>
          <p:cNvPr id="112" name="Shape 1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100000"/>
              </a:lnSpc>
              <a:spcBef>
                <a:spcPts val="0"/>
              </a:spcBef>
              <a:spcAft>
                <a:spcPts val="0"/>
              </a:spcAft>
              <a:buClr>
                <a:srgbClr val="000000"/>
              </a:buClr>
              <a:buSzPts val="1800"/>
              <a:buChar char="●"/>
            </a:pPr>
            <a:r>
              <a:rPr lang="en">
                <a:solidFill>
                  <a:srgbClr val="000000"/>
                </a:solidFill>
              </a:rPr>
              <a:t>Takes headcount of people in gym</a:t>
            </a:r>
            <a:endParaRPr>
              <a:solidFill>
                <a:srgbClr val="000000"/>
              </a:solidFill>
            </a:endParaRPr>
          </a:p>
          <a:p>
            <a:pPr indent="0" lvl="0" marL="0" rtl="0">
              <a:lnSpc>
                <a:spcPct val="100000"/>
              </a:lnSpc>
              <a:spcBef>
                <a:spcPts val="0"/>
              </a:spcBef>
              <a:spcAft>
                <a:spcPts val="0"/>
              </a:spcAft>
              <a:buNone/>
            </a:pPr>
            <a:r>
              <a:t/>
            </a:r>
            <a:endParaRPr>
              <a:solidFill>
                <a:srgbClr val="000000"/>
              </a:solidFill>
            </a:endParaRPr>
          </a:p>
          <a:p>
            <a:pPr indent="-342900" lvl="0" marL="457200" rtl="0">
              <a:lnSpc>
                <a:spcPct val="100000"/>
              </a:lnSpc>
              <a:spcBef>
                <a:spcPts val="0"/>
              </a:spcBef>
              <a:spcAft>
                <a:spcPts val="0"/>
              </a:spcAft>
              <a:buClr>
                <a:srgbClr val="000000"/>
              </a:buClr>
              <a:buSzPts val="1800"/>
              <a:buChar char="●"/>
            </a:pPr>
            <a:r>
              <a:rPr lang="en">
                <a:solidFill>
                  <a:srgbClr val="000000"/>
                </a:solidFill>
              </a:rPr>
              <a:t>Know how crowded gym without having to be there</a:t>
            </a:r>
            <a:endParaRPr>
              <a:solidFill>
                <a:srgbClr val="000000"/>
              </a:solidFill>
            </a:endParaRPr>
          </a:p>
          <a:p>
            <a:pPr indent="0" lvl="0" marL="0" rtl="0">
              <a:lnSpc>
                <a:spcPct val="100000"/>
              </a:lnSpc>
              <a:spcBef>
                <a:spcPts val="0"/>
              </a:spcBef>
              <a:spcAft>
                <a:spcPts val="0"/>
              </a:spcAft>
              <a:buNone/>
            </a:pPr>
            <a:r>
              <a:t/>
            </a:r>
            <a:endParaRPr>
              <a:solidFill>
                <a:srgbClr val="000000"/>
              </a:solidFill>
            </a:endParaRPr>
          </a:p>
          <a:p>
            <a:pPr indent="-342900" lvl="0" marL="457200" rtl="0">
              <a:lnSpc>
                <a:spcPct val="100000"/>
              </a:lnSpc>
              <a:spcBef>
                <a:spcPts val="0"/>
              </a:spcBef>
              <a:spcAft>
                <a:spcPts val="0"/>
              </a:spcAft>
              <a:buClr>
                <a:srgbClr val="000000"/>
              </a:buClr>
              <a:buSzPts val="1800"/>
              <a:buChar char="●"/>
            </a:pPr>
            <a:r>
              <a:rPr lang="en">
                <a:solidFill>
                  <a:srgbClr val="000000"/>
                </a:solidFill>
              </a:rPr>
              <a:t>Shows busiest and slowest times to find optimal business hours</a:t>
            </a:r>
            <a:endParaRPr>
              <a:solidFill>
                <a:srgbClr val="000000"/>
              </a:solidFill>
            </a:endParaRPr>
          </a:p>
          <a:p>
            <a:pPr indent="0" lvl="0" marL="0" rtl="0">
              <a:lnSpc>
                <a:spcPct val="100000"/>
              </a:lnSpc>
              <a:spcBef>
                <a:spcPts val="0"/>
              </a:spcBef>
              <a:spcAft>
                <a:spcPts val="0"/>
              </a:spcAft>
              <a:buNone/>
            </a:pPr>
            <a:r>
              <a:t/>
            </a:r>
            <a:endParaRPr>
              <a:solidFill>
                <a:srgbClr val="000000"/>
              </a:solidFill>
            </a:endParaRPr>
          </a:p>
          <a:p>
            <a:pPr indent="-342900" lvl="0" marL="457200" rtl="0">
              <a:lnSpc>
                <a:spcPct val="100000"/>
              </a:lnSpc>
              <a:spcBef>
                <a:spcPts val="0"/>
              </a:spcBef>
              <a:spcAft>
                <a:spcPts val="0"/>
              </a:spcAft>
              <a:buClr>
                <a:srgbClr val="000000"/>
              </a:buClr>
              <a:buSzPts val="1800"/>
              <a:buChar char="●"/>
            </a:pPr>
            <a:r>
              <a:rPr lang="en">
                <a:solidFill>
                  <a:srgbClr val="000000"/>
                </a:solidFill>
              </a:rPr>
              <a:t>Helps prevent people from entering with old cards from canceled memberships</a:t>
            </a:r>
            <a:endParaRPr>
              <a:solidFill>
                <a:srgbClr val="000000"/>
              </a:solidFill>
            </a:endParaRPr>
          </a:p>
          <a:p>
            <a:pPr indent="0" lvl="0" marL="0" rtl="0">
              <a:lnSpc>
                <a:spcPct val="100000"/>
              </a:lnSpc>
              <a:spcBef>
                <a:spcPts val="0"/>
              </a:spcBef>
              <a:spcAft>
                <a:spcPts val="0"/>
              </a:spcAft>
              <a:buNone/>
            </a:pPr>
            <a:r>
              <a:t/>
            </a:r>
            <a:endParaRPr>
              <a:solidFill>
                <a:srgbClr val="000000"/>
              </a:solidFill>
            </a:endParaRPr>
          </a:p>
          <a:p>
            <a:pPr indent="-342900" lvl="0" marL="457200" rtl="0">
              <a:lnSpc>
                <a:spcPct val="100000"/>
              </a:lnSpc>
              <a:spcBef>
                <a:spcPts val="0"/>
              </a:spcBef>
              <a:spcAft>
                <a:spcPts val="0"/>
              </a:spcAft>
              <a:buClr>
                <a:srgbClr val="000000"/>
              </a:buClr>
              <a:buSzPts val="1800"/>
              <a:buChar char="●"/>
            </a:pPr>
            <a:r>
              <a:rPr lang="en">
                <a:solidFill>
                  <a:srgbClr val="000000"/>
                </a:solidFill>
              </a:rPr>
              <a:t>Gives statistics of gym use</a:t>
            </a:r>
            <a:endParaRPr>
              <a:solidFill>
                <a:srgbClr val="000000"/>
              </a:solidFill>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Development Costs</a:t>
            </a:r>
            <a:endParaRPr>
              <a:solidFill>
                <a:srgbClr val="000000"/>
              </a:solidFill>
            </a:endParaRPr>
          </a:p>
          <a:p>
            <a:pPr indent="0" lvl="0" marL="0">
              <a:spcBef>
                <a:spcPts val="0"/>
              </a:spcBef>
              <a:spcAft>
                <a:spcPts val="0"/>
              </a:spcAft>
              <a:buNone/>
            </a:pPr>
            <a:r>
              <a:t/>
            </a:r>
            <a:endParaRPr>
              <a:solidFill>
                <a:srgbClr val="000000"/>
              </a:solidFill>
            </a:endParaRPr>
          </a:p>
        </p:txBody>
      </p:sp>
      <p:sp>
        <p:nvSpPr>
          <p:cNvPr id="118" name="Shape 1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100000"/>
              </a:lnSpc>
              <a:spcBef>
                <a:spcPts val="0"/>
              </a:spcBef>
              <a:spcAft>
                <a:spcPts val="0"/>
              </a:spcAft>
              <a:buClr>
                <a:srgbClr val="000000"/>
              </a:buClr>
              <a:buSzPts val="1800"/>
              <a:buChar char="●"/>
            </a:pPr>
            <a:r>
              <a:rPr lang="en">
                <a:solidFill>
                  <a:srgbClr val="000000"/>
                </a:solidFill>
              </a:rPr>
              <a:t>$200 (4X) - Card Scanners</a:t>
            </a:r>
            <a:endParaRPr>
              <a:solidFill>
                <a:srgbClr val="000000"/>
              </a:solidFill>
            </a:endParaRPr>
          </a:p>
          <a:p>
            <a:pPr indent="0" lvl="0" marL="0" rtl="0">
              <a:lnSpc>
                <a:spcPct val="100000"/>
              </a:lnSpc>
              <a:spcBef>
                <a:spcPts val="0"/>
              </a:spcBef>
              <a:spcAft>
                <a:spcPts val="0"/>
              </a:spcAft>
              <a:buNone/>
            </a:pPr>
            <a:r>
              <a:t/>
            </a:r>
            <a:endParaRPr>
              <a:solidFill>
                <a:srgbClr val="000000"/>
              </a:solidFill>
            </a:endParaRPr>
          </a:p>
          <a:p>
            <a:pPr indent="-342900" lvl="0" marL="457200" rtl="0">
              <a:lnSpc>
                <a:spcPct val="100000"/>
              </a:lnSpc>
              <a:spcBef>
                <a:spcPts val="0"/>
              </a:spcBef>
              <a:spcAft>
                <a:spcPts val="0"/>
              </a:spcAft>
              <a:buClr>
                <a:srgbClr val="000000"/>
              </a:buClr>
              <a:buSzPts val="1800"/>
              <a:buChar char="●"/>
            </a:pPr>
            <a:r>
              <a:rPr lang="en">
                <a:solidFill>
                  <a:srgbClr val="000000"/>
                </a:solidFill>
              </a:rPr>
              <a:t>Pay for Software developers</a:t>
            </a:r>
            <a:endParaRPr>
              <a:solidFill>
                <a:srgbClr val="000000"/>
              </a:solidFill>
            </a:endParaRPr>
          </a:p>
          <a:p>
            <a:pPr indent="0" lvl="0" marL="0" rtl="0">
              <a:lnSpc>
                <a:spcPct val="100000"/>
              </a:lnSpc>
              <a:spcBef>
                <a:spcPts val="0"/>
              </a:spcBef>
              <a:spcAft>
                <a:spcPts val="0"/>
              </a:spcAft>
              <a:buNone/>
            </a:pPr>
            <a:r>
              <a:t/>
            </a:r>
            <a:endParaRPr>
              <a:solidFill>
                <a:srgbClr val="000000"/>
              </a:solidFill>
            </a:endParaRPr>
          </a:p>
          <a:p>
            <a:pPr indent="-342900" lvl="0" marL="457200" rtl="0">
              <a:lnSpc>
                <a:spcPct val="100000"/>
              </a:lnSpc>
              <a:spcBef>
                <a:spcPts val="0"/>
              </a:spcBef>
              <a:spcAft>
                <a:spcPts val="0"/>
              </a:spcAft>
              <a:buClr>
                <a:srgbClr val="000000"/>
              </a:buClr>
              <a:buSzPts val="1800"/>
              <a:buChar char="●"/>
            </a:pPr>
            <a:r>
              <a:rPr lang="en">
                <a:solidFill>
                  <a:srgbClr val="000000"/>
                </a:solidFill>
              </a:rPr>
              <a:t>$304.50 (250)- Scannable cards</a:t>
            </a:r>
            <a:endParaRPr>
              <a:solidFill>
                <a:srgbClr val="000000"/>
              </a:solidFill>
            </a:endParaRPr>
          </a:p>
          <a:p>
            <a:pPr indent="0" lvl="0" marL="0" rtl="0">
              <a:lnSpc>
                <a:spcPct val="100000"/>
              </a:lnSpc>
              <a:spcBef>
                <a:spcPts val="0"/>
              </a:spcBef>
              <a:spcAft>
                <a:spcPts val="0"/>
              </a:spcAft>
              <a:buNone/>
            </a:pPr>
            <a:r>
              <a:t/>
            </a:r>
            <a:endParaRPr>
              <a:solidFill>
                <a:srgbClr val="000000"/>
              </a:solidFill>
            </a:endParaRPr>
          </a:p>
          <a:p>
            <a:pPr indent="-342900" lvl="0" marL="457200" rtl="0">
              <a:lnSpc>
                <a:spcPct val="100000"/>
              </a:lnSpc>
              <a:spcBef>
                <a:spcPts val="0"/>
              </a:spcBef>
              <a:spcAft>
                <a:spcPts val="0"/>
              </a:spcAft>
              <a:buClr>
                <a:srgbClr val="000000"/>
              </a:buClr>
              <a:buSzPts val="1800"/>
              <a:buChar char="●"/>
            </a:pPr>
            <a:r>
              <a:rPr lang="en">
                <a:solidFill>
                  <a:srgbClr val="000000"/>
                </a:solidFill>
              </a:rPr>
              <a:t>Database storage and development in mySQL.</a:t>
            </a:r>
            <a:endParaRPr>
              <a:solidFill>
                <a:srgbClr val="000000"/>
              </a:solidFill>
            </a:endParaRPr>
          </a:p>
          <a:p>
            <a:pPr indent="0" lvl="0" marL="0" rtl="0">
              <a:lnSpc>
                <a:spcPct val="100000"/>
              </a:lnSpc>
              <a:spcBef>
                <a:spcPts val="0"/>
              </a:spcBef>
              <a:spcAft>
                <a:spcPts val="0"/>
              </a:spcAft>
              <a:buNone/>
            </a:pPr>
            <a:r>
              <a:t/>
            </a:r>
            <a:endParaRPr>
              <a:solidFill>
                <a:srgbClr val="000000"/>
              </a:solidFill>
            </a:endParaRPr>
          </a:p>
          <a:p>
            <a:pPr indent="-342900" lvl="0" marL="457200" rtl="0">
              <a:lnSpc>
                <a:spcPct val="100000"/>
              </a:lnSpc>
              <a:spcBef>
                <a:spcPts val="0"/>
              </a:spcBef>
              <a:spcAft>
                <a:spcPts val="0"/>
              </a:spcAft>
              <a:buClr>
                <a:srgbClr val="000000"/>
              </a:buClr>
              <a:buSzPts val="1800"/>
              <a:buChar char="●"/>
            </a:pPr>
            <a:r>
              <a:rPr lang="en">
                <a:solidFill>
                  <a:srgbClr val="000000"/>
                </a:solidFill>
              </a:rPr>
              <a:t>Data warehousing storage solution.</a:t>
            </a:r>
            <a:endParaRPr>
              <a:solidFill>
                <a:srgbClr val="000000"/>
              </a:solidFill>
            </a:endParaRPr>
          </a:p>
          <a:p>
            <a:pPr indent="0" lvl="0" marL="0">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Annual Benefits</a:t>
            </a:r>
            <a:endParaRPr/>
          </a:p>
        </p:txBody>
      </p:sp>
      <p:sp>
        <p:nvSpPr>
          <p:cNvPr id="124" name="Shape 1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100000"/>
              </a:lnSpc>
              <a:spcBef>
                <a:spcPts val="0"/>
              </a:spcBef>
              <a:spcAft>
                <a:spcPts val="0"/>
              </a:spcAft>
              <a:buClr>
                <a:srgbClr val="000000"/>
              </a:buClr>
              <a:buSzPts val="1800"/>
              <a:buChar char="●"/>
            </a:pPr>
            <a:r>
              <a:rPr lang="en">
                <a:solidFill>
                  <a:srgbClr val="000000"/>
                </a:solidFill>
              </a:rPr>
              <a:t>$8,600 - Increased revenues</a:t>
            </a:r>
            <a:endParaRPr>
              <a:solidFill>
                <a:srgbClr val="000000"/>
              </a:solidFill>
            </a:endParaRPr>
          </a:p>
          <a:p>
            <a:pPr indent="-342900" lvl="0" marL="457200" rtl="0">
              <a:lnSpc>
                <a:spcPct val="100000"/>
              </a:lnSpc>
              <a:spcBef>
                <a:spcPts val="0"/>
              </a:spcBef>
              <a:spcAft>
                <a:spcPts val="0"/>
              </a:spcAft>
              <a:buClr>
                <a:srgbClr val="000000"/>
              </a:buClr>
              <a:buSzPts val="1800"/>
              <a:buChar char="●"/>
            </a:pPr>
            <a:r>
              <a:rPr lang="en">
                <a:solidFill>
                  <a:srgbClr val="000000"/>
                </a:solidFill>
              </a:rPr>
              <a:t>$2,400 - External Audit savings</a:t>
            </a:r>
            <a:endParaRPr>
              <a:solidFill>
                <a:srgbClr val="000000"/>
              </a:solidFill>
            </a:endParaRPr>
          </a:p>
          <a:p>
            <a:pPr indent="-342900" lvl="0" marL="457200" rtl="0">
              <a:lnSpc>
                <a:spcPct val="100000"/>
              </a:lnSpc>
              <a:spcBef>
                <a:spcPts val="0"/>
              </a:spcBef>
              <a:spcAft>
                <a:spcPts val="0"/>
              </a:spcAft>
              <a:buClr>
                <a:srgbClr val="000000"/>
              </a:buClr>
              <a:buSzPts val="1800"/>
              <a:buChar char="●"/>
            </a:pPr>
            <a:r>
              <a:rPr lang="en">
                <a:solidFill>
                  <a:srgbClr val="000000"/>
                </a:solidFill>
              </a:rPr>
              <a:t>$1,500 - Overhead expense savings</a:t>
            </a:r>
            <a:endParaRPr>
              <a:solidFill>
                <a:srgbClr val="000000"/>
              </a:solidFill>
            </a:endParaRPr>
          </a:p>
          <a:p>
            <a:pPr indent="-342900" lvl="0" marL="457200" rtl="0">
              <a:lnSpc>
                <a:spcPct val="100000"/>
              </a:lnSpc>
              <a:spcBef>
                <a:spcPts val="0"/>
              </a:spcBef>
              <a:spcAft>
                <a:spcPts val="0"/>
              </a:spcAft>
              <a:buClr>
                <a:srgbClr val="000000"/>
              </a:buClr>
              <a:buSzPts val="1800"/>
              <a:buChar char="●"/>
            </a:pPr>
            <a:r>
              <a:rPr lang="en">
                <a:solidFill>
                  <a:srgbClr val="000000"/>
                </a:solidFill>
              </a:rPr>
              <a:t>Using Google Cloud Platform gives RCSB cost savings on future expansions as GCP offers significant Committed Use and Sustained Use discounts on their servers.</a:t>
            </a:r>
            <a:endParaRPr>
              <a:solidFill>
                <a:srgbClr val="000000"/>
              </a:solidFill>
            </a:endParaRPr>
          </a:p>
          <a:p>
            <a:pPr indent="-342900" lvl="0" marL="457200" rtl="0">
              <a:lnSpc>
                <a:spcPct val="100000"/>
              </a:lnSpc>
              <a:spcBef>
                <a:spcPts val="0"/>
              </a:spcBef>
              <a:spcAft>
                <a:spcPts val="0"/>
              </a:spcAft>
              <a:buClr>
                <a:srgbClr val="000000"/>
              </a:buClr>
              <a:buSzPts val="1800"/>
              <a:buChar char="●"/>
            </a:pPr>
            <a:r>
              <a:rPr lang="en">
                <a:solidFill>
                  <a:srgbClr val="000000"/>
                </a:solidFill>
              </a:rPr>
              <a:t>Another cloud savings will be the use of only 50% Reserved Instances compared to peak server usage. Half will be on-demand and inactive costs during normal expansion. </a:t>
            </a:r>
            <a:endParaRPr>
              <a:solidFill>
                <a:srgbClr val="000000"/>
              </a:solidFill>
            </a:endParaRPr>
          </a:p>
          <a:p>
            <a:pPr indent="0" lvl="0" marL="0">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Annual Benefits</a:t>
            </a:r>
            <a:endParaRPr/>
          </a:p>
        </p:txBody>
      </p:sp>
      <p:pic>
        <p:nvPicPr>
          <p:cNvPr id="130" name="Shape 130"/>
          <p:cNvPicPr preferRelativeResize="0"/>
          <p:nvPr/>
        </p:nvPicPr>
        <p:blipFill>
          <a:blip r:embed="rId3">
            <a:alphaModFix/>
          </a:blip>
          <a:stretch>
            <a:fillRect/>
          </a:stretch>
        </p:blipFill>
        <p:spPr>
          <a:xfrm>
            <a:off x="1166150" y="1605600"/>
            <a:ext cx="6811699" cy="1932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Annual Costs</a:t>
            </a:r>
            <a:endParaRPr/>
          </a:p>
        </p:txBody>
      </p:sp>
      <p:pic>
        <p:nvPicPr>
          <p:cNvPr id="136" name="Shape 136"/>
          <p:cNvPicPr preferRelativeResize="0"/>
          <p:nvPr/>
        </p:nvPicPr>
        <p:blipFill>
          <a:blip r:embed="rId3">
            <a:alphaModFix/>
          </a:blip>
          <a:stretch>
            <a:fillRect/>
          </a:stretch>
        </p:blipFill>
        <p:spPr>
          <a:xfrm>
            <a:off x="1678600" y="971550"/>
            <a:ext cx="5218650" cy="3676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Organizational Feasibility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Senior Management</a:t>
            </a:r>
            <a:endParaRPr/>
          </a:p>
        </p:txBody>
      </p:sp>
      <p:sp>
        <p:nvSpPr>
          <p:cNvPr id="147" name="Shape 1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200000"/>
              </a:lnSpc>
              <a:spcBef>
                <a:spcPts val="0"/>
              </a:spcBef>
              <a:spcAft>
                <a:spcPts val="0"/>
              </a:spcAft>
              <a:buSzPts val="1800"/>
              <a:buChar char="●"/>
            </a:pPr>
            <a:r>
              <a:rPr lang="en"/>
              <a:t>Bookkeeping less error prone</a:t>
            </a:r>
            <a:endParaRPr/>
          </a:p>
          <a:p>
            <a:pPr indent="-342900" lvl="0" marL="457200" rtl="0">
              <a:lnSpc>
                <a:spcPct val="200000"/>
              </a:lnSpc>
              <a:spcBef>
                <a:spcPts val="0"/>
              </a:spcBef>
              <a:spcAft>
                <a:spcPts val="0"/>
              </a:spcAft>
              <a:buSzPts val="1800"/>
              <a:buChar char="●"/>
            </a:pPr>
            <a:r>
              <a:rPr lang="en"/>
              <a:t>Quick statistics and useful information for decision making</a:t>
            </a:r>
            <a:endParaRPr/>
          </a:p>
          <a:p>
            <a:pPr indent="-342900" lvl="0" marL="457200" rtl="0">
              <a:lnSpc>
                <a:spcPct val="200000"/>
              </a:lnSpc>
              <a:spcBef>
                <a:spcPts val="0"/>
              </a:spcBef>
              <a:spcAft>
                <a:spcPts val="0"/>
              </a:spcAft>
              <a:buSzPts val="1800"/>
              <a:buChar char="●"/>
            </a:pPr>
            <a:r>
              <a:rPr lang="en"/>
              <a:t>System is easy for management to maintain</a:t>
            </a:r>
            <a:endParaRPr/>
          </a:p>
          <a:p>
            <a:pPr indent="-342900" lvl="0" marL="457200" rtl="0">
              <a:lnSpc>
                <a:spcPct val="200000"/>
              </a:lnSpc>
              <a:spcBef>
                <a:spcPts val="0"/>
              </a:spcBef>
              <a:spcAft>
                <a:spcPts val="0"/>
              </a:spcAft>
              <a:buSzPts val="1800"/>
              <a:buChar char="●"/>
            </a:pPr>
            <a:r>
              <a:rPr lang="en"/>
              <a:t>The data is tangible at moments notice</a:t>
            </a:r>
            <a:endParaRPr/>
          </a:p>
          <a:p>
            <a:pPr indent="-342900" lvl="0" marL="457200" rtl="0">
              <a:lnSpc>
                <a:spcPct val="200000"/>
              </a:lnSpc>
              <a:spcBef>
                <a:spcPts val="0"/>
              </a:spcBef>
              <a:spcAft>
                <a:spcPts val="0"/>
              </a:spcAft>
              <a:buSzPts val="1800"/>
              <a:buChar char="●"/>
            </a:pPr>
            <a:r>
              <a:rPr lang="en"/>
              <a:t>Storage for records move away from physical copies</a:t>
            </a:r>
            <a:endParaRPr/>
          </a:p>
          <a:p>
            <a:pPr indent="-342900" lvl="0" marL="457200">
              <a:lnSpc>
                <a:spcPct val="200000"/>
              </a:lnSpc>
              <a:spcBef>
                <a:spcPts val="0"/>
              </a:spcBef>
              <a:spcAft>
                <a:spcPts val="0"/>
              </a:spcAft>
              <a:buSzPts val="1800"/>
              <a:buChar char="●"/>
            </a:pPr>
            <a:r>
              <a:rPr lang="en"/>
              <a:t>Gathering data from multiple locations for review simplified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Users</a:t>
            </a:r>
            <a:endParaRPr/>
          </a:p>
          <a:p>
            <a:pPr indent="0" lvl="0" marL="0">
              <a:spcBef>
                <a:spcPts val="0"/>
              </a:spcBef>
              <a:spcAft>
                <a:spcPts val="0"/>
              </a:spcAft>
              <a:buNone/>
            </a:pPr>
            <a:r>
              <a:t/>
            </a:r>
            <a:endParaRPr/>
          </a:p>
        </p:txBody>
      </p:sp>
      <p:sp>
        <p:nvSpPr>
          <p:cNvPr id="153" name="Shape 1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200000"/>
              </a:lnSpc>
              <a:spcBef>
                <a:spcPts val="0"/>
              </a:spcBef>
              <a:spcAft>
                <a:spcPts val="0"/>
              </a:spcAft>
              <a:buSzPts val="1800"/>
              <a:buChar char="●"/>
            </a:pPr>
            <a:r>
              <a:rPr lang="en">
                <a:solidFill>
                  <a:srgbClr val="000000"/>
                </a:solidFill>
              </a:rPr>
              <a:t>Employees (ie personal trainers, sales) will easily log and track clients</a:t>
            </a:r>
            <a:endParaRPr>
              <a:solidFill>
                <a:srgbClr val="000000"/>
              </a:solidFill>
            </a:endParaRPr>
          </a:p>
          <a:p>
            <a:pPr indent="-342900" lvl="0" marL="457200" rtl="0">
              <a:lnSpc>
                <a:spcPct val="200000"/>
              </a:lnSpc>
              <a:spcBef>
                <a:spcPts val="0"/>
              </a:spcBef>
              <a:spcAft>
                <a:spcPts val="0"/>
              </a:spcAft>
              <a:buSzPts val="1800"/>
              <a:buChar char="●"/>
            </a:pPr>
            <a:r>
              <a:rPr lang="en">
                <a:solidFill>
                  <a:srgbClr val="000000"/>
                </a:solidFill>
              </a:rPr>
              <a:t>Users will flock to the system</a:t>
            </a:r>
            <a:endParaRPr>
              <a:solidFill>
                <a:srgbClr val="000000"/>
              </a:solidFill>
            </a:endParaRPr>
          </a:p>
          <a:p>
            <a:pPr indent="-342900" lvl="0" marL="457200" rtl="0">
              <a:lnSpc>
                <a:spcPct val="200000"/>
              </a:lnSpc>
              <a:spcBef>
                <a:spcPts val="0"/>
              </a:spcBef>
              <a:spcAft>
                <a:spcPts val="0"/>
              </a:spcAft>
              <a:buClr>
                <a:srgbClr val="000000"/>
              </a:buClr>
              <a:buSzPts val="1800"/>
              <a:buChar char="●"/>
            </a:pPr>
            <a:r>
              <a:rPr lang="en">
                <a:solidFill>
                  <a:srgbClr val="000000"/>
                </a:solidFill>
              </a:rPr>
              <a:t>Card system will make it easy to scan in and out</a:t>
            </a:r>
            <a:endParaRPr>
              <a:solidFill>
                <a:srgbClr val="000000"/>
              </a:solidFill>
            </a:endParaRPr>
          </a:p>
          <a:p>
            <a:pPr indent="-342900" lvl="0" marL="457200" rtl="0">
              <a:lnSpc>
                <a:spcPct val="200000"/>
              </a:lnSpc>
              <a:spcBef>
                <a:spcPts val="0"/>
              </a:spcBef>
              <a:spcAft>
                <a:spcPts val="0"/>
              </a:spcAft>
              <a:buClr>
                <a:srgbClr val="000000"/>
              </a:buClr>
              <a:buSzPts val="1800"/>
              <a:buChar char="●"/>
            </a:pPr>
            <a:r>
              <a:rPr lang="en">
                <a:solidFill>
                  <a:srgbClr val="000000"/>
                </a:solidFill>
              </a:rPr>
              <a:t>Will be able to see the hours the gym is busy</a:t>
            </a:r>
            <a:endParaRPr>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Other Stakeholders</a:t>
            </a:r>
            <a:endParaRPr/>
          </a:p>
        </p:txBody>
      </p:sp>
      <p:sp>
        <p:nvSpPr>
          <p:cNvPr id="159" name="Shape 1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200000"/>
              </a:lnSpc>
              <a:spcBef>
                <a:spcPts val="0"/>
              </a:spcBef>
              <a:spcAft>
                <a:spcPts val="0"/>
              </a:spcAft>
              <a:buSzPts val="1800"/>
              <a:buChar char="●"/>
            </a:pPr>
            <a:r>
              <a:rPr lang="en">
                <a:solidFill>
                  <a:srgbClr val="000000"/>
                </a:solidFill>
              </a:rPr>
              <a:t>Successful implementation will match benefits of other gyms</a:t>
            </a:r>
            <a:endParaRPr>
              <a:solidFill>
                <a:srgbClr val="000000"/>
              </a:solidFill>
            </a:endParaRPr>
          </a:p>
          <a:p>
            <a:pPr indent="-342900" lvl="0" marL="457200" rtl="0">
              <a:lnSpc>
                <a:spcPct val="200000"/>
              </a:lnSpc>
              <a:spcBef>
                <a:spcPts val="0"/>
              </a:spcBef>
              <a:spcAft>
                <a:spcPts val="0"/>
              </a:spcAft>
              <a:buClr>
                <a:srgbClr val="000000"/>
              </a:buClr>
              <a:buSzPts val="1800"/>
              <a:buChar char="●"/>
            </a:pPr>
            <a:r>
              <a:rPr lang="en">
                <a:solidFill>
                  <a:srgbClr val="000000"/>
                </a:solidFill>
              </a:rPr>
              <a:t>Can lock in our client base with features competitors do not offer</a:t>
            </a:r>
            <a:endParaRPr>
              <a:solidFill>
                <a:srgbClr val="000000"/>
              </a:solidFill>
            </a:endParaRPr>
          </a:p>
          <a:p>
            <a:pPr indent="-342900" lvl="0" marL="457200" rtl="0">
              <a:lnSpc>
                <a:spcPct val="200000"/>
              </a:lnSpc>
              <a:spcBef>
                <a:spcPts val="0"/>
              </a:spcBef>
              <a:spcAft>
                <a:spcPts val="0"/>
              </a:spcAft>
              <a:buClr>
                <a:srgbClr val="000000"/>
              </a:buClr>
              <a:buSzPts val="1800"/>
              <a:buChar char="●"/>
            </a:pPr>
            <a:r>
              <a:rPr lang="en">
                <a:solidFill>
                  <a:srgbClr val="000000"/>
                </a:solidFill>
              </a:rPr>
              <a:t>Investors will be influenced by technique</a:t>
            </a:r>
            <a:endParaRPr>
              <a:solidFill>
                <a:srgbClr val="000000"/>
              </a:solidFill>
            </a:endParaRPr>
          </a:p>
          <a:p>
            <a:pPr indent="-342900" lvl="0" marL="457200">
              <a:lnSpc>
                <a:spcPct val="200000"/>
              </a:lnSpc>
              <a:spcBef>
                <a:spcPts val="0"/>
              </a:spcBef>
              <a:spcAft>
                <a:spcPts val="0"/>
              </a:spcAft>
              <a:buClr>
                <a:srgbClr val="000000"/>
              </a:buClr>
              <a:buSzPts val="1800"/>
              <a:buChar char="●"/>
            </a:pPr>
            <a:r>
              <a:rPr lang="en">
                <a:solidFill>
                  <a:srgbClr val="000000"/>
                </a:solidFill>
              </a:rPr>
              <a:t>Will appeal to form alliances (Recreational Sites, Apparel manufacturers etc) thus giving us a more competitive advantage for our members.</a:t>
            </a:r>
            <a:endParaRPr>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Agile Methodology </a:t>
            </a:r>
            <a:endParaRPr/>
          </a:p>
        </p:txBody>
      </p:sp>
      <p:sp>
        <p:nvSpPr>
          <p:cNvPr id="165" name="Shape 16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Uses of XP Techniques</a:t>
            </a:r>
            <a:endParaRPr/>
          </a:p>
          <a:p>
            <a:pPr indent="-317500" lvl="0" marL="457200" rtl="0">
              <a:spcBef>
                <a:spcPts val="0"/>
              </a:spcBef>
              <a:spcAft>
                <a:spcPts val="0"/>
              </a:spcAft>
              <a:buSzPts val="1400"/>
              <a:buChar char="●"/>
            </a:pPr>
            <a:r>
              <a:rPr lang="en"/>
              <a:t>Significant End-user centered involvement</a:t>
            </a:r>
            <a:endParaRPr/>
          </a:p>
          <a:p>
            <a:pPr indent="-317500" lvl="0" marL="457200" rtl="0">
              <a:spcBef>
                <a:spcPts val="0"/>
              </a:spcBef>
              <a:spcAft>
                <a:spcPts val="0"/>
              </a:spcAft>
              <a:buSzPts val="1400"/>
              <a:buChar char="●"/>
            </a:pPr>
            <a:r>
              <a:rPr lang="en"/>
              <a:t>Requirements are subject to minor changes as the business is willing to welcome new ideas throughout the development</a:t>
            </a:r>
            <a:endParaRPr/>
          </a:p>
          <a:p>
            <a:pPr indent="-317500" lvl="0" marL="457200">
              <a:spcBef>
                <a:spcPts val="0"/>
              </a:spcBef>
              <a:spcAft>
                <a:spcPts val="0"/>
              </a:spcAft>
              <a:buSzPts val="1400"/>
              <a:buChar char="●"/>
            </a:pPr>
            <a:r>
              <a:rPr lang="en"/>
              <a:t>Will encompass some of the iterative techniques.</a:t>
            </a:r>
            <a:endParaRPr/>
          </a:p>
        </p:txBody>
      </p:sp>
      <p:sp>
        <p:nvSpPr>
          <p:cNvPr id="166" name="Shape 16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67" name="Shape 167"/>
          <p:cNvPicPr preferRelativeResize="0"/>
          <p:nvPr/>
        </p:nvPicPr>
        <p:blipFill>
          <a:blip r:embed="rId3">
            <a:alphaModFix/>
          </a:blip>
          <a:stretch>
            <a:fillRect/>
          </a:stretch>
        </p:blipFill>
        <p:spPr>
          <a:xfrm>
            <a:off x="4419025" y="1152475"/>
            <a:ext cx="4413275" cy="3700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Background</a:t>
            </a:r>
            <a:endParaRPr/>
          </a:p>
        </p:txBody>
      </p:sp>
      <p:sp>
        <p:nvSpPr>
          <p:cNvPr id="66" name="Shape 66"/>
          <p:cNvSpPr txBox="1"/>
          <p:nvPr>
            <p:ph idx="1" type="body"/>
          </p:nvPr>
        </p:nvSpPr>
        <p:spPr>
          <a:xfrm>
            <a:off x="311700" y="1152475"/>
            <a:ext cx="8520600" cy="39090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Kensington, Maryland is home to many gyms. The premiere one is Anytime Fitness which is open to 24/7 to members.</a:t>
            </a:r>
            <a:endParaRPr sz="1400">
              <a:solidFill>
                <a:srgbClr val="000000"/>
              </a:solidFill>
              <a:latin typeface="Arial"/>
              <a:ea typeface="Arial"/>
              <a:cs typeface="Arial"/>
              <a:sym typeface="Arial"/>
            </a:endParaRPr>
          </a:p>
          <a:p>
            <a:pPr indent="-317500" lvl="0" marL="457200"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Their front end UI/UX is highly sophisticated and eye catching- </a:t>
            </a:r>
            <a:r>
              <a:rPr lang="en" sz="1400" u="sng">
                <a:solidFill>
                  <a:srgbClr val="0000FF"/>
                </a:solidFill>
                <a:latin typeface="Arial"/>
                <a:ea typeface="Arial"/>
                <a:cs typeface="Arial"/>
                <a:sym typeface="Arial"/>
                <a:hlinkClick r:id="rId3"/>
              </a:rPr>
              <a:t>https://www.anytimefitness.com/gyms/1960/kensington-md-20895/</a:t>
            </a:r>
            <a:endParaRPr sz="1400">
              <a:solidFill>
                <a:srgbClr val="0000FF"/>
              </a:solidFill>
              <a:latin typeface="Arial"/>
              <a:ea typeface="Arial"/>
              <a:cs typeface="Arial"/>
              <a:sym typeface="Arial"/>
            </a:endParaRPr>
          </a:p>
          <a:p>
            <a:pPr indent="0" lvl="0" marL="0" rtl="0">
              <a:spcBef>
                <a:spcPts val="1600"/>
              </a:spcBef>
              <a:spcAft>
                <a:spcPts val="0"/>
              </a:spcAft>
              <a:buNone/>
            </a:pPr>
            <a:r>
              <a:t/>
            </a:r>
            <a:endParaRPr sz="1100">
              <a:solidFill>
                <a:srgbClr val="000000"/>
              </a:solidFill>
              <a:latin typeface="Arial"/>
              <a:ea typeface="Arial"/>
              <a:cs typeface="Arial"/>
              <a:sym typeface="Arial"/>
            </a:endParaRPr>
          </a:p>
          <a:p>
            <a:pPr indent="-317500" lvl="0" marL="457200" rtl="0">
              <a:spcBef>
                <a:spcPts val="0"/>
              </a:spcBef>
              <a:spcAft>
                <a:spcPts val="0"/>
              </a:spcAft>
              <a:buSzPts val="1400"/>
              <a:buFont typeface="Arial"/>
              <a:buChar char="●"/>
            </a:pPr>
            <a:r>
              <a:rPr lang="en" sz="1400">
                <a:solidFill>
                  <a:srgbClr val="000000"/>
                </a:solidFill>
                <a:latin typeface="Arial"/>
                <a:ea typeface="Arial"/>
                <a:cs typeface="Arial"/>
                <a:sym typeface="Arial"/>
              </a:rPr>
              <a:t>Our client, Rock Creek Sports Club would like to meet with us to request a system which will allow their members an easy check in process using tokens/fobs. </a:t>
            </a:r>
            <a:endParaRPr sz="1400">
              <a:solidFill>
                <a:srgbClr val="000000"/>
              </a:solidFill>
              <a:latin typeface="Arial"/>
              <a:ea typeface="Arial"/>
              <a:cs typeface="Arial"/>
              <a:sym typeface="Arial"/>
            </a:endParaRPr>
          </a:p>
          <a:p>
            <a:pPr indent="0" lvl="0" marL="0" rtl="0">
              <a:spcBef>
                <a:spcPts val="0"/>
              </a:spcBef>
              <a:spcAft>
                <a:spcPts val="0"/>
              </a:spcAft>
              <a:buNone/>
            </a:pPr>
            <a:r>
              <a:t/>
            </a:r>
            <a:endParaRPr sz="1400">
              <a:solidFill>
                <a:srgbClr val="000000"/>
              </a:solidFill>
              <a:latin typeface="Arial"/>
              <a:ea typeface="Arial"/>
              <a:cs typeface="Arial"/>
              <a:sym typeface="Arial"/>
            </a:endParaRPr>
          </a:p>
          <a:p>
            <a:pPr indent="-317500" lvl="0" marL="457200" rtl="0">
              <a:spcBef>
                <a:spcPts val="0"/>
              </a:spcBef>
              <a:spcAft>
                <a:spcPts val="0"/>
              </a:spcAft>
              <a:buSzPts val="1400"/>
              <a:buFont typeface="Arial"/>
              <a:buChar char="●"/>
            </a:pPr>
            <a:r>
              <a:rPr lang="en" sz="1400">
                <a:solidFill>
                  <a:srgbClr val="000000"/>
                </a:solidFill>
                <a:latin typeface="Arial"/>
                <a:ea typeface="Arial"/>
                <a:cs typeface="Arial"/>
                <a:sym typeface="Arial"/>
              </a:rPr>
              <a:t>We will be implementing a personal member profile page which allows them to keep track of their hours spent at the gym, the ability to make/view appointments, personal fitness goals, online payment option (using a TPS) and an option to allow them to communicate with other members in the form of a social media interface.</a:t>
            </a:r>
            <a:endParaRPr sz="1400">
              <a:solidFill>
                <a:srgbClr val="000000"/>
              </a:solidFill>
              <a:latin typeface="Arial"/>
              <a:ea typeface="Arial"/>
              <a:cs typeface="Arial"/>
              <a:sym typeface="Arial"/>
            </a:endParaRPr>
          </a:p>
          <a:p>
            <a:pPr indent="0" lvl="0" marL="0" rtl="0">
              <a:spcBef>
                <a:spcPts val="0"/>
              </a:spcBef>
              <a:spcAft>
                <a:spcPts val="0"/>
              </a:spcAft>
              <a:buNone/>
            </a:pPr>
            <a:r>
              <a:t/>
            </a:r>
            <a:endParaRPr sz="1400">
              <a:solidFill>
                <a:srgbClr val="000000"/>
              </a:solidFill>
              <a:latin typeface="Arial"/>
              <a:ea typeface="Arial"/>
              <a:cs typeface="Arial"/>
              <a:sym typeface="Arial"/>
            </a:endParaRPr>
          </a:p>
          <a:p>
            <a:pPr indent="0" lvl="0" marL="0">
              <a:spcBef>
                <a:spcPts val="0"/>
              </a:spcBef>
              <a:spcAft>
                <a:spcPts val="1600"/>
              </a:spcAft>
              <a:buNone/>
            </a:pPr>
            <a:r>
              <a:t/>
            </a:r>
            <a:endParaRPr sz="14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Project Workplan - Deliverable 1</a:t>
            </a:r>
            <a:endParaRPr/>
          </a:p>
        </p:txBody>
      </p:sp>
      <p:pic>
        <p:nvPicPr>
          <p:cNvPr id="173" name="Shape 173"/>
          <p:cNvPicPr preferRelativeResize="0"/>
          <p:nvPr/>
        </p:nvPicPr>
        <p:blipFill>
          <a:blip r:embed="rId3">
            <a:alphaModFix/>
          </a:blip>
          <a:stretch>
            <a:fillRect/>
          </a:stretch>
        </p:blipFill>
        <p:spPr>
          <a:xfrm>
            <a:off x="2621350" y="2417025"/>
            <a:ext cx="6370250" cy="2544175"/>
          </a:xfrm>
          <a:prstGeom prst="rect">
            <a:avLst/>
          </a:prstGeom>
          <a:noFill/>
          <a:ln>
            <a:noFill/>
          </a:ln>
        </p:spPr>
      </p:pic>
      <p:pic>
        <p:nvPicPr>
          <p:cNvPr id="174" name="Shape 174"/>
          <p:cNvPicPr preferRelativeResize="0"/>
          <p:nvPr/>
        </p:nvPicPr>
        <p:blipFill>
          <a:blip r:embed="rId4">
            <a:alphaModFix/>
          </a:blip>
          <a:stretch>
            <a:fillRect/>
          </a:stretch>
        </p:blipFill>
        <p:spPr>
          <a:xfrm>
            <a:off x="382975" y="2578825"/>
            <a:ext cx="2238375" cy="2382375"/>
          </a:xfrm>
          <a:prstGeom prst="rect">
            <a:avLst/>
          </a:prstGeom>
          <a:noFill/>
          <a:ln>
            <a:noFill/>
          </a:ln>
        </p:spPr>
      </p:pic>
      <p:pic>
        <p:nvPicPr>
          <p:cNvPr id="175" name="Shape 175"/>
          <p:cNvPicPr preferRelativeResize="0"/>
          <p:nvPr/>
        </p:nvPicPr>
        <p:blipFill>
          <a:blip r:embed="rId5">
            <a:alphaModFix/>
          </a:blip>
          <a:stretch>
            <a:fillRect/>
          </a:stretch>
        </p:blipFill>
        <p:spPr>
          <a:xfrm>
            <a:off x="382963" y="950038"/>
            <a:ext cx="3552825" cy="1628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        Technical Feasibility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Technical Feasibility</a:t>
            </a:r>
            <a:endParaRPr/>
          </a:p>
        </p:txBody>
      </p:sp>
      <p:sp>
        <p:nvSpPr>
          <p:cNvPr id="77" name="Shape 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The main distinct feature that will affect development is that </a:t>
            </a:r>
            <a:r>
              <a:rPr lang="en"/>
              <a:t>w</a:t>
            </a:r>
            <a:r>
              <a:rPr lang="en"/>
              <a:t>e will be developing the system as multiple networked parts that are written across two main coding languages. We will also be using scripting and markup languages as secondary tools in our development process.</a:t>
            </a:r>
            <a:endParaRPr/>
          </a:p>
          <a:p>
            <a:pPr indent="-342900" lvl="0" marL="457200" rtl="0">
              <a:spcBef>
                <a:spcPts val="0"/>
              </a:spcBef>
              <a:spcAft>
                <a:spcPts val="0"/>
              </a:spcAft>
              <a:buSzPts val="1800"/>
              <a:buChar char="●"/>
            </a:pPr>
            <a:r>
              <a:rPr lang="en"/>
              <a:t>Another distinct feature that will affect development is making the system accident-resistant. </a:t>
            </a:r>
            <a:endParaRPr/>
          </a:p>
          <a:p>
            <a:pPr indent="-342900" lvl="0" marL="457200">
              <a:spcBef>
                <a:spcPts val="0"/>
              </a:spcBef>
              <a:spcAft>
                <a:spcPts val="0"/>
              </a:spcAft>
              <a:buSzPts val="1800"/>
              <a:buChar char="●"/>
            </a:pPr>
            <a:r>
              <a:rPr lang="en"/>
              <a:t>Overzealous use of the system should not be able to break it. However, protecting the system while retaining its usability will require careful consideration and repeated testing.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Technical Feasibility - Familiarity with Application</a:t>
            </a:r>
            <a:endParaRPr/>
          </a:p>
          <a:p>
            <a:pPr indent="0" lvl="0" marL="0">
              <a:spcBef>
                <a:spcPts val="0"/>
              </a:spcBef>
              <a:spcAft>
                <a:spcPts val="0"/>
              </a:spcAft>
              <a:buNone/>
            </a:pPr>
            <a:r>
              <a:t/>
            </a:r>
            <a:endParaRPr/>
          </a:p>
        </p:txBody>
      </p:sp>
      <p:sp>
        <p:nvSpPr>
          <p:cNvPr id="83" name="Shape 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Mitigating Sources of Technical Risk:</a:t>
            </a:r>
            <a:endParaRPr/>
          </a:p>
          <a:p>
            <a:pPr indent="-342900" lvl="0" marL="457200" rtl="0">
              <a:spcBef>
                <a:spcPts val="1600"/>
              </a:spcBef>
              <a:spcAft>
                <a:spcPts val="0"/>
              </a:spcAft>
              <a:buSzPts val="1800"/>
              <a:buChar char="●"/>
            </a:pPr>
            <a:r>
              <a:rPr lang="en"/>
              <a:t>Potential lack of familiarity with cloud platforms, backups, online payments systems, and programming are mitigated by handling system handshakes behind the scenes of the application.</a:t>
            </a:r>
            <a:endParaRPr/>
          </a:p>
          <a:p>
            <a:pPr indent="-342900" lvl="0" marL="457200" rtl="0">
              <a:spcBef>
                <a:spcPts val="0"/>
              </a:spcBef>
              <a:spcAft>
                <a:spcPts val="0"/>
              </a:spcAft>
              <a:buSzPts val="1800"/>
              <a:buChar char="●"/>
            </a:pPr>
            <a:r>
              <a:rPr lang="en"/>
              <a:t>Users (Gym Staff) will interact with the system via gui-based desktop application.</a:t>
            </a:r>
            <a:endParaRPr/>
          </a:p>
          <a:p>
            <a:pPr indent="-342900" lvl="0" marL="457200" rtl="0">
              <a:spcBef>
                <a:spcPts val="0"/>
              </a:spcBef>
              <a:spcAft>
                <a:spcPts val="0"/>
              </a:spcAft>
              <a:buSzPts val="1800"/>
              <a:buChar char="●"/>
            </a:pPr>
            <a:r>
              <a:rPr lang="en"/>
              <a:t>The system will be developed with a Java application front-end which interacts with the database management system through PL/SQL.</a:t>
            </a:r>
            <a:endParaRPr/>
          </a:p>
          <a:p>
            <a:pPr indent="-342900" lvl="0" marL="457200" rtl="0">
              <a:spcBef>
                <a:spcPts val="0"/>
              </a:spcBef>
              <a:spcAft>
                <a:spcPts val="0"/>
              </a:spcAft>
              <a:buSzPts val="1800"/>
              <a:buChar char="●"/>
            </a:pPr>
            <a:r>
              <a:rPr lang="en"/>
              <a:t>Users only need to be able to navigate menus with a mouse and do basic data entry with a keyboard.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Technical feasibility - Familiarity with Technology</a:t>
            </a:r>
            <a:endParaRPr/>
          </a:p>
        </p:txBody>
      </p:sp>
      <p:sp>
        <p:nvSpPr>
          <p:cNvPr id="89" name="Shape 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System will use Cloud based CRM which our Technical Director is familiar with.</a:t>
            </a:r>
            <a:endParaRPr/>
          </a:p>
          <a:p>
            <a:pPr indent="-342900" lvl="0" marL="457200" rtl="0">
              <a:spcBef>
                <a:spcPts val="0"/>
              </a:spcBef>
              <a:spcAft>
                <a:spcPts val="0"/>
              </a:spcAft>
              <a:buSzPts val="1800"/>
              <a:buChar char="●"/>
            </a:pPr>
            <a:r>
              <a:rPr lang="en"/>
              <a:t>End users expected to understand the basic functionality of input (keyboard, mouse).</a:t>
            </a:r>
            <a:endParaRPr/>
          </a:p>
          <a:p>
            <a:pPr indent="-342900" lvl="0" marL="457200" rtl="0">
              <a:spcBef>
                <a:spcPts val="0"/>
              </a:spcBef>
              <a:spcAft>
                <a:spcPts val="0"/>
              </a:spcAft>
              <a:buSzPts val="1800"/>
              <a:buChar char="●"/>
            </a:pPr>
            <a:r>
              <a:rPr lang="en"/>
              <a:t>Must be comfortable with working on a Microsoft Windows platform and navigating file systems.</a:t>
            </a:r>
            <a:endParaRPr/>
          </a:p>
          <a:p>
            <a:pPr indent="-342900" lvl="0" marL="457200">
              <a:spcBef>
                <a:spcPts val="0"/>
              </a:spcBef>
              <a:spcAft>
                <a:spcPts val="0"/>
              </a:spcAft>
              <a:buSzPts val="1800"/>
              <a:buChar char="●"/>
            </a:pPr>
            <a:r>
              <a:rPr lang="en"/>
              <a:t>Basic understanding of spreadsheets and identifying member statuses.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Technical Feasibility - Project Size</a:t>
            </a:r>
            <a:endParaRPr/>
          </a:p>
        </p:txBody>
      </p:sp>
      <p:sp>
        <p:nvSpPr>
          <p:cNvPr id="95" name="Shape 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Our current, and building, team experience with the required coding indicate a feasible system design.</a:t>
            </a:r>
            <a:endParaRPr/>
          </a:p>
          <a:p>
            <a:pPr indent="-342900" lvl="0" marL="457200" rtl="0">
              <a:spcBef>
                <a:spcPts val="0"/>
              </a:spcBef>
              <a:spcAft>
                <a:spcPts val="0"/>
              </a:spcAft>
              <a:buSzPts val="1800"/>
              <a:buChar char="●"/>
            </a:pPr>
            <a:r>
              <a:rPr lang="en"/>
              <a:t>Overall small project size given the size of the current location. The plans of expanding to a second larger facility will not affect this current project.</a:t>
            </a:r>
            <a:endParaRPr/>
          </a:p>
          <a:p>
            <a:pPr indent="-342900" lvl="0" marL="457200" rtl="0">
              <a:spcBef>
                <a:spcPts val="0"/>
              </a:spcBef>
              <a:spcAft>
                <a:spcPts val="0"/>
              </a:spcAft>
              <a:buSzPts val="1800"/>
              <a:buChar char="●"/>
            </a:pPr>
            <a:r>
              <a:rPr lang="en"/>
              <a:t>Our team has six members. We have a time frame of fourteen to sixteen weeks to cover planning, analyzing, prototyping, finalizing design, and implementing our system.</a:t>
            </a:r>
            <a:endParaRPr/>
          </a:p>
          <a:p>
            <a:pPr indent="0" lvl="0" marL="0">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Economic Feasibility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Operating Costs</a:t>
            </a:r>
            <a:endParaRPr/>
          </a:p>
        </p:txBody>
      </p:sp>
      <p:sp>
        <p:nvSpPr>
          <p:cNvPr id="106" name="Shape 10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t/>
            </a:r>
            <a:endParaRPr b="1" sz="1100">
              <a:solidFill>
                <a:srgbClr val="000000"/>
              </a:solidFill>
            </a:endParaRPr>
          </a:p>
          <a:p>
            <a:pPr indent="-342900" lvl="0" marL="457200" rtl="0">
              <a:lnSpc>
                <a:spcPct val="100000"/>
              </a:lnSpc>
              <a:spcBef>
                <a:spcPts val="0"/>
              </a:spcBef>
              <a:spcAft>
                <a:spcPts val="0"/>
              </a:spcAft>
              <a:buClr>
                <a:srgbClr val="000000"/>
              </a:buClr>
              <a:buSzPts val="1800"/>
              <a:buChar char="●"/>
            </a:pPr>
            <a:r>
              <a:rPr lang="en">
                <a:solidFill>
                  <a:srgbClr val="000000"/>
                </a:solidFill>
              </a:rPr>
              <a:t>Electricity to run scanners</a:t>
            </a:r>
            <a:endParaRPr>
              <a:solidFill>
                <a:srgbClr val="000000"/>
              </a:solidFill>
            </a:endParaRPr>
          </a:p>
          <a:p>
            <a:pPr indent="0" lvl="0" marL="0" rtl="0">
              <a:lnSpc>
                <a:spcPct val="100000"/>
              </a:lnSpc>
              <a:spcBef>
                <a:spcPts val="0"/>
              </a:spcBef>
              <a:spcAft>
                <a:spcPts val="0"/>
              </a:spcAft>
              <a:buNone/>
            </a:pPr>
            <a:r>
              <a:t/>
            </a:r>
            <a:endParaRPr>
              <a:solidFill>
                <a:srgbClr val="000000"/>
              </a:solidFill>
            </a:endParaRPr>
          </a:p>
          <a:p>
            <a:pPr indent="-342900" lvl="0" marL="457200" rtl="0">
              <a:lnSpc>
                <a:spcPct val="100000"/>
              </a:lnSpc>
              <a:spcBef>
                <a:spcPts val="0"/>
              </a:spcBef>
              <a:spcAft>
                <a:spcPts val="0"/>
              </a:spcAft>
              <a:buClr>
                <a:srgbClr val="000000"/>
              </a:buClr>
              <a:buSzPts val="1800"/>
              <a:buChar char="●"/>
            </a:pPr>
            <a:r>
              <a:rPr lang="en">
                <a:solidFill>
                  <a:srgbClr val="000000"/>
                </a:solidFill>
              </a:rPr>
              <a:t>Scanner maintenance</a:t>
            </a:r>
            <a:endParaRPr>
              <a:solidFill>
                <a:srgbClr val="000000"/>
              </a:solidFill>
            </a:endParaRPr>
          </a:p>
          <a:p>
            <a:pPr indent="0" lvl="0" marL="0" rtl="0">
              <a:lnSpc>
                <a:spcPct val="100000"/>
              </a:lnSpc>
              <a:spcBef>
                <a:spcPts val="0"/>
              </a:spcBef>
              <a:spcAft>
                <a:spcPts val="0"/>
              </a:spcAft>
              <a:buNone/>
            </a:pPr>
            <a:r>
              <a:t/>
            </a:r>
            <a:endParaRPr>
              <a:solidFill>
                <a:srgbClr val="000000"/>
              </a:solidFill>
            </a:endParaRPr>
          </a:p>
          <a:p>
            <a:pPr indent="-342900" lvl="0" marL="457200" rtl="0">
              <a:lnSpc>
                <a:spcPct val="100000"/>
              </a:lnSpc>
              <a:spcBef>
                <a:spcPts val="0"/>
              </a:spcBef>
              <a:spcAft>
                <a:spcPts val="0"/>
              </a:spcAft>
              <a:buClr>
                <a:srgbClr val="000000"/>
              </a:buClr>
              <a:buSzPts val="1800"/>
              <a:buChar char="●"/>
            </a:pPr>
            <a:r>
              <a:rPr lang="en">
                <a:solidFill>
                  <a:srgbClr val="000000"/>
                </a:solidFill>
              </a:rPr>
              <a:t>Updating and patching software</a:t>
            </a:r>
            <a:endParaRPr>
              <a:solidFill>
                <a:srgbClr val="000000"/>
              </a:solidFill>
            </a:endParaRPr>
          </a:p>
          <a:p>
            <a:pPr indent="0" lvl="0" marL="0" rtl="0">
              <a:lnSpc>
                <a:spcPct val="100000"/>
              </a:lnSpc>
              <a:spcBef>
                <a:spcPts val="0"/>
              </a:spcBef>
              <a:spcAft>
                <a:spcPts val="0"/>
              </a:spcAft>
              <a:buNone/>
            </a:pPr>
            <a:r>
              <a:t/>
            </a:r>
            <a:endParaRPr>
              <a:solidFill>
                <a:srgbClr val="000000"/>
              </a:solidFill>
            </a:endParaRPr>
          </a:p>
          <a:p>
            <a:pPr indent="-342900" lvl="0" marL="457200" rtl="0">
              <a:lnSpc>
                <a:spcPct val="100000"/>
              </a:lnSpc>
              <a:spcBef>
                <a:spcPts val="0"/>
              </a:spcBef>
              <a:spcAft>
                <a:spcPts val="0"/>
              </a:spcAft>
              <a:buClr>
                <a:srgbClr val="000000"/>
              </a:buClr>
              <a:buSzPts val="1800"/>
              <a:buChar char="●"/>
            </a:pPr>
            <a:r>
              <a:rPr lang="en">
                <a:solidFill>
                  <a:srgbClr val="000000"/>
                </a:solidFill>
              </a:rPr>
              <a:t>Additional Scannable cards</a:t>
            </a:r>
            <a:endParaRPr>
              <a:solidFill>
                <a:srgbClr val="000000"/>
              </a:solidFill>
            </a:endParaRPr>
          </a:p>
          <a:p>
            <a:pPr indent="0" lvl="0" marL="0" rtl="0">
              <a:lnSpc>
                <a:spcPct val="100000"/>
              </a:lnSpc>
              <a:spcBef>
                <a:spcPts val="0"/>
              </a:spcBef>
              <a:spcAft>
                <a:spcPts val="0"/>
              </a:spcAft>
              <a:buNone/>
            </a:pPr>
            <a:r>
              <a:t/>
            </a:r>
            <a:endParaRPr>
              <a:solidFill>
                <a:srgbClr val="000000"/>
              </a:solidFill>
            </a:endParaRPr>
          </a:p>
          <a:p>
            <a:pPr indent="0" lvl="0" marL="0">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