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4667"/>
  </p:normalViewPr>
  <p:slideViewPr>
    <p:cSldViewPr snapToGrid="0" snapToObjects="1">
      <p:cViewPr varScale="1">
        <p:scale>
          <a:sx n="76" d="100"/>
          <a:sy n="76" d="100"/>
        </p:scale>
        <p:origin x="2072" y="19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20040"/>
            <a:ext cx="2880360" cy="682752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20040"/>
            <a:ext cx="8427720" cy="682752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6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66900"/>
            <a:ext cx="5654040" cy="528066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66900"/>
            <a:ext cx="5654040" cy="528066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6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1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54FE-9B14-1A43-97FD-BC42F75A16F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4374-721A-0044-B7AA-6A3A6C60C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gendashift.com/featureb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5435" y="8902778"/>
            <a:ext cx="9969174" cy="477301"/>
          </a:xfrm>
          <a:prstGeom prst="rect">
            <a:avLst/>
          </a:prstGeom>
        </p:spPr>
        <p:txBody>
          <a:bodyPr wrap="square" lIns="118826" tIns="60816" rIns="118826" bIns="84209">
            <a:spAutoFit/>
          </a:bodyPr>
          <a:lstStyle/>
          <a:p>
            <a:pPr algn="ctr"/>
            <a:r>
              <a:rPr lang="en-US" sz="1090" dirty="0">
                <a:latin typeface="Helvetica"/>
                <a:cs typeface="Helvetica"/>
              </a:rPr>
              <a:t>Copyright © </a:t>
            </a:r>
            <a:r>
              <a:rPr lang="en-US" sz="1090" dirty="0" smtClean="0">
                <a:latin typeface="Helvetica"/>
                <a:cs typeface="Helvetica"/>
              </a:rPr>
              <a:t>2014-2016 </a:t>
            </a:r>
            <a:r>
              <a:rPr lang="en-US" sz="1090" dirty="0">
                <a:latin typeface="Helvetica"/>
                <a:cs typeface="Helvetica"/>
              </a:rPr>
              <a:t>Agendashift (a trading name of Positive Incline Ltd</a:t>
            </a:r>
            <a:r>
              <a:rPr lang="en-US" sz="1090" dirty="0" smtClean="0">
                <a:latin typeface="Helvetica"/>
                <a:cs typeface="Helvetica"/>
              </a:rPr>
              <a:t>). </a:t>
            </a:r>
            <a:r>
              <a:rPr lang="en-US" sz="1090" dirty="0" err="1" smtClean="0">
                <a:latin typeface="Helvetica"/>
                <a:cs typeface="Helvetica"/>
              </a:rPr>
              <a:t>Featureban</a:t>
            </a:r>
            <a:r>
              <a:rPr lang="en-US" sz="1090" dirty="0" smtClean="0">
                <a:latin typeface="Helvetica"/>
                <a:cs typeface="Helvetica"/>
              </a:rPr>
              <a:t> by </a:t>
            </a:r>
            <a:r>
              <a:rPr lang="en-US" sz="1090" dirty="0">
                <a:latin typeface="Helvetica"/>
                <a:cs typeface="Helvetica"/>
              </a:rPr>
              <a:t>Mike Burrows </a:t>
            </a:r>
            <a:r>
              <a:rPr lang="en-US" sz="1090" dirty="0" smtClean="0">
                <a:latin typeface="Helvetica"/>
                <a:cs typeface="Helvetica"/>
              </a:rPr>
              <a:t>of Positive </a:t>
            </a:r>
            <a:r>
              <a:rPr lang="en-US" sz="1090" dirty="0">
                <a:latin typeface="Helvetica"/>
                <a:cs typeface="Helvetica"/>
              </a:rPr>
              <a:t>Incline </a:t>
            </a:r>
            <a:r>
              <a:rPr lang="en-US" sz="1090" dirty="0" smtClean="0">
                <a:latin typeface="Helvetica"/>
                <a:cs typeface="Helvetica"/>
              </a:rPr>
              <a:t>Ltd </a:t>
            </a:r>
            <a:r>
              <a:rPr lang="en-US" sz="1090" dirty="0">
                <a:latin typeface="Helvetica"/>
                <a:cs typeface="Helvetica"/>
              </a:rPr>
              <a:t>is </a:t>
            </a:r>
            <a:r>
              <a:rPr lang="en-US" sz="1090" dirty="0" smtClean="0">
                <a:latin typeface="Helvetica"/>
                <a:cs typeface="Helvetica"/>
              </a:rPr>
              <a:t>licensed</a:t>
            </a:r>
            <a:r>
              <a:rPr lang="en-US" sz="1090" dirty="0">
                <a:latin typeface="Helvetica"/>
                <a:cs typeface="Helvetica"/>
              </a:rPr>
              <a:t> </a:t>
            </a:r>
            <a:r>
              <a:rPr lang="en-US" sz="1090" dirty="0" smtClean="0">
                <a:latin typeface="Helvetica"/>
                <a:cs typeface="Helvetica"/>
              </a:rPr>
              <a:t>under </a:t>
            </a:r>
            <a:r>
              <a:rPr lang="en-US" sz="1090" dirty="0">
                <a:latin typeface="Helvetica"/>
                <a:cs typeface="Helvetica"/>
              </a:rPr>
              <a:t>the Creative Commons Attribution-</a:t>
            </a:r>
            <a:r>
              <a:rPr lang="en-US" sz="1090" dirty="0" err="1">
                <a:latin typeface="Helvetica"/>
                <a:cs typeface="Helvetica"/>
              </a:rPr>
              <a:t>ShareAlike</a:t>
            </a:r>
            <a:r>
              <a:rPr lang="en-US" sz="1090" dirty="0">
                <a:latin typeface="Helvetica"/>
                <a:cs typeface="Helvetica"/>
              </a:rPr>
              <a:t> 4.0 International License. To view a copy of this license, visit http://</a:t>
            </a:r>
            <a:r>
              <a:rPr lang="en-US" sz="1090" dirty="0" err="1">
                <a:latin typeface="Helvetica"/>
                <a:cs typeface="Helvetica"/>
              </a:rPr>
              <a:t>creativecommons.org</a:t>
            </a:r>
            <a:r>
              <a:rPr lang="en-US" sz="1090" dirty="0">
                <a:latin typeface="Helvetica"/>
                <a:cs typeface="Helvetica"/>
              </a:rPr>
              <a:t>/licenses/by-</a:t>
            </a:r>
            <a:r>
              <a:rPr lang="en-US" sz="1090" dirty="0" err="1">
                <a:latin typeface="Helvetica"/>
                <a:cs typeface="Helvetica"/>
              </a:rPr>
              <a:t>sa</a:t>
            </a:r>
            <a:r>
              <a:rPr lang="en-US" sz="1090" dirty="0">
                <a:latin typeface="Helvetica"/>
                <a:cs typeface="Helvetica"/>
              </a:rPr>
              <a:t>/4.0/</a:t>
            </a:r>
            <a:r>
              <a:rPr lang="en-US" sz="1090" dirty="0" err="1">
                <a:latin typeface="Helvetica"/>
                <a:cs typeface="Helvetica"/>
              </a:rPr>
              <a:t>deed.en_US</a:t>
            </a:r>
            <a:r>
              <a:rPr lang="en-US" sz="1090" dirty="0">
                <a:latin typeface="Helvetica"/>
                <a:cs typeface="Helvetica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259" y="98470"/>
            <a:ext cx="12328070" cy="791689"/>
            <a:chOff x="186615" y="23680"/>
            <a:chExt cx="8805763" cy="565494"/>
          </a:xfrm>
        </p:grpSpPr>
        <p:sp>
          <p:nvSpPr>
            <p:cNvPr id="2" name="Rectangle 1"/>
            <p:cNvSpPr/>
            <p:nvPr/>
          </p:nvSpPr>
          <p:spPr>
            <a:xfrm>
              <a:off x="5318786" y="215444"/>
              <a:ext cx="3628952" cy="37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Helvetica"/>
                  <a:cs typeface="Helvetica"/>
                </a:rPr>
                <a:t>Mike </a:t>
              </a:r>
              <a:r>
                <a:rPr lang="en-US" sz="1400" dirty="0" smtClean="0">
                  <a:latin typeface="Helvetica"/>
                  <a:cs typeface="Helvetica"/>
                </a:rPr>
                <a:t>Burrows</a:t>
              </a:r>
              <a:r>
                <a:rPr lang="en-US" sz="1400" dirty="0">
                  <a:latin typeface="Helvetica"/>
                  <a:cs typeface="Helvetica"/>
                </a:rPr>
                <a:t> </a:t>
              </a:r>
              <a:r>
                <a:rPr lang="en-US" sz="1400" dirty="0" smtClean="0">
                  <a:latin typeface="Helvetica"/>
                  <a:cs typeface="Helvetica"/>
                </a:rPr>
                <a:t>&lt;</a:t>
              </a:r>
              <a:r>
                <a:rPr lang="en-US" sz="1400" dirty="0" err="1" smtClean="0">
                  <a:latin typeface="Helvetica"/>
                  <a:cs typeface="Helvetica"/>
                </a:rPr>
                <a:t>mike@agendashift.com</a:t>
              </a:r>
              <a:r>
                <a:rPr lang="en-US" sz="1400" dirty="0" smtClean="0">
                  <a:latin typeface="Helvetica"/>
                  <a:cs typeface="Helvetica"/>
                </a:rPr>
                <a:t>&gt;</a:t>
              </a:r>
              <a:br>
                <a:rPr lang="en-US" sz="1400" dirty="0" smtClean="0">
                  <a:latin typeface="Helvetica"/>
                  <a:cs typeface="Helvetica"/>
                </a:rPr>
              </a:br>
              <a:r>
                <a:rPr lang="en-US" sz="1400" dirty="0" smtClean="0">
                  <a:latin typeface="Helvetica"/>
                  <a:cs typeface="Helvetica"/>
                </a:rPr>
                <a:t>Twitter</a:t>
              </a:r>
              <a:r>
                <a:rPr lang="en-US" sz="1400" dirty="0">
                  <a:latin typeface="Helvetica"/>
                  <a:cs typeface="Helvetica"/>
                </a:rPr>
                <a:t>: @</a:t>
              </a:r>
              <a:r>
                <a:rPr lang="en-US" sz="1400" dirty="0" err="1" smtClean="0">
                  <a:latin typeface="Helvetica"/>
                  <a:cs typeface="Helvetica"/>
                </a:rPr>
                <a:t>asplake</a:t>
              </a:r>
              <a:r>
                <a:rPr lang="en-US" sz="1400" dirty="0" smtClean="0">
                  <a:latin typeface="Helvetica"/>
                  <a:cs typeface="Helvetica"/>
                </a:rPr>
                <a:t> @</a:t>
              </a:r>
              <a:r>
                <a:rPr lang="en-US" sz="1400" dirty="0" err="1" smtClean="0">
                  <a:latin typeface="Helvetica"/>
                  <a:cs typeface="Helvetica"/>
                </a:rPr>
                <a:t>agendashift</a:t>
              </a:r>
              <a:r>
                <a:rPr lang="en-US" sz="1400" dirty="0">
                  <a:latin typeface="Helvetica"/>
                  <a:cs typeface="Helvetica"/>
                </a:rPr>
                <a:t> </a:t>
              </a:r>
              <a:r>
                <a:rPr lang="en-US" sz="1400" dirty="0" smtClean="0">
                  <a:latin typeface="Helvetica"/>
                  <a:cs typeface="Helvetica"/>
                </a:rPr>
                <a:t>@</a:t>
              </a:r>
              <a:r>
                <a:rPr lang="en-US" sz="1400" dirty="0" err="1" smtClean="0">
                  <a:latin typeface="Helvetica"/>
                  <a:cs typeface="Helvetica"/>
                </a:rPr>
                <a:t>KanbanInside</a:t>
              </a:r>
              <a:r>
                <a:rPr lang="en-US" sz="1400" dirty="0" smtClean="0">
                  <a:latin typeface="Helvetica"/>
                  <a:cs typeface="Helvetica"/>
                </a:rPr>
                <a:t> #</a:t>
              </a:r>
              <a:r>
                <a:rPr lang="en-US" sz="1400" dirty="0" err="1" smtClean="0">
                  <a:latin typeface="Helvetica"/>
                  <a:cs typeface="Helvetica"/>
                </a:rPr>
                <a:t>featureban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6615" y="23680"/>
              <a:ext cx="8805763" cy="428689"/>
            </a:xfrm>
            <a:prstGeom prst="rect">
              <a:avLst/>
            </a:prstGeom>
          </p:spPr>
          <p:txBody>
            <a:bodyPr wrap="square" tIns="0">
              <a:spAutoFit/>
            </a:bodyPr>
            <a:lstStyle/>
            <a:p>
              <a:r>
                <a:rPr lang="en-US" sz="3600" b="1" dirty="0" err="1">
                  <a:latin typeface="Helvetica"/>
                  <a:cs typeface="Helvetica"/>
                </a:rPr>
                <a:t>Featureban</a:t>
              </a:r>
              <a:endParaRPr lang="en-US" sz="3600" b="1" dirty="0">
                <a:latin typeface="Helvetica"/>
                <a:cs typeface="Helvetic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616" y="369332"/>
              <a:ext cx="4355257" cy="219841"/>
            </a:xfrm>
            <a:prstGeom prst="rect">
              <a:avLst/>
            </a:prstGeom>
          </p:spPr>
          <p:txBody>
            <a:bodyPr wrap="none" lIns="108000">
              <a:spAutoFit/>
            </a:bodyPr>
            <a:lstStyle/>
            <a:p>
              <a:pPr>
                <a:tabLst>
                  <a:tab pos="985838" algn="l"/>
                </a:tabLst>
              </a:pPr>
              <a:r>
                <a:rPr lang="en-US" sz="1400" dirty="0" smtClean="0">
                  <a:latin typeface="Helvetica"/>
                  <a:cs typeface="Helvetica"/>
                </a:rPr>
                <a:t>Visit </a:t>
              </a:r>
              <a:r>
                <a:rPr lang="en-US" sz="1400" dirty="0" smtClean="0">
                  <a:latin typeface="Helvetica"/>
                  <a:cs typeface="Helvetica"/>
                  <a:hlinkClick r:id="rId2"/>
                </a:rPr>
                <a:t>agendashift.com/featureban</a:t>
              </a:r>
              <a:r>
                <a:rPr lang="en-US" sz="1400" dirty="0" smtClean="0">
                  <a:latin typeface="Helvetica"/>
                  <a:cs typeface="Helvetica"/>
                </a:rPr>
                <a:t> for facilitation information and downloads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20635"/>
              </p:ext>
            </p:extLst>
          </p:nvPr>
        </p:nvGraphicFramePr>
        <p:xfrm>
          <a:off x="355715" y="1017554"/>
          <a:ext cx="12089472" cy="7718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368"/>
                <a:gridCol w="3022368"/>
                <a:gridCol w="3022368"/>
                <a:gridCol w="3022368"/>
              </a:tblGrid>
              <a:tr h="696946">
                <a:tc rowSpan="2">
                  <a:txBody>
                    <a:bodyPr/>
                    <a:lstStyle/>
                    <a:p>
                      <a:pPr algn="ctr"/>
                      <a:r>
                        <a:rPr lang="en-US" sz="2700" b="0" dirty="0" smtClean="0">
                          <a:latin typeface="Noteworthy Bold"/>
                          <a:cs typeface="Noteworthy Bold"/>
                        </a:rPr>
                        <a:t>Ready</a:t>
                      </a:r>
                      <a:endParaRPr lang="en-US" sz="2700" b="0" dirty="0">
                        <a:latin typeface="Noteworthy Bold"/>
                        <a:cs typeface="Noteworthy Bold"/>
                      </a:endParaRPr>
                    </a:p>
                  </a:txBody>
                  <a:tcPr marL="128016" marR="128016" marT="64008" marB="6400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0" dirty="0" smtClean="0">
                          <a:latin typeface="Noteworthy Bold"/>
                          <a:cs typeface="Noteworthy Bold"/>
                        </a:rPr>
                        <a:t>In progress</a:t>
                      </a:r>
                      <a:endParaRPr lang="en-US" sz="2700" b="0" dirty="0">
                        <a:latin typeface="Noteworthy Bold"/>
                        <a:cs typeface="Noteworthy Bold"/>
                      </a:endParaRPr>
                    </a:p>
                  </a:txBody>
                  <a:tcPr marL="128016" marR="128016" marT="64008" marB="6400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b="0" dirty="0" smtClean="0">
                        <a:latin typeface="Noteworthy Bold"/>
                        <a:cs typeface="Noteworthy Bold"/>
                      </a:endParaRPr>
                    </a:p>
                  </a:txBody>
                  <a:tcPr marL="128016" marR="128016" marT="64008" marB="6400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700" b="0" dirty="0" smtClean="0">
                          <a:latin typeface="Noteworthy Bold"/>
                          <a:cs typeface="Noteworthy Bold"/>
                        </a:rPr>
                        <a:t>Complete </a:t>
                      </a:r>
                      <a:r>
                        <a:rPr lang="en-US" sz="2700" b="0" dirty="0" smtClean="0">
                          <a:latin typeface="Noteworthy Bold"/>
                          <a:cs typeface="Noteworthy Bold"/>
                          <a:sym typeface="Wingdings"/>
                        </a:rPr>
                        <a:t></a:t>
                      </a:r>
                      <a:endParaRPr lang="en-US" sz="2700" b="0" dirty="0">
                        <a:latin typeface="Noteworthy Bold"/>
                        <a:cs typeface="Noteworthy Bold"/>
                      </a:endParaRPr>
                    </a:p>
                  </a:txBody>
                  <a:tcPr marL="128016" marR="128016" marT="64008" marB="6400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797365">
                <a:tc vMerge="1"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8016" marR="128016" marT="64008" marB="6400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 smtClean="0">
                          <a:latin typeface="Noteworthy Bold"/>
                          <a:cs typeface="Noteworthy Bold"/>
                        </a:rPr>
                        <a:t>(   </a:t>
                      </a:r>
                      <a:r>
                        <a:rPr lang="en-US" sz="2700" b="0" baseline="0" dirty="0" smtClean="0">
                          <a:latin typeface="Noteworthy Bold"/>
                          <a:cs typeface="Noteworthy Bold"/>
                        </a:rPr>
                        <a:t>   )</a:t>
                      </a:r>
                      <a:endParaRPr lang="en-US" sz="2700" b="0" dirty="0" smtClean="0">
                        <a:latin typeface="Noteworthy Bold"/>
                        <a:cs typeface="Noteworthy Bold"/>
                      </a:endParaRPr>
                    </a:p>
                  </a:txBody>
                  <a:tcPr marL="128016" marR="128016" marT="64008" marB="6400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 smtClean="0">
                          <a:latin typeface="Noteworthy Bold"/>
                          <a:cs typeface="Noteworthy Bold"/>
                        </a:rPr>
                        <a:t>(  </a:t>
                      </a:r>
                      <a:r>
                        <a:rPr lang="en-US" sz="2700" b="0" baseline="0" dirty="0" smtClean="0">
                          <a:latin typeface="Noteworthy Bold"/>
                          <a:cs typeface="Noteworthy Bold"/>
                        </a:rPr>
                        <a:t>    )</a:t>
                      </a:r>
                      <a:endParaRPr lang="en-US" sz="2700" b="0" dirty="0" smtClean="0">
                        <a:latin typeface="Noteworthy Bold"/>
                        <a:cs typeface="Noteworthy Bold"/>
                      </a:endParaRPr>
                    </a:p>
                  </a:txBody>
                  <a:tcPr marL="128016" marR="128016" marT="64008" marB="6400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8016" marR="128016" marT="64008" marB="6400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352877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8016" marR="128016" marT="64008" marB="6400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 smtClean="0"/>
                    </a:p>
                    <a:p>
                      <a:endParaRPr lang="en-US" sz="2900" dirty="0" smtClean="0"/>
                    </a:p>
                    <a:p>
                      <a:endParaRPr lang="en-US" sz="2900" dirty="0" smtClean="0"/>
                    </a:p>
                    <a:p>
                      <a:endParaRPr lang="en-US" sz="2900" dirty="0" smtClean="0"/>
                    </a:p>
                    <a:p>
                      <a:endParaRPr lang="en-US" sz="2900" dirty="0" smtClean="0"/>
                    </a:p>
                    <a:p>
                      <a:endParaRPr lang="en-US" sz="2900" dirty="0" smtClean="0"/>
                    </a:p>
                    <a:p>
                      <a:endParaRPr lang="en-US" sz="2900" dirty="0" smtClean="0"/>
                    </a:p>
                    <a:p>
                      <a:endParaRPr lang="en-US" sz="29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</a:txBody>
                  <a:tcPr marL="128016" marR="128016" marT="64008" marB="6400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8016" marR="128016" marT="64008" marB="6400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8016" marR="128016" marT="64008" marB="6400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86" y="8922821"/>
            <a:ext cx="1331239" cy="4680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7"/>
          <a:stretch/>
        </p:blipFill>
        <p:spPr>
          <a:xfrm>
            <a:off x="11725408" y="8825241"/>
            <a:ext cx="801424" cy="6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15953</TotalTime>
  <Words>67</Words>
  <Application>Microsoft Macintosh PowerPoint</Application>
  <PresentationFormat>A3 Paper (297x420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Helvetica</vt:lpstr>
      <vt:lpstr>Noteworthy Bold</vt:lpstr>
      <vt:lpstr>Wingdings</vt:lpstr>
      <vt:lpstr>Arial</vt:lpstr>
      <vt:lpstr>Office Theme</vt:lpstr>
      <vt:lpstr>PowerPoint Presentation</vt:lpstr>
    </vt:vector>
  </TitlesOfParts>
  <Company>David J. Anderson &amp; Associates,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Burrows</dc:creator>
  <cp:lastModifiedBy>Mike Burrows</cp:lastModifiedBy>
  <cp:revision>12</cp:revision>
  <cp:lastPrinted>2016-05-29T07:59:38Z</cp:lastPrinted>
  <dcterms:created xsi:type="dcterms:W3CDTF">2014-08-26T15:56:11Z</dcterms:created>
  <dcterms:modified xsi:type="dcterms:W3CDTF">2016-05-29T08:05:05Z</dcterms:modified>
</cp:coreProperties>
</file>