
<file path=[Content_Types].xml><?xml version="1.0" encoding="utf-8"?>
<Types xmlns="http://schemas.openxmlformats.org/package/2006/content-types">
  <Default Extension="rels" ContentType="application/vnd.openxmlformats-package.relationships+xml"/>
  <Default Extension="xml" ContentType="application/xml"/>
  <Default Extension="svg" ContentType="image/svg+xml"/>
  <Override PartName="/ppt/presentation.xml" ContentType="application/vnd.openxmlformats-officedocument.presentationml.presentation.main+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slideMasters/slideMaster1.xml" ContentType="application/vnd.openxmlformats-officedocument.presentationml.slideMaster+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Default Extension="gif" ContentType="image/gif"/>
  <Default Extension="jpg" ContentType="image/jpeg"/>
  <Default Extension="jpeg" ContentType="image/jpeg"/>
  <Default Extension="png" ContentType="image/png"/>
  <Default Extension="xlsx" ContentType="application/vnd.openxmlformats-officedocument.spreadsheetml.sheet"/>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5143500" type="screen16x9"/>
  <p:notesSz cx="6858000" cy="9144000"/>
  <p:defaultTextStyle>
    <a:defPPr>
      <a:defRPr lang="fr-FR"/>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lastView="sldView">
  <p:slideViewPr>
    <p:cSldViewPr>
      <p:cViewPr>
        <p:scale>
          <a:sx d="100" n="100"/>
          <a:sy d="100" n="100"/>
        </p:scale>
        <p:origin x="0" y="0"/>
      </p:cViewPr>
    </p:cSldViewPr>
  </p:slideViewPr>
</p:viewPr>
</file>

<file path=ppt/_rels/presentation.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theme" Target="theme/theme1.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presProps" Target="presProps.xml"/>
  <Relationship Id="rId17" Type="http://schemas.openxmlformats.org/officeDocument/2006/relationships/viewProps" Target="viewProps.xml"/>
  <Relationship Id="rId18" Type="http://schemas.openxmlformats.org/officeDocument/2006/relationships/tableStyles" Target="tableStyles.xml"/>
</Relationships>

</file>

<file path=ppt/slideLayouts/_rels/slideLayout1.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image" Target="../media/background_1.PhpPresentationReaderPpt2007BkggpDCAC"/>
</Relationships>

</file>

<file path=ppt/slideLayouts/_rels/slideLayout10.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image" Target="../media/background_10.PhpPresentationReaderPpt2007BkggcGFjC"/>
</Relationships>

</file>

<file path=ppt/slideLayouts/_rels/slideLayout11.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image" Target="../media/background_11.PhpPresentationReaderPpt2007BkgCAJilC"/>
</Relationships>

</file>

<file path=ppt/slideLayouts/_rels/slideLayout12.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image" Target="../media/background_12.PhpPresentationReaderPpt2007BkgIKpAoC"/>
</Relationships>

</file>

<file path=ppt/slideLayouts/_rels/slideLayout2.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image" Target="../media/background_2.PhpPresentationReaderPpt2007BkgmeOmEC"/>
</Relationships>

</file>

<file path=ppt/slideLayouts/_rels/slideLayout3.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image" Target="../media/background_3.PhpPresentationReaderPpt2007BkgmHPkHC"/>
</Relationships>

</file>

<file path=ppt/slideLayouts/_rels/slideLayout4.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image" Target="../media/background_4.PhpPresentationReaderPpt2007BkgOmFEKC"/>
</Relationships>

</file>

<file path=ppt/slideLayouts/_rels/slideLayout5.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image" Target="../media/background_5.PhpPresentationReaderPpt2007BkgKJFCNC"/>
</Relationships>

</file>

<file path=ppt/slideLayouts/_rels/slideLayout6.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image" Target="../media/background_6.PhpPresentationReaderPpt2007BkgedpePC"/>
</Relationships>

</file>

<file path=ppt/slideLayouts/_rels/slideLayout7.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image" Target="../media/background_7.PhpPresentationReaderPpt2007BkgojiLcC"/>
</Relationships>

</file>

<file path=ppt/slideLayouts/_rels/slideLayout8.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image" Target="../media/background_8.PhpPresentationReaderPpt2007BkgMPcGeC"/>
</Relationships>

</file>

<file path=ppt/slideLayouts/_rels/slideLayout9.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image" Target="../media/background_9.PhpPresentationReaderPpt2007BkgodElgC"/>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bg>
      <p:bgPr>
        <a:blipFill>
          <a:blip r:embed="rId2"/>
          <a:stretch>
            <a:fillRect/>
          </a:stretch>
        </a:blipFill>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APTION_ONLY_1_1_1">
    <p:bg>
      <p:bgPr>
        <a:blipFill>
          <a:blip r:embed="rId2"/>
          <a:stretch>
            <a:fillRect/>
          </a:stretch>
        </a:blipFill>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_TITLE_AND_DESCRIPTION_1_3">
    <p:bg>
      <p:bgPr>
        <a:blipFill>
          <a:blip r:embed="rId2"/>
          <a:stretch>
            <a:fillRect/>
          </a:stretch>
        </a:blipFill>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_1_1_2_1">
    <p:bg>
      <p:bgPr>
        <a:blipFill>
          <a:blip r:embed="rId2"/>
          <a:stretch>
            <a:fillRect/>
          </a:stretch>
        </a:blipFill>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_AND_BODY">
    <p:bg>
      <p:bgPr>
        <a:blipFill>
          <a:blip r:embed="rId2"/>
          <a:stretch>
            <a:fillRect/>
          </a:stretch>
        </a:blipFill>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_ONLY">
    <p:bg>
      <p:bgPr>
        <a:blipFill>
          <a:blip r:embed="rId2"/>
          <a:stretch>
            <a:fillRect/>
          </a:stretch>
        </a:blipFill>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APTION_ONLY_3">
    <p:bg>
      <p:bgPr>
        <a:blipFill>
          <a:blip r:embed="rId2"/>
          <a:stretch>
            <a:fillRect/>
          </a:stretch>
        </a:blipFill>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_TITLE_AND_DESCRIPTION_1_1_3">
    <p:bg>
      <p:bgPr>
        <a:blipFill>
          <a:blip r:embed="rId2"/>
          <a:stretch>
            <a:fillRect/>
          </a:stretch>
        </a:blipFill>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_1_1">
    <p:bg>
      <p:bgPr>
        <a:blipFill>
          <a:blip r:embed="rId2"/>
          <a:stretch>
            <a:fillRect/>
          </a:stretch>
        </a:blipFill>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_TITLE_AND_DESCRIPTION_1">
    <p:bg>
      <p:bgPr>
        <a:blipFill>
          <a:blip r:embed="rId2"/>
          <a:stretch>
            <a:fillRect/>
          </a:stretch>
        </a:blipFill>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_TITLE_AND_DESCRIPTION_1_1">
    <p:bg>
      <p:bgPr>
        <a:blipFill>
          <a:blip r:embed="rId2"/>
          <a:stretch>
            <a:fillRect/>
          </a:stretch>
        </a:blipFill>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PTION_ONLY_1">
    <p:bg>
      <p:bgPr>
        <a:blipFill>
          <a:blip r:embed="rId2"/>
          <a:stretch>
            <a:fillRect/>
          </a:stretch>
        </a:blipFill>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1633"/>
        </a:solidFill>
        <a:effectLst/>
      </p:bgPr>
    </p:bg>
    <p:spTree>
      <p:nvGrpSpPr>
        <p:cNvPr id="1" name=""/>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420342592" r:id="rId1"/>
    <p:sldLayoutId id="2420342593" r:id="rId2"/>
    <p:sldLayoutId id="2420342594" r:id="rId3"/>
    <p:sldLayoutId id="2420342595" r:id="rId4"/>
    <p:sldLayoutId id="2420342596" r:id="rId5"/>
    <p:sldLayoutId id="2420342597" r:id="rId6"/>
    <p:sldLayoutId id="2420342598" r:id="rId7"/>
    <p:sldLayoutId id="2420342599" r:id="rId8"/>
    <p:sldLayoutId id="2420342600" r:id="rId9"/>
    <p:sldLayoutId id="2420342601" r:id="rId10"/>
    <p:sldLayoutId id="2420342602" r:id="rId11"/>
    <p:sldLayoutId id="2420342603" r:id="rId12"/>
  </p:sldLayoutIdLst>
  <p:txStyles>
    <p:title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titleStyle>
    <p:body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bodyStyle>
    <p:other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11.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0.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9.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543050"/>
          <a:ext cx="8229600" cy="3257550"/>
          <a:chOff x="914400" y="1543050"/>
          <a:chExt cx="8229600" cy="3257550"/>
        </a:xfrm>
      </p:grpSpPr>
      <p:sp>
        <p:nvSpPr>
          <p:cNvPr id="2" name=""/>
          <p:cNvSpPr txBox="1"/>
          <p:nvPr/>
        </p:nvSpPr>
        <p:spPr>
          <a:xfrm>
            <a:off x="1828800" y="1543050"/>
            <a:ext cx="5486400" cy="1714500"/>
          </a:xfrm>
          <a:prstGeom prst="rect">
            <a:avLst/>
          </a:prstGeom>
          <a:noFill/>
        </p:spPr>
        <p:txBody>
          <a:bodyPr anchor="t" anchorCtr="0" rtlCol="0" vert="horz" bIns="45720" lIns="91440" rIns="91440" tIns="45720">
            <a:spAutoFit/>
          </a:bodyPr>
          <a:lstStyle/>
          <a:p>
            <a:pPr algn="ctr" rtl="0" fontAlgn="t" marL="0" marR="0" indent="0" lvl="0">
              <a:lnSpc>
                <a:spcPct val="100000"/>
              </a:lnSpc>
              <a:spcBef>
                <a:spcPts val="0"/>
              </a:spcBef>
              <a:spcAft>
                <a:spcPts val="0"/>
              </a:spcAft>
            </a:pPr>
            <a:r>
              <a:rPr lang="en-US" b="1" strike="noStrike" sz="4000" spc="0" u="none" cap="none">
                <a:solidFill>
                  <a:srgbClr val="FFFFFF">
                    <a:alpha val="100000"/>
                  </a:srgbClr>
                </a:solidFill>
                <a:latin typeface="Calibri"/>
              </a:rPr>
              <a:t><![CDATA[Alzheimer’s Detection Using Convolutional Neural Networks]]></a:t>
            </a:r>
          </a:p>
        </p:txBody>
      </p:sp>
      <p:sp>
        <p:nvSpPr>
          <p:cNvPr id="3" name=""/>
          <p:cNvSpPr txBox="1"/>
          <p:nvPr/>
        </p:nvSpPr>
        <p:spPr>
          <a:xfrm>
            <a:off x="914400" y="2571750"/>
            <a:ext cx="7315200" cy="285750"/>
          </a:xfrm>
          <a:prstGeom prst="rect">
            <a:avLst/>
          </a:prstGeom>
          <a:noFill/>
        </p:spPr>
        <p:txBody>
          <a:bodyPr anchor="t" anchorCtr="0" rtlCol="0" vert="horz" bIns="45720" lIns="91440" rIns="91440" tIns="45720">
            <a:spAutoFit/>
          </a:bodyPr>
          <a:lstStyle/>
          <a:p>
            <a:pPr algn="ctr" rtl="0" fontAlgn="t" marL="0" marR="0" indent="0" lvl="0">
              <a:lnSpc>
                <a:spcPct val="100000"/>
              </a:lnSpc>
              <a:spcBef>
                <a:spcPts val="0"/>
              </a:spcBef>
              <a:spcAft>
                <a:spcPts val="0"/>
              </a:spcAft>
            </a:pPr>
            <a:r>
              <a:rPr lang="en-US" b="1" strike="noStrike" sz="2000" spc="0" u="none" cap="none">
                <a:solidFill>
                  <a:srgbClr val="ffab40">
                    <a:alpha val="100000"/>
                  </a:srgbClr>
                </a:solidFill>
                <a:latin typeface="Calibri"/>
              </a:rPr>
              <a:t><![CDATA[A Machine Learning Approach to Classify MRI Imag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019425"/>
          <a:chOff x="914400" y="1028700"/>
          <a:chExt cx="8229600" cy="3019425"/>
        </a:xfrm>
      </p:grpSpPr>
      <p:sp>
        <p:nvSpPr>
          <p:cNvPr id="2" name=""/>
          <p:cNvSpPr txBox="1"/>
          <p:nvPr/>
        </p:nvSpPr>
        <p:spPr>
          <a:xfrm>
            <a:off x="914400" y="1028700"/>
            <a:ext cx="7315200" cy="400050"/>
          </a:xfrm>
          <a:prstGeom prst="rect">
            <a:avLst/>
          </a:prstGeom>
          <a:noFill/>
        </p:spPr>
        <p:txBody>
          <a:bodyPr anchor="t" anchorCtr="0" rtlCol="0" vert="horz" bIns="45720" lIns="91440" rIns="91440" tIns="45720">
            <a:spAutoFit/>
          </a:bodyPr>
          <a:lstStyle/>
          <a:p>
            <a:pPr algn="l" rtl="0" fontAlgn="t" marL="0" marR="0" indent="0" lvl="0">
              <a:lnSpc>
                <a:spcPct val="100000"/>
              </a:lnSpc>
              <a:spcBef>
                <a:spcPts val="0"/>
              </a:spcBef>
              <a:spcAft>
                <a:spcPts val="0"/>
              </a:spcAft>
            </a:pPr>
            <a:r>
              <a:rPr lang="en-US" b="1" strike="noStrike" sz="2800" spc="0" u="none" cap="none">
                <a:solidFill>
                  <a:srgbClr val="ffab40">
                    <a:alpha val="100000"/>
                  </a:srgbClr>
                </a:solidFill>
                <a:latin typeface="Calibri"/>
              </a:rPr>
              <a:t><![CDATA[System Requirements]]></a:t>
            </a:r>
          </a:p>
        </p:txBody>
      </p:sp>
      <p:sp>
        <p:nvSpPr>
          <p:cNvPr id="3" name=""/>
          <p:cNvSpPr txBox="1"/>
          <p:nvPr/>
        </p:nvSpPr>
        <p:spPr>
          <a:xfrm>
            <a:off x="914400" y="1800225"/>
            <a:ext cx="7315200" cy="1219200"/>
          </a:xfrm>
          <a:prstGeom prst="rect">
            <a:avLst/>
          </a:prstGeom>
          <a:noFill/>
        </p:spPr>
        <p:txBody>
          <a:bodyPr anchorCtr="0" rtlCol="0" vert="horz" bIns="45720" lIns="91440" rIns="91440" tIns="45720">
            <a:spAutoFit/>
          </a:bodyPr>
          <a:lstStyle/>
          <a:p>
            <a:pPr algn="l" rtl="0" fontAlgn="base" marL="0" marR="0" indent="0" lvl="0">
              <a:lnSpc>
                <a:spcPct val="100000"/>
              </a:lnSpc>
              <a:spcBef>
                <a:spcPts val="0"/>
              </a:spcBef>
              <a:spcAft>
                <a:spcPts val="0"/>
              </a:spcAft>
            </a:pPr>
            <a:r>
              <a:rPr lang="en-US" strike="noStrike" sz="2000" spc="0" u="none" cap="none">
                <a:solidFill>
                  <a:srgbClr val="FFFFFF">
                    <a:alpha val="100000"/>
                  </a:srgbClr>
                </a:solidFill>
                <a:latin typeface="Calibri"/>
              </a:rPr>
              <a:t><![CDATA[Software: Python 3.x, TensorFlow, Keras, Tkinter, NumPy, and Matplotlib.
Hardware: High-performance GPU with a minimum of 16 GB RAM recommend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5153025"/>
          <a:chOff x="914400" y="1028700"/>
          <a:chExt cx="8229600" cy="5153025"/>
        </a:xfrm>
      </p:grpSpPr>
      <p:sp>
        <p:nvSpPr>
          <p:cNvPr id="2" name=""/>
          <p:cNvSpPr txBox="1"/>
          <p:nvPr/>
        </p:nvSpPr>
        <p:spPr>
          <a:xfrm>
            <a:off x="1828800" y="1028700"/>
            <a:ext cx="5486400" cy="571500"/>
          </a:xfrm>
          <a:prstGeom prst="rect">
            <a:avLst/>
          </a:prstGeom>
          <a:noFill/>
        </p:spPr>
        <p:txBody>
          <a:bodyPr anchor="t" anchorCtr="0" rtlCol="0" vert="horz" bIns="45720" lIns="91440" rIns="91440" tIns="45720">
            <a:spAutoFit/>
          </a:bodyPr>
          <a:lstStyle/>
          <a:p>
            <a:pPr algn="ctr" rtl="0" fontAlgn="t" marL="0" marR="0" indent="0" lvl="0">
              <a:lnSpc>
                <a:spcPct val="100000"/>
              </a:lnSpc>
              <a:spcBef>
                <a:spcPts val="0"/>
              </a:spcBef>
              <a:spcAft>
                <a:spcPts val="0"/>
              </a:spcAft>
            </a:pPr>
            <a:r>
              <a:rPr lang="en-US" b="1" strike="noStrike" sz="4000" spc="0" u="none" cap="none">
                <a:solidFill>
                  <a:srgbClr val="ffab40">
                    <a:alpha val="100000"/>
                  </a:srgbClr>
                </a:solidFill>
                <a:latin typeface="Calibri"/>
              </a:rPr>
              <a:t><![CDATA[Conclusion]]></a:t>
            </a:r>
          </a:p>
        </p:txBody>
      </p:sp>
      <p:sp>
        <p:nvSpPr>
          <p:cNvPr id="3" name=""/>
          <p:cNvSpPr txBox="1"/>
          <p:nvPr/>
        </p:nvSpPr>
        <p:spPr>
          <a:xfrm>
            <a:off x="914400" y="1800225"/>
            <a:ext cx="7315200" cy="3352800"/>
          </a:xfrm>
          <a:prstGeom prst="rect">
            <a:avLst/>
          </a:prstGeom>
          <a:noFill/>
        </p:spPr>
        <p:txBody>
          <a:bodyPr anchor="t" anchorCtr="0" rtlCol="0" vert="horz" bIns="45720" lIns="91440" rIns="91440" tIns="45720">
            <a:spAutoFit/>
          </a:bodyPr>
          <a:lstStyle/>
          <a:p>
            <a:pPr algn="ctr" rtl="0" fontAlgn="t" marL="0" marR="0" indent="0" lvl="0">
              <a:lnSpc>
                <a:spcPct val="120000"/>
              </a:lnSpc>
              <a:spcBef>
                <a:spcPts val="0"/>
              </a:spcBef>
              <a:spcAft>
                <a:spcPts val="0"/>
              </a:spcAft>
            </a:pPr>
            <a:r>
              <a:rPr lang="en-US" b="1" strike="noStrike" sz="2800" spc="0" u="none" cap="none">
                <a:solidFill>
                  <a:srgbClr val="FFFFFF">
                    <a:alpha val="100000"/>
                  </a:srgbClr>
                </a:solidFill>
                <a:latin typeface="Calibri"/>
              </a:rPr>
              <a:t><![CDATA[This project aims to advance Alzheimer's detection through a robust CNN model, enhancing diagnostic accuracy and providing timely access to treatment for patients. The findings will contribute significantly to the field of medical AI and healthca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2038350"/>
          <a:chOff x="914400" y="1028700"/>
          <a:chExt cx="8229600" cy="2038350"/>
        </a:xfrm>
      </p:grpSpPr>
      <p:sp>
        <p:nvSpPr>
          <p:cNvPr id="2" name=""/>
          <p:cNvSpPr txBox="1"/>
          <p:nvPr/>
        </p:nvSpPr>
        <p:spPr>
          <a:xfrm>
            <a:off x="914400" y="1028700"/>
            <a:ext cx="7315200" cy="400050"/>
          </a:xfrm>
          <a:prstGeom prst="rect">
            <a:avLst/>
          </a:prstGeom>
          <a:noFill/>
        </p:spPr>
        <p:txBody>
          <a:bodyPr anchor="t" anchorCtr="0" rtlCol="0" vert="horz" bIns="45720" lIns="91440" rIns="91440" tIns="45720">
            <a:spAutoFit/>
          </a:bodyPr>
          <a:lstStyle/>
          <a:p>
            <a:pPr algn="l" rtl="0" fontAlgn="t" marL="0" marR="0" indent="0" lvl="0">
              <a:lnSpc>
                <a:spcPct val="100000"/>
              </a:lnSpc>
              <a:spcBef>
                <a:spcPts val="0"/>
              </a:spcBef>
              <a:spcAft>
                <a:spcPts val="0"/>
              </a:spcAft>
            </a:pPr>
            <a:r>
              <a:rPr lang="en-US" b="1" strike="noStrike" sz="2800" spc="0" u="none" cap="none">
                <a:solidFill>
                  <a:srgbClr val="ffab40">
                    <a:alpha val="100000"/>
                  </a:srgbClr>
                </a:solidFill>
                <a:latin typeface="Calibri"/>
              </a:rPr>
              <a:t><![CDATA[References]]></a:t>
            </a:r>
          </a:p>
        </p:txBody>
      </p:sp>
      <p:sp>
        <p:nvSpPr>
          <p:cNvPr id="3" name=""/>
          <p:cNvSpPr txBox="1"/>
          <p:nvPr/>
        </p:nvSpPr>
        <p:spPr>
          <a:xfrm>
            <a:off x="914400" y="1543050"/>
            <a:ext cx="7315200" cy="495300"/>
          </a:xfrm>
          <a:prstGeom prst="rect">
            <a:avLst/>
          </a:prstGeom>
          <a:noFill/>
        </p:spPr>
        <p:txBody>
          <a:bodyPr anchorCtr="0" rtlCol="0" vert="horz" bIns="45720" lIns="91440" rIns="91440" tIns="45720">
            <a:spAutoFit/>
          </a:bodyPr>
          <a:lstStyle/>
          <a:p>
            <a:pPr algn="l" rtl="0" fontAlgn="base" marL="0" marR="0" indent="0" lvl="0">
              <a:lnSpc>
                <a:spcPct val="120000"/>
              </a:lnSpc>
              <a:spcBef>
                <a:spcPts val="0"/>
              </a:spcBef>
              <a:spcAft>
                <a:spcPts val="0"/>
              </a:spcAft>
              <a:buClr>
                <a:srgbClr val="FFFFFF">
                  <a:alpha val="100000"/>
                </a:srgbClr>
              </a:buClr>
              <a:buFont typeface="Calibri"/>
              <a:buChar char="-"/>
            </a:pPr>
            <a:r>
              <a:rPr lang="en-US" b="1" strike="noStrike" sz="1400" spc="0" u="none" cap="none">
                <a:solidFill>
                  <a:srgbClr val="FFFFFF">
                    <a:alpha val="100000"/>
                  </a:srgbClr>
                </a:solidFill>
                <a:latin typeface="Calibri"/>
              </a:rPr>
              <a:t><![CDATA[ Open Access Series of Imaging Studies (OASIS) dataset]]></a:t>
            </a:r>
          </a:p>
          <a:p>
            <a:pPr algn="l" rtl="0" fontAlgn="base" marL="0" marR="0" indent="0" lvl="0">
              <a:lnSpc>
                <a:spcPct val="120000"/>
              </a:lnSpc>
              <a:spcBef>
                <a:spcPts val="0"/>
              </a:spcBef>
              <a:spcAft>
                <a:spcPts val="0"/>
              </a:spcAft>
              <a:buClr>
                <a:srgbClr val="FFFFFF">
                  <a:alpha val="100000"/>
                </a:srgbClr>
              </a:buClr>
              <a:buFont typeface="Calibri"/>
              <a:buChar char="-"/>
            </a:pPr>
            <a:r>
              <a:rPr lang="en-US" b="1" strike="noStrike" sz="1400" spc="0" u="none" cap="none">
                <a:solidFill>
                  <a:srgbClr val="FFFFFF">
                    <a:alpha val="100000"/>
                  </a:srgbClr>
                </a:solidFill>
                <a:latin typeface="Calibri"/>
              </a:rPr>
              <a:t><![CDATA[ Kaggle: ImagesOASIS datas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1828800" y="1028700"/>
          <a:ext cx="7315200" cy="3581400"/>
          <a:chOff x="1828800" y="1028700"/>
          <a:chExt cx="7315200" cy="3581400"/>
        </a:xfrm>
      </p:grpSpPr>
      <p:sp>
        <p:nvSpPr>
          <p:cNvPr id="2" name=""/>
          <p:cNvSpPr txBox="1"/>
          <p:nvPr/>
        </p:nvSpPr>
        <p:spPr>
          <a:xfrm>
            <a:off x="1828800" y="1028700"/>
            <a:ext cx="5486400" cy="857250"/>
          </a:xfrm>
          <a:prstGeom prst="rect">
            <a:avLst/>
          </a:prstGeom>
          <a:noFill/>
        </p:spPr>
        <p:txBody>
          <a:bodyPr anchor="t" anchorCtr="0" rtlCol="0" vert="horz" bIns="45720" lIns="91440" rIns="91440" tIns="45720">
            <a:spAutoFit/>
          </a:bodyPr>
          <a:lstStyle/>
          <a:p>
            <a:pPr algn="ctr" rtl="0" fontAlgn="t" marL="0" marR="0" indent="0" lvl="0">
              <a:lnSpc>
                <a:spcPct val="100000"/>
              </a:lnSpc>
              <a:spcBef>
                <a:spcPts val="0"/>
              </a:spcBef>
              <a:spcAft>
                <a:spcPts val="0"/>
              </a:spcAft>
            </a:pPr>
            <a:r>
              <a:rPr lang="en-US" b="1" strike="noStrike" sz="6000" spc="0" u="none" cap="none">
                <a:solidFill>
                  <a:srgbClr val="FFFFFF">
                    <a:alpha val="100000"/>
                  </a:srgbClr>
                </a:solidFill>
                <a:latin typeface="Calibri"/>
              </a:rPr>
              <a:t><![CDATA[Thank you!]]></a:t>
            </a:r>
          </a:p>
        </p:txBody>
      </p:sp>
      <p:sp>
        <p:nvSpPr>
          <p:cNvPr id="3" name=""/>
          <p:cNvSpPr txBox="1"/>
          <p:nvPr/>
        </p:nvSpPr>
        <p:spPr>
          <a:xfrm>
            <a:off x="1828800" y="2057400"/>
            <a:ext cx="5486400" cy="1524000"/>
          </a:xfrm>
          <a:prstGeom prst="rect">
            <a:avLst/>
          </a:prstGeom>
          <a:noFill/>
        </p:spPr>
        <p:txBody>
          <a:bodyPr anchor="t" anchorCtr="0" rtlCol="0" vert="horz" bIns="45720" lIns="91440" rIns="91440" tIns="45720">
            <a:spAutoFit/>
          </a:bodyPr>
          <a:lstStyle/>
          <a:p>
            <a:pPr algn="ctr" rtl="0" fontAlgn="t" marL="0" marR="0" indent="0" lvl="0">
              <a:lnSpc>
                <a:spcPct val="100000"/>
              </a:lnSpc>
              <a:spcBef>
                <a:spcPts val="0"/>
              </a:spcBef>
              <a:spcAft>
                <a:spcPts val="0"/>
              </a:spcAft>
            </a:pPr>
            <a:r>
              <a:rPr lang="en-US" b="1" strike="noStrike" sz="2000" spc="0" u="none" cap="none">
                <a:solidFill>
                  <a:srgbClr val="ffab40">
                    <a:alpha val="100000"/>
                  </a:srgbClr>
                </a:solidFill>
                <a:latin typeface="Calibri"/>
              </a:rPr>
              <a:t><![CDATA[Do you have any questions?]]></a:t>
            </a:r>
          </a:p>
          <a:p>
            <a:pPr algn="ctr" rtl="0" fontAlgn="t" marL="0" marR="0" indent="0" lvl="0">
              <a:lnSpc>
                <a:spcPct val="100000"/>
              </a:lnSpc>
              <a:spcBef>
                <a:spcPts val="0"/>
              </a:spcBef>
              <a:spcAft>
                <a:spcPts val="0"/>
              </a:spcAft>
            </a:pPr>
            <a:r>
              <a:rPr lang="en-US" strike="noStrike" sz="2000" spc="0" u="none" cap="none">
                <a:solidFill>
                  <a:srgbClr val="ffab40">
                    <a:alpha val="100000"/>
                  </a:srgbClr>
                </a:solidFill>
                <a:latin typeface="Calibri"/>
              </a:rPr>
              <a:t><![CDATA[youremail@email.com
+91 620 421 838
www.yourwebsite.com
@youruserna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5638800"/>
          <a:chOff x="914400" y="1028700"/>
          <a:chExt cx="8229600" cy="5638800"/>
        </a:xfrm>
      </p:grpSpPr>
      <p:sp>
        <p:nvSpPr>
          <p:cNvPr id="2" name=""/>
          <p:cNvSpPr txBox="1"/>
          <p:nvPr/>
        </p:nvSpPr>
        <p:spPr>
          <a:xfrm>
            <a:off x="1828800" y="1028700"/>
            <a:ext cx="5486400" cy="571500"/>
          </a:xfrm>
          <a:prstGeom prst="rect">
            <a:avLst/>
          </a:prstGeom>
          <a:noFill/>
        </p:spPr>
        <p:txBody>
          <a:bodyPr anchor="t" anchorCtr="0" rtlCol="0" vert="horz" bIns="45720" lIns="91440" rIns="91440" tIns="45720">
            <a:spAutoFit/>
          </a:bodyPr>
          <a:lstStyle/>
          <a:p>
            <a:pPr algn="ctr" rtl="0" fontAlgn="t" marL="0" marR="0" indent="0" lvl="0">
              <a:lnSpc>
                <a:spcPct val="100000"/>
              </a:lnSpc>
              <a:spcBef>
                <a:spcPts val="0"/>
              </a:spcBef>
              <a:spcAft>
                <a:spcPts val="0"/>
              </a:spcAft>
            </a:pPr>
            <a:r>
              <a:rPr lang="en-US" b="1" strike="noStrike" sz="4000" spc="0" u="none" cap="none">
                <a:solidFill>
                  <a:srgbClr val="ffab40">
                    <a:alpha val="100000"/>
                  </a:srgbClr>
                </a:solidFill>
                <a:latin typeface="Calibri"/>
              </a:rPr>
              <a:t><![CDATA[Introduction]]></a:t>
            </a:r>
          </a:p>
        </p:txBody>
      </p:sp>
      <p:sp>
        <p:nvSpPr>
          <p:cNvPr id="3" name=""/>
          <p:cNvSpPr txBox="1"/>
          <p:nvPr/>
        </p:nvSpPr>
        <p:spPr>
          <a:xfrm>
            <a:off x="914400" y="1800225"/>
            <a:ext cx="7315200" cy="3838575"/>
          </a:xfrm>
          <a:prstGeom prst="rect">
            <a:avLst/>
          </a:prstGeom>
          <a:noFill/>
        </p:spPr>
        <p:txBody>
          <a:bodyPr anchor="t" anchorCtr="0" rtlCol="0" vert="horz" bIns="45720" lIns="91440" rIns="91440" tIns="45720">
            <a:spAutoFit/>
          </a:bodyPr>
          <a:lstStyle/>
          <a:p>
            <a:pPr algn="ctr" rtl="0" fontAlgn="t" marL="0" marR="0" indent="0" lvl="0">
              <a:lnSpc>
                <a:spcPct val="120000"/>
              </a:lnSpc>
              <a:spcBef>
                <a:spcPts val="0"/>
              </a:spcBef>
              <a:spcAft>
                <a:spcPts val="0"/>
              </a:spcAft>
            </a:pPr>
            <a:r>
              <a:rPr lang="en-US" b="1" strike="noStrike" sz="2800" spc="0" u="none" cap="none">
                <a:solidFill>
                  <a:srgbClr val="FFFFFF">
                    <a:alpha val="100000"/>
                  </a:srgbClr>
                </a:solidFill>
                <a:latin typeface="Calibri"/>
              </a:rPr>
              <a:t><![CDATA[Alzheimer’s disease is the most prevalent form of dementia, highlighting the need for early detection. This project aims to leverage Convolutional Neural Networks (CNNs) to enhance the classification of brain images and predict the stages of Alzheimer’s, improving timely interven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238625"/>
          <a:chOff x="914400" y="1028700"/>
          <a:chExt cx="8229600" cy="4238625"/>
        </a:xfrm>
      </p:grpSpPr>
      <p:sp>
        <p:nvSpPr>
          <p:cNvPr id="2" name=""/>
          <p:cNvSpPr txBox="1"/>
          <p:nvPr/>
        </p:nvSpPr>
        <p:spPr>
          <a:xfrm>
            <a:off x="914400" y="1028700"/>
            <a:ext cx="7315200" cy="400050"/>
          </a:xfrm>
          <a:prstGeom prst="rect">
            <a:avLst/>
          </a:prstGeom>
          <a:noFill/>
        </p:spPr>
        <p:txBody>
          <a:bodyPr anchor="t" anchorCtr="0" rtlCol="0" vert="horz" bIns="45720" lIns="91440" rIns="91440" tIns="45720">
            <a:spAutoFit/>
          </a:bodyPr>
          <a:lstStyle/>
          <a:p>
            <a:pPr algn="l" rtl="0" fontAlgn="t" marL="0" marR="0" indent="0" lvl="0">
              <a:lnSpc>
                <a:spcPct val="100000"/>
              </a:lnSpc>
              <a:spcBef>
                <a:spcPts val="0"/>
              </a:spcBef>
              <a:spcAft>
                <a:spcPts val="0"/>
              </a:spcAft>
            </a:pPr>
            <a:r>
              <a:rPr lang="en-US" b="1" strike="noStrike" sz="2800" spc="0" u="none" cap="none">
                <a:solidFill>
                  <a:srgbClr val="ffab40">
                    <a:alpha val="100000"/>
                  </a:srgbClr>
                </a:solidFill>
                <a:latin typeface="Calibri"/>
              </a:rPr>
              <a:t><![CDATA[Literature Review]]></a:t>
            </a:r>
          </a:p>
        </p:txBody>
      </p:sp>
      <p:sp>
        <p:nvSpPr>
          <p:cNvPr id="3" name=""/>
          <p:cNvSpPr txBox="1"/>
          <p:nvPr/>
        </p:nvSpPr>
        <p:spPr>
          <a:xfrm>
            <a:off x="914400" y="1800225"/>
            <a:ext cx="7315200" cy="2438400"/>
          </a:xfrm>
          <a:prstGeom prst="rect">
            <a:avLst/>
          </a:prstGeom>
          <a:noFill/>
        </p:spPr>
        <p:txBody>
          <a:bodyPr anchorCtr="0" rtlCol="0" vert="horz" bIns="45720" lIns="91440" rIns="91440" tIns="45720">
            <a:spAutoFit/>
          </a:bodyPr>
          <a:lstStyle/>
          <a:p>
            <a:pPr algn="l" rtl="0" fontAlgn="base" marL="0" marR="0" indent="0" lvl="0">
              <a:lnSpc>
                <a:spcPct val="100000"/>
              </a:lnSpc>
              <a:spcBef>
                <a:spcPts val="0"/>
              </a:spcBef>
              <a:spcAft>
                <a:spcPts val="0"/>
              </a:spcAft>
            </a:pPr>
            <a:r>
              <a:rPr lang="en-US" strike="noStrike" sz="2000" spc="0" u="none" cap="none">
                <a:solidFill>
                  <a:srgbClr val="FFFFFF">
                    <a:alpha val="100000"/>
                  </a:srgbClr>
                </a:solidFill>
                <a:latin typeface="Calibri"/>
              </a:rPr>
              <a:t><![CDATA[CNNs are effective in classifying medical images.
Research demonstrates high accuracy in classifying Alzheimer's MRI scans using CNNs.
Transfer learning enhances performance, even with smaller datasets.
Machine learning is increasingly vital in healthcare diagnosis, especially for neurodegenerative disea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324225"/>
          <a:chOff x="914400" y="1028700"/>
          <a:chExt cx="8229600" cy="3324225"/>
        </a:xfrm>
      </p:grpSpPr>
      <p:sp>
        <p:nvSpPr>
          <p:cNvPr id="2" name=""/>
          <p:cNvSpPr txBox="1"/>
          <p:nvPr/>
        </p:nvSpPr>
        <p:spPr>
          <a:xfrm>
            <a:off x="914400" y="1028700"/>
            <a:ext cx="7315200" cy="400050"/>
          </a:xfrm>
          <a:prstGeom prst="rect">
            <a:avLst/>
          </a:prstGeom>
          <a:noFill/>
        </p:spPr>
        <p:txBody>
          <a:bodyPr anchor="t" anchorCtr="0" rtlCol="0" vert="horz" bIns="45720" lIns="91440" rIns="91440" tIns="45720">
            <a:spAutoFit/>
          </a:bodyPr>
          <a:lstStyle/>
          <a:p>
            <a:pPr algn="l" rtl="0" fontAlgn="t" marL="0" marR="0" indent="0" lvl="0">
              <a:lnSpc>
                <a:spcPct val="100000"/>
              </a:lnSpc>
              <a:spcBef>
                <a:spcPts val="0"/>
              </a:spcBef>
              <a:spcAft>
                <a:spcPts val="0"/>
              </a:spcAft>
            </a:pPr>
            <a:r>
              <a:rPr lang="en-US" b="1" strike="noStrike" sz="2800" spc="0" u="none" cap="none">
                <a:solidFill>
                  <a:srgbClr val="ffab40">
                    <a:alpha val="100000"/>
                  </a:srgbClr>
                </a:solidFill>
                <a:latin typeface="Calibri"/>
              </a:rPr>
              <a:t><![CDATA[Problem Statement]]></a:t>
            </a:r>
          </a:p>
        </p:txBody>
      </p:sp>
      <p:sp>
        <p:nvSpPr>
          <p:cNvPr id="3" name=""/>
          <p:cNvSpPr txBox="1"/>
          <p:nvPr/>
        </p:nvSpPr>
        <p:spPr>
          <a:xfrm>
            <a:off x="914400" y="1800225"/>
            <a:ext cx="7315200" cy="1524000"/>
          </a:xfrm>
          <a:prstGeom prst="rect">
            <a:avLst/>
          </a:prstGeom>
          <a:noFill/>
        </p:spPr>
        <p:txBody>
          <a:bodyPr anchorCtr="0" rtlCol="0" vert="horz" bIns="45720" lIns="91440" rIns="91440" tIns="45720">
            <a:spAutoFit/>
          </a:bodyPr>
          <a:lstStyle/>
          <a:p>
            <a:pPr algn="l" rtl="0" fontAlgn="base" marL="0" marR="0" indent="0" lvl="0">
              <a:lnSpc>
                <a:spcPct val="100000"/>
              </a:lnSpc>
              <a:spcBef>
                <a:spcPts val="0"/>
              </a:spcBef>
              <a:spcAft>
                <a:spcPts val="0"/>
              </a:spcAft>
            </a:pPr>
            <a:r>
              <a:rPr lang="en-US" strike="noStrike" sz="2000" spc="0" u="none" cap="none">
                <a:solidFill>
                  <a:srgbClr val="FFFFFF">
                    <a:alpha val="100000"/>
                  </a:srgbClr>
                </a:solidFill>
                <a:latin typeface="Calibri"/>
              </a:rPr>
              <a:t><![CDATA[Design a CNN model to classify MRI images into stages of Alzheimer’s disease: Non-Demented, Very Mild Dementia, Mild Dementia, and Moderate Dementia.
Automating classification can reduce delays and inaccuracies in the current diagnostic metho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848225"/>
          <a:chOff x="914400" y="1028700"/>
          <a:chExt cx="8229600" cy="4848225"/>
        </a:xfrm>
      </p:grpSpPr>
      <p:sp>
        <p:nvSpPr>
          <p:cNvPr id="2" name=""/>
          <p:cNvSpPr txBox="1"/>
          <p:nvPr/>
        </p:nvSpPr>
        <p:spPr>
          <a:xfrm>
            <a:off x="914400" y="1028700"/>
            <a:ext cx="7315200" cy="400050"/>
          </a:xfrm>
          <a:prstGeom prst="rect">
            <a:avLst/>
          </a:prstGeom>
          <a:noFill/>
        </p:spPr>
        <p:txBody>
          <a:bodyPr anchor="t" anchorCtr="0" rtlCol="0" vert="horz" bIns="45720" lIns="91440" rIns="91440" tIns="45720">
            <a:spAutoFit/>
          </a:bodyPr>
          <a:lstStyle/>
          <a:p>
            <a:pPr algn="l" rtl="0" fontAlgn="t" marL="0" marR="0" indent="0" lvl="0">
              <a:lnSpc>
                <a:spcPct val="100000"/>
              </a:lnSpc>
              <a:spcBef>
                <a:spcPts val="0"/>
              </a:spcBef>
              <a:spcAft>
                <a:spcPts val="0"/>
              </a:spcAft>
            </a:pPr>
            <a:r>
              <a:rPr lang="en-US" b="1" strike="noStrike" sz="2800" spc="0" u="none" cap="none">
                <a:solidFill>
                  <a:srgbClr val="ffab40">
                    <a:alpha val="100000"/>
                  </a:srgbClr>
                </a:solidFill>
                <a:latin typeface="Calibri"/>
              </a:rPr>
              <a:t><![CDATA[Objectives]]></a:t>
            </a:r>
          </a:p>
        </p:txBody>
      </p:sp>
      <p:sp>
        <p:nvSpPr>
          <p:cNvPr id="3" name=""/>
          <p:cNvSpPr txBox="1"/>
          <p:nvPr/>
        </p:nvSpPr>
        <p:spPr>
          <a:xfrm>
            <a:off x="914400" y="1800225"/>
            <a:ext cx="7315200" cy="3048000"/>
          </a:xfrm>
          <a:prstGeom prst="rect">
            <a:avLst/>
          </a:prstGeom>
          <a:noFill/>
        </p:spPr>
        <p:txBody>
          <a:bodyPr anchorCtr="0" rtlCol="0" vert="horz" bIns="45720" lIns="91440" rIns="91440" tIns="45720">
            <a:spAutoFit/>
          </a:bodyPr>
          <a:lstStyle/>
          <a:p>
            <a:pPr algn="l" rtl="0" fontAlgn="base" marL="0" marR="0" indent="0" lvl="0">
              <a:lnSpc>
                <a:spcPct val="100000"/>
              </a:lnSpc>
              <a:spcBef>
                <a:spcPts val="0"/>
              </a:spcBef>
              <a:spcAft>
                <a:spcPts val="0"/>
              </a:spcAft>
            </a:pPr>
            <a:r>
              <a:rPr lang="en-US" strike="noStrike" sz="2000" spc="0" u="none" cap="none">
                <a:solidFill>
                  <a:srgbClr val="FFFFFF">
                    <a:alpha val="100000"/>
                  </a:srgbClr>
                </a:solidFill>
                <a:latin typeface="Calibri"/>
              </a:rPr>
              <a:t><![CDATA[Develop a CNN model for Alzheimer's classification from MRI images.
Create a user-friendly interface accessible to healthcare professionals.
Optimize model performance for accuracy and speed in real-world environments.
Integrate additional imaging modalities and patient data.
Disseminate findings through comprehensive document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
          <p:cNvSpPr txBox="1"/>
          <p:nvPr/>
        </p:nvSpPr>
        <p:spPr>
          <a:xfrm>
            <a:off x="914400" y="1028700"/>
            <a:ext cx="7315200" cy="400050"/>
          </a:xfrm>
          <a:prstGeom prst="rect">
            <a:avLst/>
          </a:prstGeom>
          <a:noFill/>
        </p:spPr>
        <p:txBody>
          <a:bodyPr anchor="t" anchorCtr="0" rtlCol="0" vert="horz" bIns="45720" lIns="91440" rIns="91440" tIns="45720">
            <a:spAutoFit/>
          </a:bodyPr>
          <a:lstStyle/>
          <a:p>
            <a:pPr algn="l" rtl="0" fontAlgn="t" marL="0" marR="0" indent="0" lvl="0">
              <a:lnSpc>
                <a:spcPct val="100000"/>
              </a:lnSpc>
              <a:spcBef>
                <a:spcPts val="0"/>
              </a:spcBef>
              <a:spcAft>
                <a:spcPts val="0"/>
              </a:spcAft>
            </a:pPr>
            <a:r>
              <a:rPr lang="en-US" b="1" strike="noStrike" sz="2800" spc="0" u="none" cap="none">
                <a:solidFill>
                  <a:srgbClr val="ffab40">
                    <a:alpha val="100000"/>
                  </a:srgbClr>
                </a:solidFill>
                <a:latin typeface="Calibri"/>
              </a:rPr>
              <a:t><![CDATA[Methodology]]></a:t>
            </a:r>
          </a:p>
        </p:txBody>
      </p:sp>
      <p:sp>
        <p:nvSpPr>
          <p:cNvPr id="3" name=""/>
          <p:cNvSpPr txBox="1"/>
          <p:nvPr/>
        </p:nvSpPr>
        <p:spPr>
          <a:xfrm>
            <a:off x="914400" y="1800225"/>
            <a:ext cx="7315200" cy="1828800"/>
          </a:xfrm>
          <a:prstGeom prst="rect">
            <a:avLst/>
          </a:prstGeom>
          <a:noFill/>
        </p:spPr>
        <p:txBody>
          <a:bodyPr anchorCtr="0" rtlCol="0" vert="horz" bIns="45720" lIns="91440" rIns="91440" tIns="45720">
            <a:spAutoFit/>
          </a:bodyPr>
          <a:lstStyle/>
          <a:p>
            <a:pPr algn="l" rtl="0" fontAlgn="base" marL="0" marR="0" indent="0" lvl="0">
              <a:lnSpc>
                <a:spcPct val="100000"/>
              </a:lnSpc>
              <a:spcBef>
                <a:spcPts val="0"/>
              </a:spcBef>
              <a:spcAft>
                <a:spcPts val="0"/>
              </a:spcAft>
            </a:pPr>
            <a:r>
              <a:rPr lang="en-US" strike="noStrike" sz="2000" spc="0" u="none" cap="none">
                <a:solidFill>
                  <a:srgbClr val="FFFFFF">
                    <a:alpha val="100000"/>
                  </a:srgbClr>
                </a:solidFill>
                <a:latin typeface="Calibri"/>
              </a:rPr>
              <a:t><![CDATA[Requirement analysis based on a high-quality, labeled dataset sourced from OASIS.
Utilizing TensorFlow and Keras for model development and training.
Implementing data preprocessing and augmentation to address overfit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
          <p:cNvSpPr txBox="1"/>
          <p:nvPr/>
        </p:nvSpPr>
        <p:spPr>
          <a:xfrm>
            <a:off x="914400" y="1028700"/>
            <a:ext cx="7315200" cy="400050"/>
          </a:xfrm>
          <a:prstGeom prst="rect">
            <a:avLst/>
          </a:prstGeom>
          <a:noFill/>
        </p:spPr>
        <p:txBody>
          <a:bodyPr anchor="t" anchorCtr="0" rtlCol="0" vert="horz" bIns="45720" lIns="91440" rIns="91440" tIns="45720">
            <a:spAutoFit/>
          </a:bodyPr>
          <a:lstStyle/>
          <a:p>
            <a:pPr algn="l" rtl="0" fontAlgn="t" marL="0" marR="0" indent="0" lvl="0">
              <a:lnSpc>
                <a:spcPct val="100000"/>
              </a:lnSpc>
              <a:spcBef>
                <a:spcPts val="0"/>
              </a:spcBef>
              <a:spcAft>
                <a:spcPts val="0"/>
              </a:spcAft>
            </a:pPr>
            <a:r>
              <a:rPr lang="en-US" b="1" strike="noStrike" sz="2800" spc="0" u="none" cap="none">
                <a:solidFill>
                  <a:srgbClr val="ffab40">
                    <a:alpha val="100000"/>
                  </a:srgbClr>
                </a:solidFill>
                <a:latin typeface="Calibri"/>
              </a:rPr>
              <a:t><![CDATA[Performance Evaluation & Optimization]]></a:t>
            </a:r>
          </a:p>
        </p:txBody>
      </p:sp>
      <p:sp>
        <p:nvSpPr>
          <p:cNvPr id="3" name=""/>
          <p:cNvSpPr txBox="1"/>
          <p:nvPr/>
        </p:nvSpPr>
        <p:spPr>
          <a:xfrm>
            <a:off x="914400" y="1800225"/>
            <a:ext cx="7315200" cy="1828800"/>
          </a:xfrm>
          <a:prstGeom prst="rect">
            <a:avLst/>
          </a:prstGeom>
          <a:noFill/>
        </p:spPr>
        <p:txBody>
          <a:bodyPr anchorCtr="0" rtlCol="0" vert="horz" bIns="45720" lIns="91440" rIns="91440" tIns="45720">
            <a:spAutoFit/>
          </a:bodyPr>
          <a:lstStyle/>
          <a:p>
            <a:pPr algn="l" rtl="0" fontAlgn="base" marL="0" marR="0" indent="0" lvl="0">
              <a:lnSpc>
                <a:spcPct val="100000"/>
              </a:lnSpc>
              <a:spcBef>
                <a:spcPts val="0"/>
              </a:spcBef>
              <a:spcAft>
                <a:spcPts val="0"/>
              </a:spcAft>
            </a:pPr>
            <a:r>
              <a:rPr lang="en-US" strike="noStrike" sz="2000" spc="0" u="none" cap="none">
                <a:solidFill>
                  <a:srgbClr val="FFFFFF">
                    <a:alpha val="100000"/>
                  </a:srgbClr>
                </a:solidFill>
                <a:latin typeface="Calibri"/>
              </a:rPr>
              <a:t><![CDATA[Model performance assessed using accuracy, loss, precision, and recall.
Utilization of confusion matrices to visualize classification results.
Optimization through hyperparameter tuning and parameter adjust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019425"/>
          <a:chOff x="914400" y="1028700"/>
          <a:chExt cx="8229600" cy="3019425"/>
        </a:xfrm>
      </p:grpSpPr>
      <p:sp>
        <p:nvSpPr>
          <p:cNvPr id="2" name=""/>
          <p:cNvSpPr txBox="1"/>
          <p:nvPr/>
        </p:nvSpPr>
        <p:spPr>
          <a:xfrm>
            <a:off x="914400" y="1028700"/>
            <a:ext cx="7315200" cy="400050"/>
          </a:xfrm>
          <a:prstGeom prst="rect">
            <a:avLst/>
          </a:prstGeom>
          <a:noFill/>
        </p:spPr>
        <p:txBody>
          <a:bodyPr anchor="t" anchorCtr="0" rtlCol="0" vert="horz" bIns="45720" lIns="91440" rIns="91440" tIns="45720">
            <a:spAutoFit/>
          </a:bodyPr>
          <a:lstStyle/>
          <a:p>
            <a:pPr algn="l" rtl="0" fontAlgn="t" marL="0" marR="0" indent="0" lvl="0">
              <a:lnSpc>
                <a:spcPct val="100000"/>
              </a:lnSpc>
              <a:spcBef>
                <a:spcPts val="0"/>
              </a:spcBef>
              <a:spcAft>
                <a:spcPts val="0"/>
              </a:spcAft>
            </a:pPr>
            <a:r>
              <a:rPr lang="en-US" b="1" strike="noStrike" sz="2800" spc="0" u="none" cap="none">
                <a:solidFill>
                  <a:srgbClr val="ffab40">
                    <a:alpha val="100000"/>
                  </a:srgbClr>
                </a:solidFill>
                <a:latin typeface="Calibri"/>
              </a:rPr>
              <a:t><![CDATA[System Development]]></a:t>
            </a:r>
          </a:p>
        </p:txBody>
      </p:sp>
      <p:sp>
        <p:nvSpPr>
          <p:cNvPr id="3" name=""/>
          <p:cNvSpPr txBox="1"/>
          <p:nvPr/>
        </p:nvSpPr>
        <p:spPr>
          <a:xfrm>
            <a:off x="914400" y="1800225"/>
            <a:ext cx="7315200" cy="1219200"/>
          </a:xfrm>
          <a:prstGeom prst="rect">
            <a:avLst/>
          </a:prstGeom>
          <a:noFill/>
        </p:spPr>
        <p:txBody>
          <a:bodyPr anchorCtr="0" rtlCol="0" vert="horz" bIns="45720" lIns="91440" rIns="91440" tIns="45720">
            <a:spAutoFit/>
          </a:bodyPr>
          <a:lstStyle/>
          <a:p>
            <a:pPr algn="l" rtl="0" fontAlgn="base" marL="0" marR="0" indent="0" lvl="0">
              <a:lnSpc>
                <a:spcPct val="100000"/>
              </a:lnSpc>
              <a:spcBef>
                <a:spcPts val="0"/>
              </a:spcBef>
              <a:spcAft>
                <a:spcPts val="0"/>
              </a:spcAft>
            </a:pPr>
            <a:r>
              <a:rPr lang="en-US" strike="noStrike" sz="2000" spc="0" u="none" cap="none">
                <a:solidFill>
                  <a:srgbClr val="FFFFFF">
                    <a:alpha val="100000"/>
                  </a:srgbClr>
                </a:solidFill>
                <a:latin typeface="Calibri"/>
              </a:rPr>
              <a:t><![CDATA[The CNN model architecture includes multiple convolutional and dense layers.
Real-time data augmentation is implemented during training to enhance general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543425"/>
          <a:chOff x="914400" y="1028700"/>
          <a:chExt cx="8229600" cy="4543425"/>
        </a:xfrm>
      </p:grpSpPr>
      <p:sp>
        <p:nvSpPr>
          <p:cNvPr id="2" name=""/>
          <p:cNvSpPr txBox="1"/>
          <p:nvPr/>
        </p:nvSpPr>
        <p:spPr>
          <a:xfrm>
            <a:off x="914400" y="1028700"/>
            <a:ext cx="7315200" cy="400050"/>
          </a:xfrm>
          <a:prstGeom prst="rect">
            <a:avLst/>
          </a:prstGeom>
          <a:noFill/>
        </p:spPr>
        <p:txBody>
          <a:bodyPr anchor="t" anchorCtr="0" rtlCol="0" vert="horz" bIns="45720" lIns="91440" rIns="91440" tIns="45720">
            <a:spAutoFit/>
          </a:bodyPr>
          <a:lstStyle/>
          <a:p>
            <a:pPr algn="l" rtl="0" fontAlgn="t" marL="0" marR="0" indent="0" lvl="0">
              <a:lnSpc>
                <a:spcPct val="100000"/>
              </a:lnSpc>
              <a:spcBef>
                <a:spcPts val="0"/>
              </a:spcBef>
              <a:spcAft>
                <a:spcPts val="0"/>
              </a:spcAft>
            </a:pPr>
            <a:r>
              <a:rPr lang="en-US" b="1" strike="noStrike" sz="2800" spc="0" u="none" cap="none">
                <a:solidFill>
                  <a:srgbClr val="ffab40">
                    <a:alpha val="100000"/>
                  </a:srgbClr>
                </a:solidFill>
                <a:latin typeface="Calibri"/>
              </a:rPr>
              <a:t><![CDATA[Project Schedule]]></a:t>
            </a:r>
          </a:p>
        </p:txBody>
      </p:sp>
      <p:sp>
        <p:nvSpPr>
          <p:cNvPr id="3" name=""/>
          <p:cNvSpPr txBox="1"/>
          <p:nvPr/>
        </p:nvSpPr>
        <p:spPr>
          <a:xfrm>
            <a:off x="914400" y="1800225"/>
            <a:ext cx="7315200" cy="2743200"/>
          </a:xfrm>
          <a:prstGeom prst="rect">
            <a:avLst/>
          </a:prstGeom>
          <a:noFill/>
        </p:spPr>
        <p:txBody>
          <a:bodyPr anchorCtr="0" rtlCol="0" vert="horz" bIns="45720" lIns="91440" rIns="91440" tIns="45720">
            <a:spAutoFit/>
          </a:bodyPr>
          <a:lstStyle/>
          <a:p>
            <a:pPr algn="l" rtl="0" fontAlgn="base" marL="0" marR="0" indent="0" lvl="0">
              <a:lnSpc>
                <a:spcPct val="100000"/>
              </a:lnSpc>
              <a:spcBef>
                <a:spcPts val="0"/>
              </a:spcBef>
              <a:spcAft>
                <a:spcPts val="0"/>
              </a:spcAft>
            </a:pPr>
            <a:r>
              <a:rPr lang="en-US" strike="noStrike" sz="2000" spc="0" u="none" cap="none">
                <a:solidFill>
                  <a:srgbClr val="FFFFFF">
                    <a:alpha val="100000"/>
                  </a:srgbClr>
                </a:solidFill>
                <a:latin typeface="Calibri"/>
              </a:rPr>
              <a:t><![CDATA[Weeks 1-2: Requirement analysis and dataset preparation.
Weeks 3-4: Development of the CNN model and initial training.
Weeks 5-6: Performance evaluation and optimization.
Weeks 7-8: Creation of the user interface.
Weeks 9-10: Testing and validation of the model.
Weeks 11-12: Final report preparation and presentations.]]></a:t>
            </a:r>
          </a:p>
        </p:txBody>
      </p:sp>
    </p:spTree>
  </p:cSld>
  <p:clrMapOvr>
    <a:masterClrMapping/>
  </p:clrMapOvr>
</p:sld>
</file>

<file path=ppt/theme/theme1.xml><?xml version="1.0" encoding="utf-8"?>
<a:theme xmlns:a="http://schemas.openxmlformats.org/drawingml/2006/main" name="Theme71">
  <a:themeElements>
    <a:clrScheme name="Theme71">
      <a:dk1>
        <a:sysClr val="windowText" lastClr="001633"/>
      </a:dk1>
      <a:lt1>
        <a:sysClr val="window" lastClr="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Theme71">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7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Slides>13</Slides>
  <ScaleCrop>false</ScaleCrop>
  <HeadingPairs>
    <vt:vector size="4" baseType="variant">
      <vt:variant>
        <vt:lpstr>Theme</vt:lpstr>
      </vt:variant>
      <vt:variant>
        <vt:i4>1</vt:i4>
      </vt:variant>
      <vt:variant>
        <vt:lpstr>Slide Titles</vt:lpstr>
      </vt:variant>
      <vt:variant>
        <vt:i4>1</vt:i4>
      </vt:variant>
    </vt:vector>
  </HeadingPairs>
  <TitlesOfParts>
    <vt:vector size="1" baseType="lpstr">
      <vt:lpstr>Office Theme</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Unknown Creator</dc:creator>
  <cp:lastModifiedBy>Unknown Creator</cp:lastModifiedBy>
  <dcterms:created xsi:type="dcterms:W3CDTF">2024-11-11T11:58:39Z</dcterms:created>
  <dcterms:modified xsi:type="dcterms:W3CDTF">2024-11-11T11:58:39Z</dcterms:modified>
  <dc:title>Untitled Presentation</dc:title>
  <dc:description/>
  <dc:subject/>
  <cp:keywords/>
  <cp:category/>
  <cp:revision/>
  <cp:contentStatus/>
</cp:coreProperties>
</file>

<file path=docProps/custom.xml><?xml version="1.0" encoding="utf-8"?>
<Properties xmlns="http://schemas.openxmlformats.org/officeDocument/2006/custom-properties" xmlns:vt="http://schemas.openxmlformats.org/officeDocument/2006/docPropsVTypes"/>
</file>