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4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760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6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306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52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5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4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2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6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4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1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0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6D2B-8C62-437A-B321-815AF41F3C4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444990-19E8-4FA6-B30C-050CC46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0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ctivations/" TargetMode="External"/><Relationship Id="rId7" Type="http://schemas.openxmlformats.org/officeDocument/2006/relationships/hyperlink" Target="http://faroit.com/keras-docs/1.2.2/getting-started/sequential-model-guide/" TargetMode="External"/><Relationship Id="rId2" Type="http://schemas.openxmlformats.org/officeDocument/2006/relationships/hyperlink" Target="https://www.kaggle.com/ronitf/heart-disease-uc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s.google.sk/books?id=20EwDwAAQBAJ&amp;pg=PA277&amp;lpg=PA277&amp;dq=model.add(Dense(8,+kernel_initializer%3D%27normal%27,+activation%3D%27relu%27))&amp;source=bl&amp;ots=lHdBbh8UW2&amp;sig=ACfU3U0my7fsJTuIbnTTgnmTAHt-jWW5tA&amp;hl=sk&amp;sa=X&amp;ved=2ahUKEwj3z-nJ8vzhAhX3ThUIHaE3DNMQ6AEwBHoECAgQAQ#v=onepage&amp;q=Adam&amp;f=false" TargetMode="External"/><Relationship Id="rId5" Type="http://schemas.openxmlformats.org/officeDocument/2006/relationships/hyperlink" Target="https://machinelearningmastery.com/evaluate-performance-deep-learning-models-keras/" TargetMode="External"/><Relationship Id="rId4" Type="http://schemas.openxmlformats.org/officeDocument/2006/relationships/hyperlink" Target="https://github.com/keras-team/keras/issues/2645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0C5495D-A53E-4F38-9594-77229908B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>
                <a:solidFill>
                  <a:srgbClr val="FFFFFF"/>
                </a:solidFill>
              </a:rPr>
              <a:t>Neur</a:t>
            </a:r>
            <a:r>
              <a:rPr lang="sk-SK" sz="6000" dirty="0" err="1">
                <a:solidFill>
                  <a:srgbClr val="FFFFFF"/>
                </a:solidFill>
              </a:rPr>
              <a:t>ónová</a:t>
            </a:r>
            <a:r>
              <a:rPr lang="sk-SK" sz="6000" dirty="0">
                <a:solidFill>
                  <a:srgbClr val="FFFFFF"/>
                </a:solidFill>
              </a:rPr>
              <a:t> sieť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465C040-044D-490C-9829-AA448245C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sk-SK" dirty="0">
                <a:solidFill>
                  <a:srgbClr val="FFFFFF">
                    <a:alpha val="70000"/>
                  </a:srgbClr>
                </a:solidFill>
              </a:rPr>
              <a:t>Bc. Adam Martin </a:t>
            </a:r>
            <a:r>
              <a:rPr lang="sk-SK" dirty="0" err="1">
                <a:solidFill>
                  <a:srgbClr val="FFFFFF">
                    <a:alpha val="70000"/>
                  </a:srgbClr>
                </a:solidFill>
              </a:rPr>
              <a:t>Bartovič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1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C6342A-9129-49B7-98AA-78773B05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608EA45-9A85-4E48-8902-ADEAEBC8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https://www.kaggle.com/ronitf/heart-disease-uci</a:t>
            </a:r>
            <a:endParaRPr lang="sk-SK" dirty="0"/>
          </a:p>
          <a:p>
            <a:r>
              <a:rPr lang="en-US" dirty="0">
                <a:hlinkClick r:id="rId3"/>
              </a:rPr>
              <a:t>https://keras.io/activations/</a:t>
            </a:r>
            <a:endParaRPr lang="sk-SK" dirty="0"/>
          </a:p>
          <a:p>
            <a:r>
              <a:rPr lang="en-US" dirty="0">
                <a:hlinkClick r:id="rId4"/>
              </a:rPr>
              <a:t>https://github.com/keras-team/keras/issues/2645</a:t>
            </a:r>
            <a:endParaRPr lang="sk-SK" dirty="0"/>
          </a:p>
          <a:p>
            <a:r>
              <a:rPr lang="en-US" dirty="0">
                <a:hlinkClick r:id="rId5"/>
              </a:rPr>
              <a:t>https://machinelearningmastery.com/evaluate-performance-deep-learning-models-keras/</a:t>
            </a:r>
            <a:endParaRPr lang="sk-SK" dirty="0"/>
          </a:p>
          <a:p>
            <a:r>
              <a:rPr lang="en-US" dirty="0">
                <a:hlinkClick r:id="rId6"/>
              </a:rPr>
              <a:t>https://books.google.sk/books?id=20EwDwAAQBAJ&amp;pg=PA277&amp;lpg=PA277&amp;dq=model.add(Dense(8,+kernel_initializer%3D%27normal%27,+activation%3D%27relu%27))&amp;source=bl&amp;ots=lHdBbh8UW2&amp;sig=ACfU3U0my7fsJTuIbnTTgnmTAHt-jWW5tA&amp;hl=sk&amp;sa=X&amp;ved=2ahUKEwj3z-nJ8</a:t>
            </a:r>
            <a:endParaRPr lang="sk-SK" dirty="0">
              <a:hlinkClick r:id="rId6"/>
            </a:endParaRPr>
          </a:p>
          <a:p>
            <a:r>
              <a:rPr lang="en-US" dirty="0">
                <a:hlinkClick r:id="rId7"/>
              </a:rPr>
              <a:t>http://faroit.com/keras-docs/1.2.2/getting-started/sequential-model-guide/</a:t>
            </a:r>
            <a:r>
              <a:rPr lang="en-US" dirty="0">
                <a:hlinkClick r:id="rId6"/>
              </a:rPr>
              <a:t>vzhAhX3ThUIHaE3DNMQ6AEwBHoECAgQAQ#v=onepage&amp;q=Adam&amp;f=false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2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75F9CC-61C7-4453-A0F4-E2AECF43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7200" dirty="0"/>
              <a:t>Ďakujem za pozornosť</a:t>
            </a:r>
            <a:endParaRPr lang="en-US" sz="7200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33E919D5-1FEC-4D61-AFF8-D196EB5E5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119" y="1593299"/>
            <a:ext cx="6319651" cy="51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4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015D0-108A-4819-9A46-67D48792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142651-576E-415B-B7F8-8CD2889D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Výsledkom práce má byť neurónová sieť, ktorá bude n</a:t>
            </a:r>
            <a:r>
              <a:rPr lang="en-US" dirty="0"/>
              <a:t>a z</a:t>
            </a:r>
            <a:r>
              <a:rPr lang="sk-SK" dirty="0" err="1"/>
              <a:t>áklade</a:t>
            </a:r>
            <a:r>
              <a:rPr lang="en-US" dirty="0"/>
              <a:t> </a:t>
            </a:r>
            <a:r>
              <a:rPr lang="sk-SK" dirty="0"/>
              <a:t>ú</a:t>
            </a:r>
            <a:r>
              <a:rPr lang="en-US" dirty="0" err="1"/>
              <a:t>dajov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krvn</a:t>
            </a:r>
            <a:r>
              <a:rPr lang="sk-SK" dirty="0"/>
              <a:t>ý</a:t>
            </a:r>
            <a:r>
              <a:rPr lang="en-US" dirty="0"/>
              <a:t> </a:t>
            </a:r>
            <a:r>
              <a:rPr lang="en-US" dirty="0" err="1"/>
              <a:t>tlak</a:t>
            </a:r>
            <a:r>
              <a:rPr lang="en-US" dirty="0"/>
              <a:t> ,cholesterol, </a:t>
            </a:r>
            <a:r>
              <a:rPr lang="en-US" dirty="0" err="1"/>
              <a:t>tep</a:t>
            </a:r>
            <a:r>
              <a:rPr lang="en-US" dirty="0"/>
              <a:t> </a:t>
            </a:r>
            <a:r>
              <a:rPr lang="en-US" dirty="0" err="1"/>
              <a:t>srdca</a:t>
            </a:r>
            <a:r>
              <a:rPr lang="en-US" dirty="0"/>
              <a:t> a </a:t>
            </a:r>
            <a:r>
              <a:rPr lang="sk-SK" dirty="0"/>
              <a:t>ď</a:t>
            </a:r>
            <a:r>
              <a:rPr lang="en-US" dirty="0"/>
              <a:t>a</a:t>
            </a:r>
            <a:r>
              <a:rPr lang="sk-SK" dirty="0" err="1"/>
              <a:t>lší</a:t>
            </a:r>
            <a:r>
              <a:rPr lang="en-US" dirty="0" err="1"/>
              <a:t>ch</a:t>
            </a:r>
            <a:r>
              <a:rPr lang="en-US" dirty="0"/>
              <a:t> </a:t>
            </a:r>
            <a:r>
              <a:rPr lang="en-US" dirty="0" err="1"/>
              <a:t>atrib</a:t>
            </a:r>
            <a:r>
              <a:rPr lang="sk-SK" dirty="0"/>
              <a:t>ú</a:t>
            </a:r>
            <a:r>
              <a:rPr lang="en-US" dirty="0"/>
              <a:t>tov bud</a:t>
            </a:r>
            <a:r>
              <a:rPr lang="sk-SK" dirty="0"/>
              <a:t>e</a:t>
            </a:r>
            <a:r>
              <a:rPr lang="en-US" dirty="0"/>
              <a:t> </a:t>
            </a:r>
            <a:r>
              <a:rPr lang="sk-SK" dirty="0"/>
              <a:t>u pacientov zisťovať srdcové ochorenie.</a:t>
            </a:r>
          </a:p>
          <a:p>
            <a:r>
              <a:rPr lang="sk-SK" dirty="0"/>
              <a:t>Neurónová sieť bola vytvorená v </a:t>
            </a:r>
            <a:r>
              <a:rPr lang="sk-SK" dirty="0" err="1"/>
              <a:t>Python</a:t>
            </a:r>
            <a:r>
              <a:rPr lang="sk-SK" dirty="0"/>
              <a:t>-e  za pomoci knižnice </a:t>
            </a:r>
            <a:r>
              <a:rPr lang="sk-SK" dirty="0" err="1"/>
              <a:t>Keras</a:t>
            </a:r>
            <a:endParaRPr lang="sk-SK" dirty="0"/>
          </a:p>
          <a:p>
            <a:r>
              <a:rPr lang="sk-SK" dirty="0"/>
              <a:t>Ako </a:t>
            </a:r>
            <a:r>
              <a:rPr lang="sk-SK" dirty="0" err="1"/>
              <a:t>aktivačna</a:t>
            </a:r>
            <a:r>
              <a:rPr lang="sk-SK" dirty="0"/>
              <a:t> funkcia bola použitá funkcia </a:t>
            </a:r>
            <a:r>
              <a:rPr lang="sk-SK" dirty="0" err="1"/>
              <a:t>relu</a:t>
            </a:r>
            <a:r>
              <a:rPr lang="sk-SK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76E443-729F-4741-8A97-ED8D61C4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Problematika</a:t>
            </a:r>
            <a:endParaRPr lang="en-US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4CE32CB6-DA34-4341-B0DD-97912EC2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985" y="1270000"/>
            <a:ext cx="7041490" cy="1707028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2A1AB557-F37B-4559-A7BE-1F360EDB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85" y="2902930"/>
            <a:ext cx="7079593" cy="334547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1F734059-350D-45EE-A3F4-B276D4EA1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927" y="1285241"/>
            <a:ext cx="1729890" cy="1691787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2EFDC6F4-7C6C-4A37-914A-762AA1D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578" y="2931632"/>
            <a:ext cx="1752752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5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EB9658-1D04-40AF-BF85-67FB2BE2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90D095-64FD-4E3B-B1C8-BB17B3CB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9592"/>
            <a:ext cx="9409058" cy="5122505"/>
          </a:xfrm>
        </p:spPr>
        <p:txBody>
          <a:bodyPr>
            <a:normAutofit/>
          </a:bodyPr>
          <a:lstStyle/>
          <a:p>
            <a:r>
              <a:rPr lang="en-US" sz="1200" dirty="0"/>
              <a:t>Dataset </a:t>
            </a:r>
            <a:r>
              <a:rPr lang="en-US" sz="1200" dirty="0" err="1"/>
              <a:t>obsahuje</a:t>
            </a:r>
            <a:r>
              <a:rPr lang="en-US" sz="1200" dirty="0"/>
              <a:t> inform</a:t>
            </a:r>
            <a:r>
              <a:rPr lang="sk-SK" sz="1200" dirty="0" err="1"/>
              <a:t>ácie</a:t>
            </a:r>
            <a:r>
              <a:rPr lang="sk-SK" sz="1200" dirty="0"/>
              <a:t> o 303 p</a:t>
            </a:r>
            <a:r>
              <a:rPr lang="en-US" sz="1200" dirty="0" err="1"/>
              <a:t>acientoch</a:t>
            </a:r>
            <a:r>
              <a:rPr lang="en-US" sz="1200" dirty="0"/>
              <a:t> </a:t>
            </a:r>
            <a:r>
              <a:rPr lang="en-US" sz="1200" dirty="0" err="1"/>
              <a:t>nemocnice</a:t>
            </a:r>
            <a:r>
              <a:rPr lang="en-US" sz="1200" dirty="0"/>
              <a:t> v </a:t>
            </a:r>
            <a:r>
              <a:rPr lang="en-US" sz="1200" dirty="0" err="1"/>
              <a:t>Clevelende</a:t>
            </a:r>
            <a:r>
              <a:rPr lang="en-US" sz="1200" dirty="0"/>
              <a:t>.</a:t>
            </a:r>
          </a:p>
          <a:p>
            <a:r>
              <a:rPr lang="en-US" sz="1200" dirty="0"/>
              <a:t>Inform</a:t>
            </a:r>
            <a:r>
              <a:rPr lang="sk-SK" sz="1200" dirty="0" err="1"/>
              <a:t>ácie</a:t>
            </a:r>
            <a:r>
              <a:rPr lang="sk-SK" sz="1200" dirty="0"/>
              <a:t> sú rozdelené do 1</a:t>
            </a:r>
            <a:r>
              <a:rPr lang="en-US" sz="1200" dirty="0"/>
              <a:t>4</a:t>
            </a:r>
            <a:r>
              <a:rPr lang="sk-SK" sz="1200" dirty="0"/>
              <a:t> kategórii</a:t>
            </a:r>
          </a:p>
          <a:p>
            <a:pPr lvl="0"/>
            <a:r>
              <a:rPr lang="en-US" sz="1200" b="1" dirty="0"/>
              <a:t>Age: </a:t>
            </a:r>
            <a:r>
              <a:rPr lang="en-US" sz="1200" dirty="0" err="1"/>
              <a:t>vek</a:t>
            </a:r>
            <a:r>
              <a:rPr lang="en-US" sz="1200" dirty="0"/>
              <a:t> v </a:t>
            </a:r>
            <a:r>
              <a:rPr lang="en-US" sz="1200" dirty="0" err="1"/>
              <a:t>rokoch</a:t>
            </a:r>
            <a:endParaRPr lang="en-US" sz="1200" dirty="0"/>
          </a:p>
          <a:p>
            <a:pPr lvl="0"/>
            <a:r>
              <a:rPr lang="en-US" sz="1200" b="1" dirty="0"/>
              <a:t>Sex: </a:t>
            </a:r>
            <a:r>
              <a:rPr lang="en-US" sz="1200" dirty="0"/>
              <a:t>(1=muz,0 = </a:t>
            </a:r>
            <a:r>
              <a:rPr lang="sk-SK" sz="1200" dirty="0"/>
              <a:t>ž</a:t>
            </a:r>
            <a:r>
              <a:rPr lang="en-US" sz="1200" dirty="0" err="1"/>
              <a:t>ena</a:t>
            </a:r>
            <a:r>
              <a:rPr lang="en-US" sz="1200" dirty="0"/>
              <a:t>)</a:t>
            </a:r>
          </a:p>
          <a:p>
            <a:pPr lvl="0"/>
            <a:r>
              <a:rPr lang="en-US" sz="1200" b="1" dirty="0"/>
              <a:t>Cp: </a:t>
            </a:r>
            <a:r>
              <a:rPr lang="en-US" sz="1200" dirty="0" err="1"/>
              <a:t>typ</a:t>
            </a:r>
            <a:r>
              <a:rPr lang="en-US" sz="1200" dirty="0"/>
              <a:t> </a:t>
            </a:r>
            <a:r>
              <a:rPr lang="en-US" sz="1200" dirty="0" err="1"/>
              <a:t>bolesti</a:t>
            </a:r>
            <a:r>
              <a:rPr lang="en-US" sz="1200" dirty="0"/>
              <a:t> </a:t>
            </a:r>
            <a:r>
              <a:rPr lang="en-US" sz="1200" dirty="0" err="1"/>
              <a:t>hrudn</a:t>
            </a:r>
            <a:r>
              <a:rPr lang="sk-SK" sz="1200" dirty="0"/>
              <a:t>í</a:t>
            </a:r>
            <a:r>
              <a:rPr lang="en-US" sz="1200" dirty="0"/>
              <a:t>ka(0=</a:t>
            </a:r>
            <a:r>
              <a:rPr lang="sk-SK" sz="1200" dirty="0"/>
              <a:t>ž</a:t>
            </a:r>
            <a:r>
              <a:rPr lang="en-US" sz="1200" dirty="0" err="1"/>
              <a:t>iadna</a:t>
            </a:r>
            <a:r>
              <a:rPr lang="en-US" sz="1200" dirty="0"/>
              <a:t> boles</a:t>
            </a:r>
            <a:r>
              <a:rPr lang="sk-SK" sz="1200" dirty="0"/>
              <a:t>ť</a:t>
            </a:r>
            <a:r>
              <a:rPr lang="en-US" sz="1200" dirty="0"/>
              <a:t>;1=</a:t>
            </a:r>
            <a:r>
              <a:rPr lang="en-US" sz="1200" dirty="0" err="1"/>
              <a:t>typick</a:t>
            </a:r>
            <a:r>
              <a:rPr lang="sk-SK" sz="1200" dirty="0"/>
              <a:t>á</a:t>
            </a:r>
            <a:r>
              <a:rPr lang="en-US" sz="1200" dirty="0"/>
              <a:t> angina;2=</a:t>
            </a:r>
            <a:r>
              <a:rPr lang="en-US" sz="1200" dirty="0" err="1"/>
              <a:t>atypick</a:t>
            </a:r>
            <a:r>
              <a:rPr lang="sk-SK" sz="1200" dirty="0"/>
              <a:t>á</a:t>
            </a:r>
            <a:r>
              <a:rPr lang="en-US" sz="1200" dirty="0"/>
              <a:t> angina;3=boles</a:t>
            </a:r>
            <a:r>
              <a:rPr lang="sk-SK" sz="1200" dirty="0"/>
              <a:t>ť</a:t>
            </a:r>
            <a:r>
              <a:rPr lang="en-US" sz="1200" dirty="0"/>
              <a:t> </a:t>
            </a:r>
            <a:r>
              <a:rPr lang="en-US" sz="1200" dirty="0" err="1"/>
              <a:t>nevivoden</a:t>
            </a:r>
            <a:r>
              <a:rPr lang="sk-SK" sz="1200" dirty="0"/>
              <a:t>á</a:t>
            </a:r>
            <a:r>
              <a:rPr lang="en-US" sz="1200" dirty="0"/>
              <a:t> anginou;4=</a:t>
            </a:r>
            <a:r>
              <a:rPr lang="en-US" sz="1200" dirty="0" err="1"/>
              <a:t>asymptotick</a:t>
            </a:r>
            <a:r>
              <a:rPr lang="sk-SK" sz="1200" dirty="0"/>
              <a:t>á</a:t>
            </a:r>
            <a:r>
              <a:rPr lang="en-US" sz="1200" dirty="0"/>
              <a:t>)</a:t>
            </a:r>
          </a:p>
          <a:p>
            <a:pPr lvl="0"/>
            <a:r>
              <a:rPr lang="en-US" sz="1200" b="1" dirty="0" err="1"/>
              <a:t>Trestbps</a:t>
            </a:r>
            <a:r>
              <a:rPr lang="en-US" sz="1200" b="1" dirty="0"/>
              <a:t>:</a:t>
            </a:r>
            <a:r>
              <a:rPr lang="sk-SK" sz="1200" b="1" dirty="0"/>
              <a:t> </a:t>
            </a:r>
            <a:r>
              <a:rPr lang="en-US" sz="1200" dirty="0" err="1"/>
              <a:t>krvn</a:t>
            </a:r>
            <a:r>
              <a:rPr lang="sk-SK" sz="1200" dirty="0"/>
              <a:t>ý tlak v pokoji</a:t>
            </a:r>
            <a:endParaRPr lang="en-US" sz="1200" dirty="0"/>
          </a:p>
          <a:p>
            <a:pPr lvl="0"/>
            <a:r>
              <a:rPr lang="en-US" sz="1200" b="1" dirty="0"/>
              <a:t>Chol: </a:t>
            </a:r>
            <a:r>
              <a:rPr lang="en-US" sz="1200" dirty="0"/>
              <a:t>cholesterol</a:t>
            </a:r>
          </a:p>
          <a:p>
            <a:pPr lvl="0"/>
            <a:r>
              <a:rPr lang="en-US" sz="1200" b="1" dirty="0" err="1"/>
              <a:t>Fbs</a:t>
            </a:r>
            <a:r>
              <a:rPr lang="en-US" sz="1200" b="1" dirty="0"/>
              <a:t>: </a:t>
            </a:r>
            <a:r>
              <a:rPr lang="en-US" sz="1200" dirty="0" err="1"/>
              <a:t>hladina</a:t>
            </a:r>
            <a:r>
              <a:rPr lang="en-US" sz="1200" dirty="0"/>
              <a:t> </a:t>
            </a:r>
            <a:r>
              <a:rPr lang="en-US" sz="1200" dirty="0" err="1"/>
              <a:t>cukru</a:t>
            </a:r>
            <a:r>
              <a:rPr lang="en-US" sz="1200" dirty="0"/>
              <a:t> v </a:t>
            </a:r>
            <a:r>
              <a:rPr lang="en-US" sz="1200" dirty="0" err="1"/>
              <a:t>krvy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la</a:t>
            </a:r>
            <a:r>
              <a:rPr lang="sk-SK" sz="1200" dirty="0"/>
              <a:t>č</a:t>
            </a:r>
            <a:r>
              <a:rPr lang="en-US" sz="1200" dirty="0"/>
              <a:t>no &gt;120(1=true;0=false)</a:t>
            </a:r>
          </a:p>
          <a:p>
            <a:pPr lvl="0"/>
            <a:r>
              <a:rPr lang="en-US" sz="1200" b="1" dirty="0" err="1"/>
              <a:t>Restecg</a:t>
            </a:r>
            <a:r>
              <a:rPr lang="en-US" sz="1200" b="1" dirty="0"/>
              <a:t>: </a:t>
            </a:r>
            <a:r>
              <a:rPr lang="en-US" sz="1200" dirty="0"/>
              <a:t>v</a:t>
            </a:r>
            <a:r>
              <a:rPr lang="sk-SK" sz="1200" dirty="0"/>
              <a:t>ý</a:t>
            </a:r>
            <a:r>
              <a:rPr lang="en-US" sz="1200" dirty="0" err="1"/>
              <a:t>sledok</a:t>
            </a:r>
            <a:r>
              <a:rPr lang="en-US" sz="1200" dirty="0"/>
              <a:t> </a:t>
            </a:r>
            <a:r>
              <a:rPr lang="en-US" sz="1200" dirty="0" err="1"/>
              <a:t>elektrokardiografu</a:t>
            </a:r>
            <a:r>
              <a:rPr lang="sk-SK" sz="1200" dirty="0"/>
              <a:t> v </a:t>
            </a:r>
            <a:r>
              <a:rPr lang="en-US" sz="1200" dirty="0" err="1"/>
              <a:t>pokoji</a:t>
            </a:r>
            <a:r>
              <a:rPr lang="sk-SK" sz="1200" dirty="0"/>
              <a:t> </a:t>
            </a:r>
            <a:r>
              <a:rPr lang="en-US" sz="1200" dirty="0"/>
              <a:t>(0=normal;1 </a:t>
            </a:r>
            <a:r>
              <a:rPr lang="en-US" sz="1200" dirty="0" err="1"/>
              <a:t>vlnov</a:t>
            </a:r>
            <a:r>
              <a:rPr lang="sk-SK" sz="1200" dirty="0"/>
              <a:t>é</a:t>
            </a:r>
            <a:r>
              <a:rPr lang="en-US" sz="1200" dirty="0"/>
              <a:t> abnormality;2=</a:t>
            </a:r>
            <a:r>
              <a:rPr lang="en-US" sz="1200" dirty="0" err="1"/>
              <a:t>ukazujúce</a:t>
            </a:r>
            <a:r>
              <a:rPr lang="en-US" sz="1200" dirty="0"/>
              <a:t> </a:t>
            </a:r>
            <a:r>
              <a:rPr lang="en-US" sz="1200" dirty="0" err="1"/>
              <a:t>pravdepodobnú</a:t>
            </a:r>
            <a:r>
              <a:rPr lang="en-US" sz="1200" dirty="0"/>
              <a:t> </a:t>
            </a:r>
            <a:r>
              <a:rPr lang="en-US" sz="1200" dirty="0" err="1"/>
              <a:t>alebo</a:t>
            </a:r>
            <a:r>
              <a:rPr lang="en-US" sz="1200" dirty="0"/>
              <a:t> </a:t>
            </a:r>
            <a:r>
              <a:rPr lang="en-US" sz="1200" dirty="0" err="1"/>
              <a:t>definitívnu</a:t>
            </a:r>
            <a:r>
              <a:rPr lang="en-US" sz="1200" dirty="0"/>
              <a:t> </a:t>
            </a:r>
            <a:r>
              <a:rPr lang="en-US" sz="1200" dirty="0" err="1"/>
              <a:t>hypertrofiu</a:t>
            </a:r>
            <a:r>
              <a:rPr lang="en-US" sz="1200" dirty="0"/>
              <a:t> </a:t>
            </a:r>
            <a:r>
              <a:rPr lang="en-US" sz="1200" dirty="0" err="1"/>
              <a:t>ľavej</a:t>
            </a:r>
            <a:r>
              <a:rPr lang="en-US" sz="1200" dirty="0"/>
              <a:t> </a:t>
            </a:r>
            <a:r>
              <a:rPr lang="en-US" sz="1200" dirty="0" err="1"/>
              <a:t>komory</a:t>
            </a:r>
            <a:r>
              <a:rPr lang="en-US" sz="1200" dirty="0"/>
              <a:t> </a:t>
            </a:r>
            <a:r>
              <a:rPr lang="en-US" sz="1200" dirty="0" err="1"/>
              <a:t>sposoben</a:t>
            </a:r>
            <a:r>
              <a:rPr lang="sk-SK" sz="1200" dirty="0"/>
              <a:t>ú</a:t>
            </a:r>
            <a:r>
              <a:rPr lang="en-US" sz="1200" dirty="0"/>
              <a:t> Estes)</a:t>
            </a:r>
          </a:p>
          <a:p>
            <a:pPr lvl="0"/>
            <a:r>
              <a:rPr lang="en-US" sz="1200" b="1" dirty="0" err="1"/>
              <a:t>Thalach</a:t>
            </a:r>
            <a:r>
              <a:rPr lang="en-US" sz="1200" b="1" dirty="0"/>
              <a:t>: </a:t>
            </a:r>
            <a:r>
              <a:rPr lang="en-US" sz="1200" dirty="0"/>
              <a:t>maxim</a:t>
            </a:r>
            <a:r>
              <a:rPr lang="sk-SK" sz="1200" dirty="0"/>
              <a:t>á</a:t>
            </a:r>
            <a:r>
              <a:rPr lang="en-US" sz="1200" dirty="0" err="1"/>
              <a:t>lny</a:t>
            </a:r>
            <a:r>
              <a:rPr lang="en-US" sz="1200" dirty="0"/>
              <a:t> </a:t>
            </a:r>
            <a:r>
              <a:rPr lang="en-US" sz="1200" dirty="0" err="1"/>
              <a:t>dosiahnut</a:t>
            </a:r>
            <a:r>
              <a:rPr lang="sk-SK" sz="1200" dirty="0"/>
              <a:t>ý</a:t>
            </a:r>
            <a:r>
              <a:rPr lang="en-US" sz="1200" dirty="0"/>
              <a:t> </a:t>
            </a:r>
            <a:r>
              <a:rPr lang="en-US" sz="1200" dirty="0" err="1"/>
              <a:t>tep</a:t>
            </a:r>
            <a:r>
              <a:rPr lang="en-US" sz="1200" dirty="0"/>
              <a:t> </a:t>
            </a:r>
            <a:r>
              <a:rPr lang="en-US" sz="1200" dirty="0" err="1"/>
              <a:t>srdca</a:t>
            </a:r>
            <a:endParaRPr lang="en-US" sz="1200" dirty="0"/>
          </a:p>
          <a:p>
            <a:pPr lvl="0"/>
            <a:r>
              <a:rPr lang="en-US" sz="1200" b="1" dirty="0" err="1"/>
              <a:t>Exang</a:t>
            </a:r>
            <a:r>
              <a:rPr lang="en-US" sz="1200" b="1" dirty="0"/>
              <a:t>: </a:t>
            </a:r>
            <a:r>
              <a:rPr lang="en-US" sz="1200" dirty="0"/>
              <a:t>cvi</a:t>
            </a:r>
            <a:r>
              <a:rPr lang="sk-SK" sz="1200" dirty="0"/>
              <a:t>č</a:t>
            </a:r>
            <a:r>
              <a:rPr lang="en-US" sz="1200" dirty="0" err="1"/>
              <a:t>en</a:t>
            </a:r>
            <a:r>
              <a:rPr lang="sk-SK" sz="1200" dirty="0"/>
              <a:t>í</a:t>
            </a:r>
            <a:r>
              <a:rPr lang="en-US" sz="1200" dirty="0"/>
              <a:t>m </a:t>
            </a:r>
            <a:r>
              <a:rPr lang="sk-SK" sz="1200" dirty="0"/>
              <a:t>vyvodená </a:t>
            </a:r>
            <a:r>
              <a:rPr lang="sk-SK" sz="1200" dirty="0" err="1"/>
              <a:t>angina</a:t>
            </a:r>
            <a:r>
              <a:rPr lang="en-US" sz="1200" dirty="0"/>
              <a:t>(1=</a:t>
            </a:r>
            <a:r>
              <a:rPr lang="sk-SK" sz="1200" dirty="0"/>
              <a:t>á</a:t>
            </a:r>
            <a:r>
              <a:rPr lang="en-US" sz="1200" dirty="0"/>
              <a:t>no;0=</a:t>
            </a:r>
            <a:r>
              <a:rPr lang="en-US" sz="1200" dirty="0" err="1"/>
              <a:t>nie</a:t>
            </a:r>
            <a:r>
              <a:rPr lang="en-US" sz="1200" dirty="0"/>
              <a:t>)</a:t>
            </a:r>
          </a:p>
          <a:p>
            <a:pPr lvl="0"/>
            <a:r>
              <a:rPr lang="en-US" sz="1200" b="1" dirty="0" err="1"/>
              <a:t>Oldpeak</a:t>
            </a:r>
            <a:r>
              <a:rPr lang="en-US" sz="1200" b="1" dirty="0"/>
              <a:t>: </a:t>
            </a:r>
            <a:r>
              <a:rPr lang="en-US" sz="1200" dirty="0" err="1"/>
              <a:t>Depresia</a:t>
            </a:r>
            <a:r>
              <a:rPr lang="en-US" sz="1200" dirty="0"/>
              <a:t> </a:t>
            </a:r>
            <a:r>
              <a:rPr lang="en-US" sz="1200" dirty="0" err="1"/>
              <a:t>vyvolan</a:t>
            </a:r>
            <a:r>
              <a:rPr lang="sk-SK" sz="1200" dirty="0"/>
              <a:t>á</a:t>
            </a:r>
            <a:r>
              <a:rPr lang="en-US" sz="1200" dirty="0"/>
              <a:t> cvi</a:t>
            </a:r>
            <a:r>
              <a:rPr lang="sk-SK" sz="1200" dirty="0"/>
              <a:t>č</a:t>
            </a:r>
            <a:r>
              <a:rPr lang="en-US" sz="1200" dirty="0" err="1"/>
              <a:t>en</a:t>
            </a:r>
            <a:r>
              <a:rPr lang="sk-SK" sz="1200" dirty="0"/>
              <a:t>í</a:t>
            </a:r>
            <a:r>
              <a:rPr lang="en-US" sz="1200" dirty="0"/>
              <a:t>m </a:t>
            </a:r>
            <a:r>
              <a:rPr lang="en-US" sz="1200" dirty="0" err="1"/>
              <a:t>vo</a:t>
            </a:r>
            <a:r>
              <a:rPr lang="en-US" sz="1200" dirty="0"/>
              <a:t> </a:t>
            </a:r>
            <a:r>
              <a:rPr lang="en-US" sz="1200" dirty="0" err="1"/>
              <a:t>vz</a:t>
            </a:r>
            <a:r>
              <a:rPr lang="sk-SK" sz="1200" dirty="0"/>
              <a:t>ť</a:t>
            </a:r>
            <a:r>
              <a:rPr lang="en-US" sz="1200" dirty="0"/>
              <a:t>ahu k </a:t>
            </a:r>
            <a:r>
              <a:rPr lang="en-US" sz="1200" dirty="0" err="1"/>
              <a:t>odpo</a:t>
            </a:r>
            <a:r>
              <a:rPr lang="sk-SK" sz="1200" dirty="0"/>
              <a:t>č</a:t>
            </a:r>
            <a:r>
              <a:rPr lang="en-US" sz="1200" dirty="0" err="1"/>
              <a:t>inku</a:t>
            </a:r>
            <a:endParaRPr lang="en-US" sz="1200" dirty="0"/>
          </a:p>
          <a:p>
            <a:pPr lvl="0"/>
            <a:r>
              <a:rPr lang="en-US" sz="1200" b="1" dirty="0"/>
              <a:t>Slope: </a:t>
            </a:r>
            <a:r>
              <a:rPr lang="en-US" sz="1200" dirty="0" err="1"/>
              <a:t>Sklon</a:t>
            </a:r>
            <a:r>
              <a:rPr lang="en-US" sz="1200" dirty="0"/>
              <a:t> </a:t>
            </a:r>
            <a:r>
              <a:rPr lang="en-US" sz="1200" dirty="0" err="1"/>
              <a:t>vrcholov</a:t>
            </a:r>
            <a:r>
              <a:rPr lang="sk-SK" sz="1200" dirty="0"/>
              <a:t>é</a:t>
            </a:r>
            <a:r>
              <a:rPr lang="en-US" sz="1200" dirty="0"/>
              <a:t>ho segment</a:t>
            </a:r>
            <a:r>
              <a:rPr lang="sk-SK" sz="1200" dirty="0"/>
              <a:t>u</a:t>
            </a:r>
            <a:r>
              <a:rPr lang="en-US" sz="1200" dirty="0"/>
              <a:t> ST(1=stupajuci;2=plochy;3=</a:t>
            </a:r>
            <a:r>
              <a:rPr lang="en-US" sz="1200" dirty="0" err="1"/>
              <a:t>klesaj</a:t>
            </a:r>
            <a:r>
              <a:rPr lang="sk-SK" sz="1200" dirty="0"/>
              <a:t>ú</a:t>
            </a:r>
            <a:r>
              <a:rPr lang="en-US" sz="1200" dirty="0"/>
              <a:t>c</a:t>
            </a:r>
            <a:r>
              <a:rPr lang="sk-SK" sz="1200" dirty="0"/>
              <a:t>i</a:t>
            </a:r>
            <a:r>
              <a:rPr lang="en-US" sz="1200" dirty="0"/>
              <a:t>)</a:t>
            </a:r>
          </a:p>
          <a:p>
            <a:pPr lvl="0"/>
            <a:r>
              <a:rPr lang="en-US" sz="1200" b="1" dirty="0"/>
              <a:t>Ca: </a:t>
            </a:r>
            <a:r>
              <a:rPr lang="en-US" sz="1200" dirty="0"/>
              <a:t>po</a:t>
            </a:r>
            <a:r>
              <a:rPr lang="sk-SK" sz="1200" dirty="0"/>
              <a:t>č</a:t>
            </a:r>
            <a:r>
              <a:rPr lang="en-US" sz="1200" dirty="0"/>
              <a:t>et </a:t>
            </a:r>
            <a:r>
              <a:rPr lang="en-US" sz="1200" dirty="0" err="1"/>
              <a:t>hlavn</a:t>
            </a:r>
            <a:r>
              <a:rPr lang="sk-SK" sz="1200" dirty="0" err="1"/>
              <a:t>ých</a:t>
            </a:r>
            <a:r>
              <a:rPr lang="sk-SK" sz="1200" dirty="0"/>
              <a:t> ciev zafarbených </a:t>
            </a:r>
            <a:r>
              <a:rPr lang="sk-SK" sz="1200" dirty="0" err="1"/>
              <a:t>flourosopiou</a:t>
            </a:r>
            <a:r>
              <a:rPr lang="en-US" sz="1200" dirty="0"/>
              <a:t>(</a:t>
            </a:r>
            <a:r>
              <a:rPr lang="sk-SK" sz="1200" dirty="0"/>
              <a:t>0-3</a:t>
            </a:r>
            <a:r>
              <a:rPr lang="en-US" sz="1200" dirty="0"/>
              <a:t>) </a:t>
            </a:r>
          </a:p>
          <a:p>
            <a:pPr lvl="0"/>
            <a:r>
              <a:rPr lang="en-US" sz="1200" b="1" dirty="0" err="1"/>
              <a:t>Thal</a:t>
            </a:r>
            <a:r>
              <a:rPr lang="en-US" sz="1200" b="1" dirty="0"/>
              <a:t>: </a:t>
            </a:r>
            <a:r>
              <a:rPr lang="en-US" sz="1200" dirty="0"/>
              <a:t>3=norm</a:t>
            </a:r>
            <a:r>
              <a:rPr lang="sk-SK" sz="1200" dirty="0"/>
              <a:t>á</a:t>
            </a:r>
            <a:r>
              <a:rPr lang="en-US" sz="1200" dirty="0"/>
              <a:t>lne;6=</a:t>
            </a:r>
            <a:r>
              <a:rPr lang="en-US" sz="1200" dirty="0" err="1"/>
              <a:t>pevn</a:t>
            </a:r>
            <a:r>
              <a:rPr lang="sk-SK" sz="1200" dirty="0"/>
              <a:t>á</a:t>
            </a:r>
            <a:r>
              <a:rPr lang="en-US" sz="1200" dirty="0"/>
              <a:t> chyba;7= </a:t>
            </a:r>
            <a:r>
              <a:rPr lang="en-US" sz="1200" dirty="0" err="1"/>
              <a:t>reverzibilna</a:t>
            </a:r>
            <a:r>
              <a:rPr lang="en-US" sz="1200" dirty="0"/>
              <a:t> </a:t>
            </a:r>
            <a:r>
              <a:rPr lang="en-US" sz="1200" dirty="0" err="1"/>
              <a:t>porucha</a:t>
            </a:r>
            <a:endParaRPr lang="en-US" sz="1200" dirty="0"/>
          </a:p>
          <a:p>
            <a:pPr lvl="0"/>
            <a:r>
              <a:rPr lang="en-US" sz="1200" b="1" dirty="0"/>
              <a:t>Target: </a:t>
            </a:r>
            <a:r>
              <a:rPr lang="en-US" sz="1200" dirty="0"/>
              <a:t>1(</a:t>
            </a:r>
            <a:r>
              <a:rPr lang="en-US" sz="1200" dirty="0" err="1"/>
              <a:t>srdcove</a:t>
            </a:r>
            <a:r>
              <a:rPr lang="en-US" sz="1200" dirty="0"/>
              <a:t> </a:t>
            </a:r>
            <a:r>
              <a:rPr lang="en-US" sz="1200" dirty="0" err="1"/>
              <a:t>ochorenie</a:t>
            </a:r>
            <a:r>
              <a:rPr lang="en-US" sz="1200" dirty="0"/>
              <a:t>) </a:t>
            </a:r>
            <a:r>
              <a:rPr lang="en-US" sz="1200" dirty="0" err="1"/>
              <a:t>alebo</a:t>
            </a:r>
            <a:r>
              <a:rPr lang="en-US" sz="1200" dirty="0"/>
              <a:t> </a:t>
            </a:r>
            <a:r>
              <a:rPr lang="sk-SK" sz="1200" dirty="0"/>
              <a:t>0</a:t>
            </a:r>
            <a:r>
              <a:rPr lang="en-US" sz="1200" dirty="0"/>
              <a:t> (bez </a:t>
            </a:r>
            <a:r>
              <a:rPr lang="en-US" sz="1200" dirty="0" err="1"/>
              <a:t>srdcov</a:t>
            </a:r>
            <a:r>
              <a:rPr lang="sk-SK" sz="1200" dirty="0" err="1"/>
              <a:t>ého</a:t>
            </a:r>
            <a:r>
              <a:rPr lang="sk-SK" sz="1200" dirty="0"/>
              <a:t> ochorenia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770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4D8BFC-BD00-4E4D-8C52-D5A93924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Načítanie </a:t>
            </a:r>
            <a:r>
              <a:rPr lang="sk-SK" dirty="0" err="1"/>
              <a:t>datasetu</a:t>
            </a:r>
            <a:r>
              <a:rPr lang="sk-SK" dirty="0"/>
              <a:t>, príprava dát</a:t>
            </a:r>
            <a:endParaRPr lang="en-US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8175009E-BE8E-4619-B1FD-F90EFC508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436" y="1270000"/>
            <a:ext cx="6607113" cy="3452159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E91A01E3-711C-455D-99D9-43A0540495C6}"/>
              </a:ext>
            </a:extLst>
          </p:cNvPr>
          <p:cNvSpPr txBox="1"/>
          <p:nvPr/>
        </p:nvSpPr>
        <p:spPr>
          <a:xfrm>
            <a:off x="959436" y="4931923"/>
            <a:ext cx="6607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sk-SK" sz="1200" dirty="0"/>
              <a:t>Načítanie </a:t>
            </a:r>
            <a:r>
              <a:rPr lang="sk-SK" sz="1200" dirty="0" err="1"/>
              <a:t>datasetu</a:t>
            </a:r>
            <a:r>
              <a:rPr lang="sk-SK" sz="1200" dirty="0"/>
              <a:t> pomocou knižnice </a:t>
            </a:r>
            <a:r>
              <a:rPr lang="sk-SK" sz="1200" dirty="0" err="1"/>
              <a:t>pandas</a:t>
            </a:r>
            <a:endParaRPr lang="sk-SK" sz="1200" dirty="0"/>
          </a:p>
          <a:p>
            <a:pPr marL="228600" indent="-228600">
              <a:buFont typeface="+mj-lt"/>
              <a:buAutoNum type="arabicPeriod"/>
            </a:pPr>
            <a:r>
              <a:rPr lang="sk-SK" sz="1200" dirty="0"/>
              <a:t>Vymazanie riadku ktorý obsahuje prázdnu hodnotu, transformácia dát na čísla</a:t>
            </a:r>
          </a:p>
          <a:p>
            <a:pPr marL="228600" indent="-228600">
              <a:buFont typeface="+mj-lt"/>
              <a:buAutoNum type="arabicPeriod"/>
            </a:pPr>
            <a:r>
              <a:rPr lang="sk-SK" sz="1200" dirty="0" err="1"/>
              <a:t>Rozdelnie</a:t>
            </a:r>
            <a:r>
              <a:rPr lang="sk-SK" sz="1200" dirty="0"/>
              <a:t> na vstupné a výstupné </a:t>
            </a:r>
            <a:r>
              <a:rPr lang="sk-SK" sz="1200" dirty="0" err="1"/>
              <a:t>data</a:t>
            </a:r>
            <a:r>
              <a:rPr lang="sk-SK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k-SK" sz="1200" dirty="0"/>
              <a:t>Rozdelenie </a:t>
            </a:r>
            <a:r>
              <a:rPr lang="sk-SK" sz="1200" dirty="0" err="1"/>
              <a:t>data</a:t>
            </a:r>
            <a:r>
              <a:rPr lang="sk-SK" sz="1200" dirty="0"/>
              <a:t> na </a:t>
            </a:r>
            <a:r>
              <a:rPr lang="sk-SK" sz="1200" dirty="0" err="1"/>
              <a:t>trénovacie</a:t>
            </a:r>
            <a:r>
              <a:rPr lang="sk-SK" sz="1200" dirty="0"/>
              <a:t> a testovacie v </a:t>
            </a:r>
            <a:r>
              <a:rPr lang="sk-SK" sz="1200" dirty="0" err="1"/>
              <a:t>pome</a:t>
            </a:r>
            <a:r>
              <a:rPr lang="sk-SK" sz="1200" dirty="0"/>
              <a:t> 80</a:t>
            </a:r>
            <a:r>
              <a:rPr lang="en-US" sz="1200" dirty="0"/>
              <a:t>%:20%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Konvertovanie</a:t>
            </a:r>
            <a:r>
              <a:rPr lang="en-US" sz="1200" dirty="0"/>
              <a:t> </a:t>
            </a:r>
            <a:r>
              <a:rPr lang="en-US" sz="1200" dirty="0" err="1"/>
              <a:t>matice</a:t>
            </a:r>
            <a:r>
              <a:rPr lang="en-US" sz="1200" dirty="0"/>
              <a:t>, </a:t>
            </a:r>
            <a:r>
              <a:rPr lang="en-US" sz="1200" dirty="0" err="1"/>
              <a:t>tak</a:t>
            </a:r>
            <a:r>
              <a:rPr lang="en-US" sz="1200" dirty="0"/>
              <a:t> aby mala  </a:t>
            </a:r>
            <a:r>
              <a:rPr lang="en-US" sz="1200" dirty="0" err="1"/>
              <a:t>rovnak</a:t>
            </a:r>
            <a:r>
              <a:rPr lang="sk-SK" sz="1200" dirty="0"/>
              <a:t>ý </a:t>
            </a:r>
            <a:r>
              <a:rPr lang="sk-SK" sz="1200" dirty="0" err="1"/>
              <a:t>pocet</a:t>
            </a:r>
            <a:r>
              <a:rPr lang="sk-SK" sz="1200" dirty="0"/>
              <a:t> </a:t>
            </a:r>
            <a:r>
              <a:rPr lang="sk-SK" sz="1200" dirty="0" err="1"/>
              <a:t>stlpcov</a:t>
            </a:r>
            <a:r>
              <a:rPr lang="sk-SK" sz="1200" dirty="0"/>
              <a:t> ako je tried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123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270B0D-ED18-42E1-89EC-075FD5CC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Vytvorenie modelu</a:t>
            </a:r>
            <a:endParaRPr lang="en-US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36BB102A-70A6-40BD-AE0B-955E13D5F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786" y="1270000"/>
            <a:ext cx="6690940" cy="3276884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EF9E2DAE-B0C3-4D69-AA8A-08DD78E3E0F4}"/>
              </a:ext>
            </a:extLst>
          </p:cNvPr>
          <p:cNvSpPr txBox="1"/>
          <p:nvPr/>
        </p:nvSpPr>
        <p:spPr>
          <a:xfrm>
            <a:off x="818786" y="4747098"/>
            <a:ext cx="6690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sk-SK" sz="1200" dirty="0"/>
              <a:t>Vytvorenie sekvenčného modelu.</a:t>
            </a:r>
          </a:p>
          <a:p>
            <a:pPr marL="228600" indent="-228600">
              <a:buFont typeface="+mj-lt"/>
              <a:buAutoNum type="arabicPeriod"/>
            </a:pPr>
            <a:r>
              <a:rPr lang="sk-SK" sz="1200" dirty="0"/>
              <a:t>Vytvorenie vrstvy </a:t>
            </a:r>
            <a:r>
              <a:rPr lang="en-US" sz="1200" dirty="0"/>
              <a:t>(so 16 </a:t>
            </a:r>
            <a:r>
              <a:rPr lang="en-US" sz="1200" dirty="0" err="1"/>
              <a:t>neur</a:t>
            </a:r>
            <a:r>
              <a:rPr lang="sk-SK" sz="1200" dirty="0" err="1"/>
              <a:t>ónmi</a:t>
            </a:r>
            <a:r>
              <a:rPr lang="sk-SK" sz="1200" dirty="0"/>
              <a:t> a 13 vstupnými </a:t>
            </a:r>
            <a:r>
              <a:rPr lang="sk-SK" sz="1200" dirty="0" err="1"/>
              <a:t>vrstvami,definovanie</a:t>
            </a:r>
            <a:r>
              <a:rPr lang="sk-SK" sz="1200" dirty="0"/>
              <a:t> náhodnej </a:t>
            </a:r>
            <a:r>
              <a:rPr lang="sk-SK" sz="1200" dirty="0" err="1"/>
              <a:t>počiatocnej</a:t>
            </a:r>
            <a:r>
              <a:rPr lang="sk-SK" sz="1200" dirty="0"/>
              <a:t> hodnoty a použitie aktivačnej funkcie </a:t>
            </a:r>
            <a:r>
              <a:rPr lang="sk-SK" sz="1200" dirty="0" err="1"/>
              <a:t>relu</a:t>
            </a:r>
            <a:r>
              <a:rPr lang="en-US" sz="1200" dirty="0"/>
              <a:t>[</a:t>
            </a:r>
            <a:r>
              <a:rPr lang="en-US" sz="1200" dirty="0" err="1"/>
              <a:t>vykazuje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sk-SK" sz="1200" dirty="0" err="1"/>
              <a:t>ľmi</a:t>
            </a:r>
            <a:r>
              <a:rPr lang="sk-SK" sz="1200" dirty="0"/>
              <a:t> dobré výsledky</a:t>
            </a:r>
            <a:r>
              <a:rPr lang="en-US" sz="1200" dirty="0"/>
              <a:t>])</a:t>
            </a:r>
            <a:endParaRPr lang="sk-SK" sz="1200" dirty="0"/>
          </a:p>
          <a:p>
            <a:pPr marL="228600" indent="-228600">
              <a:buFont typeface="+mj-lt"/>
              <a:buAutoNum type="arabicPeriod"/>
            </a:pPr>
            <a:r>
              <a:rPr lang="sk-SK" sz="1200" dirty="0"/>
              <a:t>Posledná vrstva má aktivačnú funkciu </a:t>
            </a:r>
            <a:r>
              <a:rPr lang="sk-SK" sz="1200" dirty="0" err="1"/>
              <a:t>softmax</a:t>
            </a:r>
            <a:r>
              <a:rPr lang="sk-SK" sz="1200" dirty="0"/>
              <a:t>, ktorý </a:t>
            </a:r>
            <a:r>
              <a:rPr lang="sk-SK" sz="1200" dirty="0" err="1"/>
              <a:t>zovšeobecnuje</a:t>
            </a:r>
            <a:r>
              <a:rPr lang="sk-SK" sz="1200" dirty="0"/>
              <a:t> </a:t>
            </a:r>
            <a:r>
              <a:rPr lang="sk-SK" sz="1200" dirty="0" err="1"/>
              <a:t>sigmoid</a:t>
            </a:r>
            <a:r>
              <a:rPr lang="sk-SK" sz="1200" dirty="0"/>
              <a:t>.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Optimaliz</a:t>
            </a:r>
            <a:r>
              <a:rPr lang="sk-SK" sz="1200" dirty="0" err="1"/>
              <a:t>átor</a:t>
            </a:r>
            <a:r>
              <a:rPr lang="sk-SK" sz="1200" dirty="0"/>
              <a:t> Adam poskytuj oproti SGD presnejšie výsledky za cenu viacerých výpočtov. </a:t>
            </a:r>
            <a:endParaRPr lang="en-US" sz="1200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A66CA3B6-67C0-40B7-894C-66BC52923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78" y="1139530"/>
            <a:ext cx="4115157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321886-A218-4414-A3CE-5E9E18CA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Trénovanie a presnosť neurónovej siete </a:t>
            </a:r>
            <a:endParaRPr lang="en-US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4143E60-EB31-4624-B49E-E7C0E986C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888" y="1553417"/>
            <a:ext cx="8055038" cy="24386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FE10B1C9-8F09-4735-9A23-BC50D5F1A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88" y="1930400"/>
            <a:ext cx="5349704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7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7D1649-4693-49E4-A517-C6AC4105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Grafy</a:t>
            </a:r>
            <a:r>
              <a:rPr lang="en-US" dirty="0"/>
              <a:t> </a:t>
            </a:r>
            <a:r>
              <a:rPr lang="en-US" dirty="0" err="1"/>
              <a:t>modelov</a:t>
            </a:r>
            <a:endParaRPr lang="en-US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E1D9D27-1BBB-4282-9C92-A4251825A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370" y="1270000"/>
            <a:ext cx="5959356" cy="2629128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22C59859-78D6-4EF0-875E-7BCEC8593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023164"/>
            <a:ext cx="3894157" cy="2644369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DE19DAE0-AF16-49B2-8871-8B3F891A8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491" y="4023164"/>
            <a:ext cx="3749365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6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0CB40D-4247-4665-B7B6-CA86E2D5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Predikcia</a:t>
            </a:r>
            <a:r>
              <a:rPr lang="en-US" dirty="0"/>
              <a:t> </a:t>
            </a:r>
            <a:r>
              <a:rPr lang="en-US" dirty="0" err="1"/>
              <a:t>nov</a:t>
            </a:r>
            <a:r>
              <a:rPr lang="sk-SK" dirty="0" err="1"/>
              <a:t>ého</a:t>
            </a:r>
            <a:r>
              <a:rPr lang="sk-SK" dirty="0"/>
              <a:t> pacienta</a:t>
            </a:r>
            <a:endParaRPr lang="en-US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4B7A1C46-E804-4FC4-A5A9-0EB19192E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186" y="1608688"/>
            <a:ext cx="6302286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8170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589</Words>
  <Application>Microsoft Office PowerPoint</Application>
  <PresentationFormat>Širokouhlá</PresentationFormat>
  <Paragraphs>46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Fazeta</vt:lpstr>
      <vt:lpstr>Neurónová sieť</vt:lpstr>
      <vt:lpstr>Úvod</vt:lpstr>
      <vt:lpstr>Problematika</vt:lpstr>
      <vt:lpstr>Dataset</vt:lpstr>
      <vt:lpstr>Načítanie datasetu, príprava dát</vt:lpstr>
      <vt:lpstr>Vytvorenie modelu</vt:lpstr>
      <vt:lpstr>Trénovanie a presnosť neurónovej siete </vt:lpstr>
      <vt:lpstr>Grafy modelov</vt:lpstr>
      <vt:lpstr>Predikcia nového pacienta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Neurónová sieť</dc:title>
  <dc:creator>Dextrid</dc:creator>
  <cp:lastModifiedBy>Dextrid</cp:lastModifiedBy>
  <cp:revision>1</cp:revision>
  <dcterms:created xsi:type="dcterms:W3CDTF">2019-05-10T10:31:20Z</dcterms:created>
  <dcterms:modified xsi:type="dcterms:W3CDTF">2019-05-10T11:59:48Z</dcterms:modified>
</cp:coreProperties>
</file>