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-752" y="-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2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16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59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67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1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20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88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9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91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29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65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64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014F32-6AC9-4A94-91FA-0E3BB89B8474}"/>
              </a:ext>
            </a:extLst>
          </p:cNvPr>
          <p:cNvCxnSpPr>
            <a:cxnSpLocks/>
          </p:cNvCxnSpPr>
          <p:nvPr/>
        </p:nvCxnSpPr>
        <p:spPr>
          <a:xfrm>
            <a:off x="867956" y="1274467"/>
            <a:ext cx="0" cy="944214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DD0240-C661-4EB0-B632-D385D3768601}"/>
              </a:ext>
            </a:extLst>
          </p:cNvPr>
          <p:cNvGrpSpPr/>
          <p:nvPr/>
        </p:nvGrpSpPr>
        <p:grpSpPr>
          <a:xfrm>
            <a:off x="4181434" y="2776889"/>
            <a:ext cx="3302092" cy="795956"/>
            <a:chOff x="1692965" y="1440840"/>
            <a:chExt cx="2133968" cy="40231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686CF93-174B-48AE-9942-31A87E6B7CCA}"/>
                </a:ext>
              </a:extLst>
            </p:cNvPr>
            <p:cNvSpPr/>
            <p:nvPr/>
          </p:nvSpPr>
          <p:spPr>
            <a:xfrm>
              <a:off x="1692965" y="1445224"/>
              <a:ext cx="2133968" cy="3979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latin typeface="Consolas" panose="020B060902020403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1DF538-8853-463A-AEDC-13F3C221053E}"/>
                </a:ext>
              </a:extLst>
            </p:cNvPr>
            <p:cNvSpPr/>
            <p:nvPr/>
          </p:nvSpPr>
          <p:spPr>
            <a:xfrm>
              <a:off x="2432050" y="1481771"/>
              <a:ext cx="311150" cy="3238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B8C16E-2BE7-448A-A7C0-A4566B356BC6}"/>
                </a:ext>
              </a:extLst>
            </p:cNvPr>
            <p:cNvSpPr/>
            <p:nvPr/>
          </p:nvSpPr>
          <p:spPr>
            <a:xfrm>
              <a:off x="2085285" y="1480781"/>
              <a:ext cx="311150" cy="3238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73668F-5C78-4057-896A-A396A2B774FB}"/>
                </a:ext>
              </a:extLst>
            </p:cNvPr>
            <p:cNvSpPr/>
            <p:nvPr/>
          </p:nvSpPr>
          <p:spPr>
            <a:xfrm>
              <a:off x="1738520" y="1480781"/>
              <a:ext cx="311150" cy="3238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440681-45E6-4197-9971-66585DA9D67D}"/>
                </a:ext>
              </a:extLst>
            </p:cNvPr>
            <p:cNvSpPr/>
            <p:nvPr/>
          </p:nvSpPr>
          <p:spPr>
            <a:xfrm>
              <a:off x="3472345" y="1481771"/>
              <a:ext cx="311150" cy="3238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21E542-8900-412A-9B0E-050B64117D73}"/>
                </a:ext>
              </a:extLst>
            </p:cNvPr>
            <p:cNvSpPr/>
            <p:nvPr/>
          </p:nvSpPr>
          <p:spPr>
            <a:xfrm>
              <a:off x="3125580" y="1480781"/>
              <a:ext cx="311150" cy="3238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10483D-FD78-411C-B87E-6C9ED45A7180}"/>
                </a:ext>
              </a:extLst>
            </p:cNvPr>
            <p:cNvSpPr/>
            <p:nvPr/>
          </p:nvSpPr>
          <p:spPr>
            <a:xfrm>
              <a:off x="2778815" y="1480781"/>
              <a:ext cx="311150" cy="3238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A03E7F-D0D8-4539-A9D7-B207FB40863B}"/>
                </a:ext>
              </a:extLst>
            </p:cNvPr>
            <p:cNvSpPr txBox="1"/>
            <p:nvPr/>
          </p:nvSpPr>
          <p:spPr>
            <a:xfrm>
              <a:off x="1781864" y="1440840"/>
              <a:ext cx="2001631" cy="388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2800" b="1" dirty="0">
                  <a:solidFill>
                    <a:schemeClr val="bg2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nsolas" panose="020B0609020204030204" pitchFamily="49" charset="0"/>
                </a:rPr>
                <a:t>pax tickets</a:t>
              </a:r>
            </a:p>
            <a:p>
              <a:pPr algn="ctr"/>
              <a:r>
                <a:rPr lang="en-HK" sz="800" b="1" dirty="0">
                  <a:solidFill>
                    <a:srgbClr val="92D050"/>
                  </a:solidFill>
                  <a:effectLst>
                    <a:glow>
                      <a:schemeClr val="tx1">
                        <a:alpha val="60000"/>
                      </a:schemeClr>
                    </a:glow>
                  </a:effectLst>
                  <a:latin typeface="Consolas" panose="020B0609020204030204" pitchFamily="49" charset="0"/>
                </a:rPr>
                <a:t>distance</a:t>
              </a:r>
            </a:p>
            <a:p>
              <a:pPr algn="ctr"/>
              <a:r>
                <a:rPr lang="en-HK" sz="800" b="1" dirty="0">
                  <a:solidFill>
                    <a:srgbClr val="FF0000"/>
                  </a:solidFill>
                  <a:effectLst>
                    <a:glow>
                      <a:schemeClr val="tx1">
                        <a:alpha val="60000"/>
                      </a:schemeClr>
                    </a:glow>
                  </a:effectLst>
                  <a:latin typeface="Consolas" panose="020B0609020204030204" pitchFamily="49" charset="0"/>
                </a:rPr>
                <a:t>price</a:t>
              </a:r>
              <a:endParaRPr lang="en-GB" sz="800" b="1" dirty="0">
                <a:solidFill>
                  <a:srgbClr val="FF0000"/>
                </a:solidFill>
                <a:effectLst>
                  <a:glow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BA3B39-C8F7-4D9B-88FD-F1E23A4B337C}"/>
              </a:ext>
            </a:extLst>
          </p:cNvPr>
          <p:cNvGrpSpPr/>
          <p:nvPr/>
        </p:nvGrpSpPr>
        <p:grpSpPr>
          <a:xfrm>
            <a:off x="4173550" y="9330952"/>
            <a:ext cx="3302092" cy="784910"/>
            <a:chOff x="1692965" y="1884624"/>
            <a:chExt cx="2133968" cy="44113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5D2D5C-0108-49F9-85E6-AA76F17E0786}"/>
                </a:ext>
              </a:extLst>
            </p:cNvPr>
            <p:cNvSpPr/>
            <p:nvPr/>
          </p:nvSpPr>
          <p:spPr>
            <a:xfrm>
              <a:off x="1692965" y="1927824"/>
              <a:ext cx="2133968" cy="3979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35460E-E99D-4D7E-8B59-70100B16BC98}"/>
                </a:ext>
              </a:extLst>
            </p:cNvPr>
            <p:cNvSpPr/>
            <p:nvPr/>
          </p:nvSpPr>
          <p:spPr>
            <a:xfrm>
              <a:off x="1738519" y="1964865"/>
              <a:ext cx="482601" cy="32385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BD2A3C-5567-474C-9394-FEAACE2CAD90}"/>
                </a:ext>
              </a:extLst>
            </p:cNvPr>
            <p:cNvSpPr/>
            <p:nvPr/>
          </p:nvSpPr>
          <p:spPr>
            <a:xfrm>
              <a:off x="2260599" y="1964865"/>
              <a:ext cx="482601" cy="3238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ADD391-AF88-4B5A-84CB-5B2E4DB76D6C}"/>
                </a:ext>
              </a:extLst>
            </p:cNvPr>
            <p:cNvSpPr/>
            <p:nvPr/>
          </p:nvSpPr>
          <p:spPr>
            <a:xfrm>
              <a:off x="2783785" y="1964865"/>
              <a:ext cx="482601" cy="32385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AFC673-FFE9-4AE5-B79B-0AC56F504989}"/>
                </a:ext>
              </a:extLst>
            </p:cNvPr>
            <p:cNvSpPr/>
            <p:nvPr/>
          </p:nvSpPr>
          <p:spPr>
            <a:xfrm>
              <a:off x="3305865" y="1964865"/>
              <a:ext cx="482601" cy="3238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DE393-6B34-4263-AA7C-C924058DC750}"/>
                </a:ext>
              </a:extLst>
            </p:cNvPr>
            <p:cNvSpPr txBox="1"/>
            <p:nvPr/>
          </p:nvSpPr>
          <p:spPr>
            <a:xfrm>
              <a:off x="1759134" y="1884624"/>
              <a:ext cx="2001629" cy="432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2800" b="1" dirty="0">
                  <a:solidFill>
                    <a:schemeClr val="bg2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nsolas" panose="020B0609020204030204" pitchFamily="49" charset="0"/>
                </a:rPr>
                <a:t>cargo tickets</a:t>
              </a:r>
            </a:p>
            <a:p>
              <a:pPr algn="ctr"/>
              <a:r>
                <a:rPr lang="en-HK" sz="800" b="1" dirty="0">
                  <a:solidFill>
                    <a:srgbClr val="92D050"/>
                  </a:solidFill>
                  <a:effectLst>
                    <a:glow>
                      <a:schemeClr val="tx1">
                        <a:alpha val="60000"/>
                      </a:schemeClr>
                    </a:glow>
                  </a:effectLst>
                  <a:latin typeface="Consolas" panose="020B0609020204030204" pitchFamily="49" charset="0"/>
                </a:rPr>
                <a:t>distance</a:t>
              </a:r>
            </a:p>
            <a:p>
              <a:pPr algn="ctr"/>
              <a:r>
                <a:rPr lang="en-HK" sz="800" b="1" dirty="0">
                  <a:solidFill>
                    <a:srgbClr val="FF0000"/>
                  </a:solidFill>
                  <a:effectLst>
                    <a:glow>
                      <a:schemeClr val="tx1">
                        <a:alpha val="60000"/>
                      </a:schemeClr>
                    </a:glow>
                  </a:effectLst>
                  <a:latin typeface="Consolas" panose="020B0609020204030204" pitchFamily="49" charset="0"/>
                </a:rPr>
                <a:t>price</a:t>
              </a:r>
              <a:endParaRPr lang="en-GB" sz="800" b="1" dirty="0">
                <a:solidFill>
                  <a:srgbClr val="FF0000"/>
                </a:solidFill>
                <a:effectLst>
                  <a:glow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B8245E1-38D5-4B6E-923A-C51F5B211563}"/>
              </a:ext>
            </a:extLst>
          </p:cNvPr>
          <p:cNvSpPr/>
          <p:nvPr/>
        </p:nvSpPr>
        <p:spPr>
          <a:xfrm>
            <a:off x="1119511" y="6024009"/>
            <a:ext cx="2740570" cy="7080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estimateLoad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capacity, reputation</a:t>
            </a:r>
          </a:p>
          <a:p>
            <a:pPr algn="ctr"/>
            <a:r>
              <a:rPr lang="en-HK" sz="800" noProof="1">
                <a:solidFill>
                  <a:srgbClr val="FF0000"/>
                </a:solidFill>
                <a:latin typeface="Consolas" panose="020B0609020204030204" pitchFamily="49" charset="0"/>
              </a:rPr>
              <a:t>income</a:t>
            </a:r>
            <a:endParaRPr lang="en-GB" sz="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0EA362-0A82-4382-8624-4D7B15EA114B}"/>
              </a:ext>
            </a:extLst>
          </p:cNvPr>
          <p:cNvSpPr/>
          <p:nvPr/>
        </p:nvSpPr>
        <p:spPr>
          <a:xfrm>
            <a:off x="4425636" y="478601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initAirports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338540-F5CE-46FB-9882-B7F8505047DD}"/>
              </a:ext>
            </a:extLst>
          </p:cNvPr>
          <p:cNvSpPr/>
          <p:nvPr/>
        </p:nvSpPr>
        <p:spPr>
          <a:xfrm>
            <a:off x="8156072" y="254279"/>
            <a:ext cx="3415896" cy="12445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ap-indexed-radians.csv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F18A18-D599-4BA8-B15C-5B27FA1E7E29}"/>
              </a:ext>
            </a:extLst>
          </p:cNvPr>
          <p:cNvSpPr/>
          <p:nvPr/>
        </p:nvSpPr>
        <p:spPr>
          <a:xfrm>
            <a:off x="580669" y="478601"/>
            <a:ext cx="3141310" cy="7958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1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struct airportEntry airports[</a:t>
            </a:r>
            <a:r>
              <a:rPr lang="en-HK" sz="2100" noProof="1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3983</a:t>
            </a:r>
            <a:r>
              <a:rPr lang="en-HK" sz="21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]</a:t>
            </a:r>
            <a:endParaRPr lang="en-GB" sz="21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52C807-A5EF-4504-BCBD-C8C8E5F7F4F5}"/>
              </a:ext>
            </a:extLst>
          </p:cNvPr>
          <p:cNvGrpSpPr/>
          <p:nvPr/>
        </p:nvGrpSpPr>
        <p:grpSpPr>
          <a:xfrm>
            <a:off x="7194346" y="520609"/>
            <a:ext cx="1190624" cy="369332"/>
            <a:chOff x="3605989" y="-39044"/>
            <a:chExt cx="595312" cy="18466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BF08C98-C034-4E59-AA7F-B3A8688E5340}"/>
                </a:ext>
              </a:extLst>
            </p:cNvPr>
            <p:cNvCxnSpPr>
              <a:cxnSpLocks/>
              <a:stCxn id="26" idx="1"/>
              <a:endCxn id="25" idx="3"/>
            </p:cNvCxnSpPr>
            <p:nvPr/>
          </p:nvCxnSpPr>
          <p:spPr>
            <a:xfrm flipH="1">
              <a:off x="3638458" y="138918"/>
              <a:ext cx="448394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2C92D6-203A-4429-A9D5-609935B3D856}"/>
                </a:ext>
              </a:extLst>
            </p:cNvPr>
            <p:cNvSpPr txBox="1"/>
            <p:nvPr/>
          </p:nvSpPr>
          <p:spPr>
            <a:xfrm>
              <a:off x="3605989" y="-39044"/>
              <a:ext cx="5953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800" dirty="0">
                  <a:solidFill>
                    <a:schemeClr val="bg2"/>
                  </a:solidFill>
                  <a:latin typeface="Consolas" panose="020B0609020204030204" pitchFamily="49" charset="0"/>
                </a:rPr>
                <a:t>mmap</a:t>
              </a:r>
              <a:endParaRPr lang="en-GB" sz="1800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FA9CA0-FDEB-4C51-8E6E-F7AADECBE6F6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flipH="1">
            <a:off x="3721979" y="876534"/>
            <a:ext cx="7036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2E73AD3-341D-4902-A180-E3C282731516}"/>
              </a:ext>
            </a:extLst>
          </p:cNvPr>
          <p:cNvSpPr/>
          <p:nvPr/>
        </p:nvSpPr>
        <p:spPr>
          <a:xfrm>
            <a:off x="20047990" y="1152465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$prefix</a:t>
            </a:r>
          </a:p>
          <a:p>
            <a:pPr algn="ctr"/>
            <a:r>
              <a:rPr lang="en-HK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admin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A61F7E-DE37-4BCA-BC0B-2D4C4207E36B}"/>
              </a:ext>
            </a:extLst>
          </p:cNvPr>
          <p:cNvSpPr/>
          <p:nvPr/>
        </p:nvSpPr>
        <p:spPr>
          <a:xfrm>
            <a:off x="19528906" y="9302889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$user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D70CAE-1E9F-45B3-9C7E-A6F7E1ECB24E}"/>
              </a:ext>
            </a:extLst>
          </p:cNvPr>
          <p:cNvCxnSpPr>
            <a:cxnSpLocks/>
          </p:cNvCxnSpPr>
          <p:nvPr/>
        </p:nvCxnSpPr>
        <p:spPr>
          <a:xfrm>
            <a:off x="11779763" y="0"/>
            <a:ext cx="5822" cy="13716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8A26B2-CA92-424D-9A5F-B0DE1866F9F4}"/>
              </a:ext>
            </a:extLst>
          </p:cNvPr>
          <p:cNvSpPr txBox="1"/>
          <p:nvPr/>
        </p:nvSpPr>
        <p:spPr>
          <a:xfrm>
            <a:off x="10176238" y="12998397"/>
            <a:ext cx="1603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HK" sz="4400" dirty="0">
                <a:solidFill>
                  <a:schemeClr val="bg2"/>
                </a:solidFill>
                <a:latin typeface="Consolas" panose="020B0609020204030204" pitchFamily="49" charset="0"/>
              </a:rPr>
              <a:t>C</a:t>
            </a:r>
            <a:endParaRPr lang="en-GB" sz="4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844BA7-656C-4921-8815-0182088A3439}"/>
              </a:ext>
            </a:extLst>
          </p:cNvPr>
          <p:cNvSpPr txBox="1"/>
          <p:nvPr/>
        </p:nvSpPr>
        <p:spPr>
          <a:xfrm>
            <a:off x="11779763" y="12998397"/>
            <a:ext cx="2348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400" dirty="0">
                <a:solidFill>
                  <a:schemeClr val="bg2"/>
                </a:solidFill>
                <a:latin typeface="Consolas" panose="020B0609020204030204" pitchFamily="49" charset="0"/>
              </a:rPr>
              <a:t>Python</a:t>
            </a:r>
            <a:endParaRPr lang="en-GB" sz="4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7332F4E-4C92-4D79-9145-4AD2A6140695}"/>
              </a:ext>
            </a:extLst>
          </p:cNvPr>
          <p:cNvSpPr/>
          <p:nvPr/>
        </p:nvSpPr>
        <p:spPr>
          <a:xfrm>
            <a:off x="3291839" y="8113656"/>
            <a:ext cx="4184946" cy="10053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simulateCargoIncome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lConf, hConf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lDaily, hDaily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distance, reputation, flightsPerDay, isRealism</a:t>
            </a:r>
          </a:p>
          <a:p>
            <a:pPr algn="ctr"/>
            <a:r>
              <a:rPr lang="en-HK" sz="800" noProof="1">
                <a:solidFill>
                  <a:srgbClr val="FF0000"/>
                </a:solidFill>
                <a:latin typeface="Consolas" panose="020B0609020204030204" pitchFamily="49" charset="0"/>
              </a:rPr>
              <a:t>income</a:t>
            </a:r>
            <a:endParaRPr lang="en-GB" sz="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79B4F6-2464-46EF-8F2C-D9107B029650}"/>
              </a:ext>
            </a:extLst>
          </p:cNvPr>
          <p:cNvSpPr/>
          <p:nvPr/>
        </p:nvSpPr>
        <p:spPr>
          <a:xfrm>
            <a:off x="4287638" y="5030124"/>
            <a:ext cx="3209488" cy="12611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brutePaxConf</a:t>
            </a:r>
          </a:p>
          <a:p>
            <a:pPr algn="ctr"/>
            <a:r>
              <a:rPr lang="en-HK" sz="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brute forces all possible y-j-f configurations and 1-20 planes/route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yDemand, jDemand, fDemand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maxSeats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flightsPerDay, distance, reputation, isRealism, planesPerRoute</a:t>
            </a:r>
          </a:p>
          <a:p>
            <a:pPr algn="ctr"/>
            <a:r>
              <a:rPr lang="en-HK" sz="800" noProof="1">
                <a:solidFill>
                  <a:srgbClr val="FF0000"/>
                </a:solidFill>
                <a:latin typeface="Consolas" panose="020B0609020204030204" pitchFamily="49" charset="0"/>
              </a:rPr>
              <a:t>{yConf:, jConf:, fConf:}</a:t>
            </a:r>
            <a:endParaRPr lang="en-GB" sz="6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3060283-F088-4D10-9D66-08672DA61C83}"/>
              </a:ext>
            </a:extLst>
          </p:cNvPr>
          <p:cNvSpPr/>
          <p:nvPr/>
        </p:nvSpPr>
        <p:spPr>
          <a:xfrm>
            <a:off x="4287637" y="6548681"/>
            <a:ext cx="3209490" cy="12973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bruteCargoConf</a:t>
            </a:r>
          </a:p>
          <a:p>
            <a:pPr algn="ctr"/>
            <a:r>
              <a:rPr lang="en-HK" sz="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brute forces all possible y-j-f configurations and 1-20 planes/route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lDemand, hDemand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capacity, lMultiplier, hMultiplier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flightsPerDay, distance, reputation, isRealism, planesPerRoute</a:t>
            </a:r>
          </a:p>
          <a:p>
            <a:pPr algn="ctr"/>
            <a:r>
              <a:rPr lang="en-HK" sz="800" noProof="1">
                <a:solidFill>
                  <a:srgbClr val="FF0000"/>
                </a:solidFill>
                <a:latin typeface="Consolas" panose="020B0609020204030204" pitchFamily="49" charset="0"/>
              </a:rPr>
              <a:t>{lConf:, hConf:}</a:t>
            </a:r>
            <a:endParaRPr lang="en-GB" sz="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B82B105-9A4B-4852-B540-C2108CD346BD}"/>
              </a:ext>
            </a:extLst>
          </p:cNvPr>
          <p:cNvSpPr/>
          <p:nvPr/>
        </p:nvSpPr>
        <p:spPr>
          <a:xfrm>
            <a:off x="3313865" y="3784342"/>
            <a:ext cx="4184946" cy="10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simulatePaxIncome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yConf, jConf, fConf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yDaily, jDaily, fDaily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distance, reputation, flightsPerDay, isRealism</a:t>
            </a:r>
          </a:p>
          <a:p>
            <a:pPr algn="ctr"/>
            <a:r>
              <a:rPr lang="en-HK" sz="800" noProof="1">
                <a:solidFill>
                  <a:srgbClr val="FF0000"/>
                </a:solidFill>
                <a:latin typeface="Consolas" panose="020B0609020204030204" pitchFamily="49" charset="0"/>
              </a:rPr>
              <a:t>price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958E66C-E2DB-46D5-952C-0FEE6FF94943}"/>
              </a:ext>
            </a:extLst>
          </p:cNvPr>
          <p:cNvSpPr/>
          <p:nvPr/>
        </p:nvSpPr>
        <p:spPr>
          <a:xfrm>
            <a:off x="19508828" y="10276579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$fleet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77C50E0-C885-46D1-BBC4-EF06DB21B9D6}"/>
              </a:ext>
            </a:extLst>
          </p:cNvPr>
          <p:cNvSpPr/>
          <p:nvPr/>
        </p:nvSpPr>
        <p:spPr>
          <a:xfrm>
            <a:off x="14051462" y="1126239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$help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40B6B5E-892A-4117-9518-7F4BAD873347}"/>
              </a:ext>
            </a:extLst>
          </p:cNvPr>
          <p:cNvSpPr/>
          <p:nvPr/>
        </p:nvSpPr>
        <p:spPr>
          <a:xfrm>
            <a:off x="17031556" y="1142969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$stats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3B82ED3-52BC-4D96-881E-A220A90C4E86}"/>
              </a:ext>
            </a:extLst>
          </p:cNvPr>
          <p:cNvSpPr/>
          <p:nvPr/>
        </p:nvSpPr>
        <p:spPr>
          <a:xfrm>
            <a:off x="15184338" y="9267427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$routes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7204ED0-F3DA-4819-9AAC-7FA11AE95DE4}"/>
              </a:ext>
            </a:extLst>
          </p:cNvPr>
          <p:cNvSpPr/>
          <p:nvPr/>
        </p:nvSpPr>
        <p:spPr>
          <a:xfrm>
            <a:off x="15184338" y="10274769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$route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012FE9B-C29B-438A-9443-CC4E14407E5A}"/>
              </a:ext>
            </a:extLst>
          </p:cNvPr>
          <p:cNvSpPr/>
          <p:nvPr/>
        </p:nvSpPr>
        <p:spPr>
          <a:xfrm>
            <a:off x="6398256" y="12680369"/>
            <a:ext cx="3209490" cy="708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queryDemand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803EE5D-030B-4230-9DAD-5CEAFD0A3957}"/>
              </a:ext>
            </a:extLst>
          </p:cNvPr>
          <p:cNvSpPr/>
          <p:nvPr/>
        </p:nvSpPr>
        <p:spPr>
          <a:xfrm>
            <a:off x="17011706" y="147415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$login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9F98472-F1F5-4B21-A3CE-6A2C91C10354}"/>
              </a:ext>
            </a:extLst>
          </p:cNvPr>
          <p:cNvSpPr/>
          <p:nvPr/>
        </p:nvSpPr>
        <p:spPr>
          <a:xfrm>
            <a:off x="14015122" y="2069367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$seeall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7B6696F-663C-4326-B471-46502FA6B254}"/>
              </a:ext>
            </a:extLst>
          </p:cNvPr>
          <p:cNvSpPr/>
          <p:nvPr/>
        </p:nvSpPr>
        <p:spPr>
          <a:xfrm>
            <a:off x="13767514" y="5347311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$info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CF9D14B-9B39-4D76-8EBA-4267F6223AA0}"/>
              </a:ext>
            </a:extLst>
          </p:cNvPr>
          <p:cNvSpPr/>
          <p:nvPr/>
        </p:nvSpPr>
        <p:spPr>
          <a:xfrm>
            <a:off x="13767514" y="6362171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$compare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D4F06C-0313-4545-8ECA-B2B0A3AE65F1}"/>
              </a:ext>
            </a:extLst>
          </p:cNvPr>
          <p:cNvSpPr/>
          <p:nvPr/>
        </p:nvSpPr>
        <p:spPr>
          <a:xfrm>
            <a:off x="17031556" y="2069733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$website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6C8AF6C-A929-437B-AF11-93DC66F90E4A}"/>
              </a:ext>
            </a:extLst>
          </p:cNvPr>
          <p:cNvSpPr/>
          <p:nvPr/>
        </p:nvSpPr>
        <p:spPr>
          <a:xfrm>
            <a:off x="17031556" y="3041489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$settings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E7EE397-BBC9-4DE4-BB87-B966DC62AC1E}"/>
              </a:ext>
            </a:extLst>
          </p:cNvPr>
          <p:cNvSpPr/>
          <p:nvPr/>
        </p:nvSpPr>
        <p:spPr>
          <a:xfrm>
            <a:off x="20047990" y="2084913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$spreadsheet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4C49527-677F-46A9-B633-2F07A5092955}"/>
              </a:ext>
            </a:extLst>
          </p:cNvPr>
          <p:cNvSpPr/>
          <p:nvPr/>
        </p:nvSpPr>
        <p:spPr>
          <a:xfrm>
            <a:off x="20047990" y="147413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$price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62C9C27-ABE1-4289-86DB-7EB537B146F7}"/>
              </a:ext>
            </a:extLst>
          </p:cNvPr>
          <p:cNvSpPr/>
          <p:nvPr/>
        </p:nvSpPr>
        <p:spPr>
          <a:xfrm>
            <a:off x="13767514" y="4355015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$airport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DB37B1-0A36-4C39-8E8A-A677720CB724}"/>
              </a:ext>
            </a:extLst>
          </p:cNvPr>
          <p:cNvCxnSpPr>
            <a:cxnSpLocks/>
            <a:endCxn id="67" idx="3"/>
          </p:cNvCxnSpPr>
          <p:nvPr/>
        </p:nvCxnSpPr>
        <p:spPr>
          <a:xfrm flipH="1">
            <a:off x="7497127" y="7197332"/>
            <a:ext cx="479665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C94768-3475-422E-AA2A-999799399C19}"/>
              </a:ext>
            </a:extLst>
          </p:cNvPr>
          <p:cNvCxnSpPr>
            <a:cxnSpLocks/>
            <a:endCxn id="66" idx="3"/>
          </p:cNvCxnSpPr>
          <p:nvPr/>
        </p:nvCxnSpPr>
        <p:spPr>
          <a:xfrm flipH="1" flipV="1">
            <a:off x="7497127" y="5660683"/>
            <a:ext cx="4796654" cy="25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F0BE141-3A87-45FA-A32B-D8D658E8939B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7483527" y="3179204"/>
            <a:ext cx="481025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E87792E-F11B-44F9-9A35-4AF27456301E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7475643" y="9761840"/>
            <a:ext cx="481813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74FB977-1581-48DA-9437-55C2A3F278F8}"/>
              </a:ext>
            </a:extLst>
          </p:cNvPr>
          <p:cNvSpPr/>
          <p:nvPr/>
        </p:nvSpPr>
        <p:spPr>
          <a:xfrm>
            <a:off x="546579" y="10716615"/>
            <a:ext cx="3209490" cy="708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stopover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882E19-E8C8-4F0D-A1A4-DDE7793F23DC}"/>
              </a:ext>
            </a:extLst>
          </p:cNvPr>
          <p:cNvSpPr/>
          <p:nvPr/>
        </p:nvSpPr>
        <p:spPr>
          <a:xfrm>
            <a:off x="546579" y="11732266"/>
            <a:ext cx="3209490" cy="708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distance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AD928A-AA23-4FBE-BA1F-743FD5F7C1FC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2151324" y="11424655"/>
            <a:ext cx="0" cy="30761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8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972EB2-6BB9-4FEE-99F9-26BE45B1B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49512"/>
              </p:ext>
            </p:extLst>
          </p:nvPr>
        </p:nvGraphicFramePr>
        <p:xfrm>
          <a:off x="4057005" y="3701270"/>
          <a:ext cx="1485889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305">
                  <a:extLst>
                    <a:ext uri="{9D8B030D-6E8A-4147-A177-3AD203B41FA5}">
                      <a16:colId xmlns:a16="http://schemas.microsoft.com/office/drawing/2014/main" val="271836440"/>
                    </a:ext>
                  </a:extLst>
                </a:gridCol>
                <a:gridCol w="2294087">
                  <a:extLst>
                    <a:ext uri="{9D8B030D-6E8A-4147-A177-3AD203B41FA5}">
                      <a16:colId xmlns:a16="http://schemas.microsoft.com/office/drawing/2014/main" val="1589450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15685534"/>
                    </a:ext>
                  </a:extLst>
                </a:gridCol>
                <a:gridCol w="2471305">
                  <a:extLst>
                    <a:ext uri="{9D8B030D-6E8A-4147-A177-3AD203B41FA5}">
                      <a16:colId xmlns:a16="http://schemas.microsoft.com/office/drawing/2014/main" val="869318592"/>
                    </a:ext>
                  </a:extLst>
                </a:gridCol>
                <a:gridCol w="2471305">
                  <a:extLst>
                    <a:ext uri="{9D8B030D-6E8A-4147-A177-3AD203B41FA5}">
                      <a16:colId xmlns:a16="http://schemas.microsoft.com/office/drawing/2014/main" val="3109459533"/>
                    </a:ext>
                  </a:extLst>
                </a:gridCol>
                <a:gridCol w="2471305">
                  <a:extLst>
                    <a:ext uri="{9D8B030D-6E8A-4147-A177-3AD203B41FA5}">
                      <a16:colId xmlns:a16="http://schemas.microsoft.com/office/drawing/2014/main" val="975127600"/>
                    </a:ext>
                  </a:extLst>
                </a:gridCol>
                <a:gridCol w="2471305">
                  <a:extLst>
                    <a:ext uri="{9D8B030D-6E8A-4147-A177-3AD203B41FA5}">
                      <a16:colId xmlns:a16="http://schemas.microsoft.com/office/drawing/2014/main" val="39830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1.csv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2.csv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3.csv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4.csv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5.csv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55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 1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invalid</a:t>
                      </a:r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onsolas" panose="020B0609020204030204" pitchFamily="49" charset="0"/>
                        </a:rPr>
                        <a:t>goto 1.2</a:t>
                      </a:r>
                      <a:endParaRPr lang="en-GB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onsolas" panose="020B0609020204030204" pitchFamily="49" charset="0"/>
                        </a:rPr>
                        <a:t>goto 1.3</a:t>
                      </a:r>
                      <a:endParaRPr lang="en-GB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onsolas" panose="020B0609020204030204" pitchFamily="49" charset="0"/>
                        </a:rPr>
                        <a:t>goto 1.4</a:t>
                      </a:r>
                      <a:endParaRPr lang="en-GB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onsolas" panose="020B0609020204030204" pitchFamily="49" charset="0"/>
                        </a:rPr>
                        <a:t>goto 1.5</a:t>
                      </a:r>
                      <a:endParaRPr lang="en-GB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77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 2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1.2</a:t>
                      </a:r>
                      <a:endParaRPr lang="en-GB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invalid</a:t>
                      </a:r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onsolas" panose="020B0609020204030204" pitchFamily="49" charset="0"/>
                        </a:rPr>
                        <a:t>goto 2.3</a:t>
                      </a:r>
                      <a:endParaRPr lang="en-GB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onsolas" panose="020B0609020204030204" pitchFamily="49" charset="0"/>
                        </a:rPr>
                        <a:t>goto 2.4</a:t>
                      </a:r>
                      <a:endParaRPr lang="en-GB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onsolas" panose="020B0609020204030204" pitchFamily="49" charset="0"/>
                        </a:rPr>
                        <a:t>goto 2.5</a:t>
                      </a:r>
                      <a:endParaRPr lang="en-GB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68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 3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1.3</a:t>
                      </a:r>
                      <a:endParaRPr lang="en-GB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2.3</a:t>
                      </a:r>
                      <a:endParaRPr lang="en-GB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invalid</a:t>
                      </a:r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onsolas" panose="020B0609020204030204" pitchFamily="49" charset="0"/>
                        </a:rPr>
                        <a:t>goto 3.2</a:t>
                      </a:r>
                      <a:endParaRPr lang="en-GB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onsolas" panose="020B0609020204030204" pitchFamily="49" charset="0"/>
                        </a:rPr>
                        <a:t>goto 3.5</a:t>
                      </a:r>
                      <a:endParaRPr lang="en-GB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8182"/>
                  </a:ext>
                </a:extLst>
              </a:tr>
              <a:tr h="1552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 4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1.4</a:t>
                      </a:r>
                      <a:endParaRPr lang="en-GB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2.4</a:t>
                      </a:r>
                      <a:endParaRPr lang="en-GB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3.4</a:t>
                      </a:r>
                      <a:endParaRPr lang="en-GB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invalid</a:t>
                      </a:r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onsolas" panose="020B0609020204030204" pitchFamily="49" charset="0"/>
                        </a:rPr>
                        <a:t>goto 4.5</a:t>
                      </a:r>
                      <a:endParaRPr lang="en-GB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98681"/>
                  </a:ext>
                </a:extLst>
              </a:tr>
              <a:tr h="4848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 5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1.5</a:t>
                      </a:r>
                      <a:endParaRPr lang="en-GB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2.5</a:t>
                      </a:r>
                      <a:endParaRPr lang="en-GB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3.5</a:t>
                      </a:r>
                      <a:endParaRPr lang="en-GB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4.5</a:t>
                      </a:r>
                      <a:endParaRPr lang="en-GB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invalid</a:t>
                      </a:r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94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0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1991</TotalTime>
  <Words>224</Words>
  <Application>Microsoft Office PowerPoint</Application>
  <PresentationFormat>Custom</PresentationFormat>
  <Paragraphs>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Abraham Cheung</cp:lastModifiedBy>
  <cp:revision>23</cp:revision>
  <dcterms:created xsi:type="dcterms:W3CDTF">2020-12-17T05:57:26Z</dcterms:created>
  <dcterms:modified xsi:type="dcterms:W3CDTF">2020-12-19T19:24:08Z</dcterms:modified>
</cp:coreProperties>
</file>