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We’ll follow this data analysis pipeline, so that the process flow would be smooth and organized </a:t>
            </a:r>
            <a:endParaRPr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786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 We would follow these data analysis pipelines –   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900" dirty="0" smtClean="0"/>
              <a:t>Data exploration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 smtClean="0"/>
              <a:t>Model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 smtClean="0"/>
              <a:t>Interpretation/Insights from the model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Among the 3 pipeline component Data-pre-processing will be of major focus, as the later components will require good data for final predictions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Introduc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848029"/>
            <a:ext cx="4024313" cy="301349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Why Exploration and Pre-processing?</a:t>
            </a:r>
            <a:endParaRPr/>
          </a:p>
        </p:txBody>
      </p:sp>
      <p:sp>
        <p:nvSpPr>
          <p:cNvPr id="133" name="Shape 82"/>
          <p:cNvSpPr/>
          <p:nvPr/>
        </p:nvSpPr>
        <p:spPr>
          <a:xfrm>
            <a:off x="228600" y="1733550"/>
            <a:ext cx="4134600" cy="3051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Issues we’ll take care – 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sz="900" dirty="0" smtClean="0"/>
              <a:t>Missing Data (deletion &amp; imputations</a:t>
            </a:r>
            <a:r>
              <a:rPr lang="en-US" sz="9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900" dirty="0" smtClean="0"/>
              <a:t>U</a:t>
            </a:r>
            <a:r>
              <a:rPr lang="en-US" sz="900" dirty="0" smtClean="0"/>
              <a:t>nderstand </a:t>
            </a:r>
            <a:r>
              <a:rPr lang="en-US" sz="900" dirty="0" smtClean="0"/>
              <a:t>the data distributions</a:t>
            </a:r>
            <a:endParaRPr lang="en-US" sz="900" dirty="0" smtClean="0"/>
          </a:p>
          <a:p>
            <a:pPr marL="342900" indent="-342900">
              <a:buAutoNum type="arabicPeriod"/>
            </a:pPr>
            <a:r>
              <a:rPr lang="en-US" sz="900" dirty="0" smtClean="0"/>
              <a:t>Duplicate data(remove)</a:t>
            </a:r>
          </a:p>
          <a:p>
            <a:pPr marL="342900" indent="-342900">
              <a:buAutoNum type="arabicPeriod" startAt="3"/>
            </a:pPr>
            <a:r>
              <a:rPr lang="en-US" sz="900" dirty="0" smtClean="0"/>
              <a:t>Correcting labels to be </a:t>
            </a:r>
            <a:r>
              <a:rPr lang="en-US" sz="900" dirty="0" smtClean="0"/>
              <a:t>uniform ensuring consistency( e.g. ‘NSW ‘ or ‘New South Wales’ to be used, ‘M’ or ‘Male’ should be used)</a:t>
            </a:r>
            <a:endParaRPr lang="en-US" sz="900" dirty="0" smtClean="0"/>
          </a:p>
          <a:p>
            <a:pPr marL="342900" indent="-342900">
              <a:buAutoNum type="arabicPeriod" startAt="3"/>
            </a:pPr>
            <a:r>
              <a:rPr lang="en-US" sz="900" dirty="0" smtClean="0"/>
              <a:t>Dropping irrelevant features for </a:t>
            </a:r>
            <a:r>
              <a:rPr lang="en-US" sz="900" dirty="0" smtClean="0"/>
              <a:t>analysis</a:t>
            </a:r>
          </a:p>
          <a:p>
            <a:pPr marL="342900" indent="-342900">
              <a:buAutoNum type="arabicPeriod" startAt="3"/>
            </a:pPr>
            <a:r>
              <a:rPr lang="en-US" sz="900" dirty="0" smtClean="0"/>
              <a:t>Removing multi-</a:t>
            </a:r>
            <a:r>
              <a:rPr lang="en-US" sz="900" dirty="0" err="1" smtClean="0"/>
              <a:t>colilnearity</a:t>
            </a:r>
            <a:r>
              <a:rPr lang="en-US" sz="900" dirty="0" smtClean="0"/>
              <a:t> (e.g. age &amp; tenure)</a:t>
            </a:r>
          </a:p>
          <a:p>
            <a:pPr marL="342900" indent="-342900">
              <a:buAutoNum type="arabicPeriod" startAt="3"/>
            </a:pPr>
            <a:r>
              <a:rPr lang="en-US" sz="900" dirty="0" smtClean="0"/>
              <a:t>Looking for correlations</a:t>
            </a:r>
          </a:p>
          <a:p>
            <a:pPr marL="342900" indent="-342900">
              <a:buAutoNum type="arabicPeriod" startAt="3"/>
            </a:pPr>
            <a:r>
              <a:rPr lang="en-US" sz="900" dirty="0" smtClean="0"/>
              <a:t>Encoding the categorical variables as required by the algorithms</a:t>
            </a:r>
          </a:p>
          <a:p>
            <a:pPr marL="342900" indent="-342900">
              <a:buAutoNum type="arabicPeriod" startAt="3"/>
            </a:pPr>
            <a:r>
              <a:rPr lang="en-US" sz="900" dirty="0" smtClean="0"/>
              <a:t>Removing outliers if needed</a:t>
            </a:r>
          </a:p>
          <a:p>
            <a:pPr marL="342900" indent="-342900">
              <a:buAutoNum type="arabicPeriod" startAt="3"/>
            </a:pPr>
            <a:r>
              <a:rPr lang="en-US" sz="900" dirty="0" smtClean="0"/>
              <a:t>Converting DOBs into age so that we can look for  patterns in age segments</a:t>
            </a:r>
          </a:p>
          <a:p>
            <a:pPr marL="342900" indent="-342900">
              <a:buAutoNum type="arabicPeriod" startAt="3"/>
            </a:pPr>
            <a:r>
              <a:rPr lang="en-US" sz="900" dirty="0" smtClean="0"/>
              <a:t>Transforming  test data using Standard </a:t>
            </a:r>
            <a:r>
              <a:rPr lang="en-US" sz="900" dirty="0" err="1" smtClean="0"/>
              <a:t>Scaler,Encoding</a:t>
            </a:r>
            <a:r>
              <a:rPr lang="en-US" sz="900" dirty="0" smtClean="0"/>
              <a:t>  after fitting to the training data</a:t>
            </a:r>
            <a:endParaRPr sz="90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4552950"/>
            <a:ext cx="3517949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Why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essential – </a:t>
            </a:r>
            <a:r>
              <a:rPr lang="en-US" sz="1500" dirty="0" smtClean="0">
                <a:latin typeface="Open Sans"/>
                <a:ea typeface="Open Sans"/>
                <a:cs typeface="Open Sans"/>
              </a:rPr>
              <a:t>Garbage-in-Garbage-out</a:t>
            </a:r>
            <a:endParaRPr lang="en-US" sz="1500" dirty="0">
              <a:latin typeface="Open Sans"/>
              <a:ea typeface="Open Sans"/>
              <a:cs typeface="Open Sans"/>
            </a:endParaRPr>
          </a:p>
        </p:txBody>
      </p:sp>
      <p:pic>
        <p:nvPicPr>
          <p:cNvPr id="1026" name="Picture 2" descr="D:\Data Science Projects\Internships\KPMG internship\Data Insights.Targeting high value customers based on customer demographics and attributes\Designs\gi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123950"/>
            <a:ext cx="3505200" cy="35052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257800" y="4705350"/>
            <a:ext cx="3333603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800" dirty="0" smtClean="0"/>
              <a:t>P.C. : https://thedailyomnivore.net/2015/12/02/garbage-in-garbage-out/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Looking for pattern in the data</a:t>
            </a:r>
            <a:endParaRPr/>
          </a:p>
        </p:txBody>
      </p:sp>
      <p:sp>
        <p:nvSpPr>
          <p:cNvPr id="142" name="Shape 91"/>
          <p:cNvSpPr/>
          <p:nvPr/>
        </p:nvSpPr>
        <p:spPr>
          <a:xfrm>
            <a:off x="228600" y="1885950"/>
            <a:ext cx="4134600" cy="177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sz="900" dirty="0" smtClean="0"/>
              <a:t>Input – Pre-processed data</a:t>
            </a:r>
          </a:p>
          <a:p>
            <a:pPr marL="342900" indent="-342900"/>
            <a:r>
              <a:rPr lang="en-US" sz="900" dirty="0" smtClean="0"/>
              <a:t>      </a:t>
            </a:r>
            <a:r>
              <a:rPr lang="en-US" sz="900" dirty="0" smtClean="0"/>
              <a:t>     Output </a:t>
            </a:r>
            <a:r>
              <a:rPr lang="en-US" sz="900" dirty="0" smtClean="0"/>
              <a:t>– </a:t>
            </a:r>
            <a:r>
              <a:rPr lang="en-US" sz="900" dirty="0" smtClean="0"/>
              <a:t>Predictions </a:t>
            </a:r>
            <a:endParaRPr lang="en-US" sz="900" dirty="0" smtClean="0"/>
          </a:p>
          <a:p>
            <a:pPr marL="342900" indent="-342900">
              <a:buAutoNum type="arabicPeriod" startAt="2"/>
            </a:pPr>
            <a:r>
              <a:rPr lang="en-US" sz="900" dirty="0" smtClean="0"/>
              <a:t>Test the model </a:t>
            </a:r>
            <a:r>
              <a:rPr lang="en-US" sz="900" dirty="0" smtClean="0"/>
              <a:t>with validation data derived from a part of training data</a:t>
            </a:r>
            <a:endParaRPr lang="en-US" sz="900" dirty="0" smtClean="0"/>
          </a:p>
          <a:p>
            <a:pPr marL="342900" indent="-342900">
              <a:buFontTx/>
              <a:buAutoNum type="arabicPeriod" startAt="2"/>
            </a:pPr>
            <a:r>
              <a:rPr lang="en-US" sz="900" dirty="0" smtClean="0"/>
              <a:t>Why  error -  model is not well fitted to training data, not able to capture the pattern</a:t>
            </a:r>
          </a:p>
          <a:p>
            <a:pPr marL="342900" indent="-342900">
              <a:buFontTx/>
              <a:buAutoNum type="arabicPeriod" startAt="2"/>
            </a:pPr>
            <a:r>
              <a:rPr lang="en-US" sz="900" dirty="0" smtClean="0"/>
              <a:t>Beware of </a:t>
            </a:r>
            <a:r>
              <a:rPr lang="en-US" sz="900" dirty="0" err="1" smtClean="0"/>
              <a:t>Overfitting</a:t>
            </a:r>
            <a:r>
              <a:rPr lang="en-US" sz="900" dirty="0" smtClean="0"/>
              <a:t> &amp; </a:t>
            </a:r>
            <a:r>
              <a:rPr lang="en-US" sz="900" dirty="0" err="1" smtClean="0"/>
              <a:t>Underfitting</a:t>
            </a:r>
            <a:r>
              <a:rPr lang="en-US" sz="900" dirty="0" smtClean="0"/>
              <a:t> problems</a:t>
            </a:r>
          </a:p>
          <a:p>
            <a:pPr marL="342900" indent="-342900">
              <a:buFontTx/>
              <a:buAutoNum type="arabicPeriod" startAt="2"/>
            </a:pPr>
            <a:r>
              <a:rPr lang="en-US" sz="900" dirty="0" smtClean="0"/>
              <a:t>Model should </a:t>
            </a:r>
            <a:r>
              <a:rPr lang="en-US" sz="900" dirty="0" smtClean="0"/>
              <a:t>generalize</a:t>
            </a:r>
          </a:p>
          <a:p>
            <a:pPr marL="342900" indent="-342900">
              <a:buFontTx/>
              <a:buAutoNum type="arabicPeriod" startAt="2"/>
            </a:pPr>
            <a:r>
              <a:rPr lang="en-US" sz="900" dirty="0" smtClean="0"/>
              <a:t>Choosing the right metric for </a:t>
            </a:r>
            <a:r>
              <a:rPr lang="en-US" sz="900" dirty="0" smtClean="0"/>
              <a:t>evaluation</a:t>
            </a:r>
            <a:endParaRPr lang="en-US" sz="900" dirty="0" smtClean="0"/>
          </a:p>
          <a:p>
            <a:pPr marL="342900" indent="-342900">
              <a:buFontTx/>
              <a:buAutoNum type="arabicPeriod" startAt="2"/>
            </a:pPr>
            <a:r>
              <a:rPr lang="en-US" sz="900" dirty="0" smtClean="0"/>
              <a:t>Tune </a:t>
            </a:r>
            <a:r>
              <a:rPr lang="en-US" sz="900" dirty="0" err="1" smtClean="0"/>
              <a:t>hyperparameters</a:t>
            </a:r>
            <a:endParaRPr lang="en-US" sz="900" dirty="0" smtClean="0"/>
          </a:p>
          <a:p>
            <a:pPr marL="342900" indent="-342900">
              <a:buFontTx/>
              <a:buAutoNum type="arabicPeriod" startAt="2"/>
            </a:pPr>
            <a:r>
              <a:rPr lang="en-US" sz="900" dirty="0" smtClean="0"/>
              <a:t>Finally evaluating on the </a:t>
            </a:r>
            <a:r>
              <a:rPr lang="en-US" sz="900" dirty="0" smtClean="0"/>
              <a:t>new  </a:t>
            </a:r>
            <a:r>
              <a:rPr lang="en-US" sz="900" dirty="0" err="1" smtClean="0"/>
              <a:t>NewCustomerList</a:t>
            </a:r>
            <a:endParaRPr lang="en-US" sz="900" dirty="0" smtClean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50" name="Picture 2" descr="D:\Data Science Projects\Internships\KPMG internship\Data Insights.Targeting high value customers based on customer demographics and attributes\Designs\Model build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644803"/>
            <a:ext cx="3276600" cy="300685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953000" y="4705350"/>
            <a:ext cx="3881830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800" dirty="0" smtClean="0"/>
              <a:t>P.C. : https://livebook.manning.com/book/real-world-machine-learning/chapter-3/11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Who are those potential customers?</a:t>
            </a:r>
            <a:endParaRPr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64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sz="900" dirty="0" smtClean="0"/>
              <a:t>Find out potential customers from the built </a:t>
            </a:r>
            <a:r>
              <a:rPr lang="en-US" sz="900" dirty="0" smtClean="0"/>
              <a:t>model</a:t>
            </a:r>
            <a:endParaRPr lang="en-US" sz="900" dirty="0" smtClean="0"/>
          </a:p>
          <a:p>
            <a:pPr marL="342900" indent="-342900">
              <a:buAutoNum type="arabicPeriod"/>
            </a:pPr>
            <a:r>
              <a:rPr lang="en-US" sz="900" dirty="0" smtClean="0"/>
              <a:t>Interpretations of </a:t>
            </a:r>
            <a:r>
              <a:rPr lang="en-US" sz="900" dirty="0" smtClean="0"/>
              <a:t>Visualizations</a:t>
            </a:r>
            <a:endParaRPr lang="en-US" sz="900" dirty="0" smtClean="0"/>
          </a:p>
          <a:p>
            <a:pPr marL="342900" indent="-342900">
              <a:buAutoNum type="arabicPeriod"/>
            </a:pPr>
            <a:r>
              <a:rPr lang="en-US" sz="900" dirty="0" smtClean="0"/>
              <a:t>Interpretation of results obtained</a:t>
            </a:r>
            <a:endParaRPr sz="90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074" name="Picture 2" descr="D:\Data Science Projects\Internships\KPMG internship\Data Insights.Targeting high value customers based on customer demographics and attributes\Designs\customer-segm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657350"/>
            <a:ext cx="4010276" cy="279082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715000" y="4552950"/>
            <a:ext cx="2605840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800" dirty="0" smtClean="0"/>
              <a:t>P.C.: https://www.indiamart.com/d-vois-ssv-broadband/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We may also need additional information in order to gain more insights</a:t>
            </a:r>
            <a:endParaRPr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190750"/>
            <a:ext cx="8617101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We’re going to refer</a:t>
            </a:r>
            <a:r>
              <a:rPr lang="en-US" dirty="0" smtClean="0"/>
              <a:t> ABS (https://www.abs.gov.au/statistics) 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if needed to create more relevant features </a:t>
            </a:r>
          </a:p>
          <a:p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such as finding out the distances of individual’s home to office, as the distance might be an important factor </a:t>
            </a:r>
          </a:p>
          <a:p>
            <a:r>
              <a:rPr lang="en-US" dirty="0" smtClean="0"/>
              <a:t>b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ehind</a:t>
            </a:r>
            <a:r>
              <a:rPr lang="en-US" dirty="0" smtClean="0"/>
              <a:t> </a:t>
            </a:r>
            <a:r>
              <a:rPr lang="en-US" baseline="0" dirty="0" smtClean="0"/>
              <a:t>Buying bikes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630</Words>
  <PresentationFormat>On-screen Show (16:9)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USER</cp:lastModifiedBy>
  <cp:revision>33</cp:revision>
  <dcterms:modified xsi:type="dcterms:W3CDTF">2021-07-15T11:30:53Z</dcterms:modified>
</cp:coreProperties>
</file>