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775037" y="0"/>
            <a:ext cx="1687830" cy="1012825"/>
          </a:xfrm>
          <a:custGeom>
            <a:avLst/>
            <a:gdLst/>
            <a:ahLst/>
            <a:cxnLst/>
            <a:rect l="l" t="t" r="r" b="b"/>
            <a:pathLst>
              <a:path w="1687830" h="1012825">
                <a:moveTo>
                  <a:pt x="1687710" y="1012626"/>
                </a:moveTo>
                <a:lnTo>
                  <a:pt x="0" y="1012626"/>
                </a:lnTo>
                <a:lnTo>
                  <a:pt x="0" y="0"/>
                </a:lnTo>
                <a:lnTo>
                  <a:pt x="1687710" y="0"/>
                </a:lnTo>
                <a:lnTo>
                  <a:pt x="1687710" y="1012626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244224" y="0"/>
            <a:ext cx="969644" cy="803275"/>
          </a:xfrm>
          <a:custGeom>
            <a:avLst/>
            <a:gdLst/>
            <a:ahLst/>
            <a:cxnLst/>
            <a:rect l="l" t="t" r="r" b="b"/>
            <a:pathLst>
              <a:path w="969644" h="803275">
                <a:moveTo>
                  <a:pt x="969438" y="803248"/>
                </a:moveTo>
                <a:lnTo>
                  <a:pt x="0" y="803248"/>
                </a:lnTo>
                <a:lnTo>
                  <a:pt x="0" y="0"/>
                </a:lnTo>
                <a:lnTo>
                  <a:pt x="969438" y="0"/>
                </a:lnTo>
                <a:lnTo>
                  <a:pt x="969438" y="8032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71767" y="8715324"/>
            <a:ext cx="2416231" cy="13430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4916" y="1193598"/>
            <a:ext cx="8858249" cy="88582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0740" y="2129775"/>
            <a:ext cx="10868024" cy="6029324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0" y="663133"/>
            <a:ext cx="2918460" cy="9624060"/>
          </a:xfrm>
          <a:custGeom>
            <a:avLst/>
            <a:gdLst/>
            <a:ahLst/>
            <a:cxnLst/>
            <a:rect l="l" t="t" r="r" b="b"/>
            <a:pathLst>
              <a:path w="2918460" h="9624060">
                <a:moveTo>
                  <a:pt x="0" y="0"/>
                </a:moveTo>
                <a:lnTo>
                  <a:pt x="2917880" y="0"/>
                </a:lnTo>
                <a:lnTo>
                  <a:pt x="2917880" y="9623866"/>
                </a:lnTo>
              </a:path>
            </a:pathLst>
          </a:custGeom>
          <a:ln w="152310">
            <a:solidFill>
              <a:srgbClr val="5C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31121" y="552450"/>
            <a:ext cx="2604135" cy="723900"/>
          </a:xfrm>
          <a:custGeom>
            <a:avLst/>
            <a:gdLst/>
            <a:ahLst/>
            <a:cxnLst/>
            <a:rect l="l" t="t" r="r" b="b"/>
            <a:pathLst>
              <a:path w="2604135" h="723900">
                <a:moveTo>
                  <a:pt x="2603896" y="723304"/>
                </a:moveTo>
                <a:lnTo>
                  <a:pt x="0" y="723304"/>
                </a:lnTo>
                <a:lnTo>
                  <a:pt x="0" y="0"/>
                </a:lnTo>
                <a:lnTo>
                  <a:pt x="2603896" y="0"/>
                </a:lnTo>
                <a:lnTo>
                  <a:pt x="2603896" y="72330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4858" y="122681"/>
            <a:ext cx="887729" cy="818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2498003"/>
            <a:ext cx="8579485" cy="5921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3.png"/><Relationship Id="rId4" Type="http://schemas.openxmlformats.org/officeDocument/2006/relationships/image" Target="../media/image3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jpg"/><Relationship Id="rId7" Type="http://schemas.openxmlformats.org/officeDocument/2006/relationships/image" Target="../media/image41.jpg"/><Relationship Id="rId8" Type="http://schemas.openxmlformats.org/officeDocument/2006/relationships/image" Target="../media/image42.jpg"/><Relationship Id="rId9" Type="http://schemas.openxmlformats.org/officeDocument/2006/relationships/image" Target="../media/image4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4.jpg"/><Relationship Id="rId4" Type="http://schemas.openxmlformats.org/officeDocument/2006/relationships/image" Target="../media/image4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Relationship Id="rId6" Type="http://schemas.openxmlformats.org/officeDocument/2006/relationships/image" Target="../media/image50.jpg"/><Relationship Id="rId7" Type="http://schemas.openxmlformats.org/officeDocument/2006/relationships/image" Target="../media/image51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wikipedia.com/" TargetMode="External"/><Relationship Id="rId3" Type="http://schemas.openxmlformats.org/officeDocument/2006/relationships/hyperlink" Target="http://www.ieee.org/" TargetMode="External"/><Relationship Id="rId4" Type="http://schemas.openxmlformats.org/officeDocument/2006/relationships/hyperlink" Target="http://www.yuvaengineers.com/" TargetMode="External"/><Relationship Id="rId5" Type="http://schemas.openxmlformats.org/officeDocument/2006/relationships/hyperlink" Target="http://www.seminarprojects.com/" TargetMode="External"/><Relationship Id="rId6" Type="http://schemas.openxmlformats.org/officeDocument/2006/relationships/hyperlink" Target="http://www.sensable.com/" TargetMode="External"/><Relationship Id="rId7" Type="http://schemas.openxmlformats.org/officeDocument/2006/relationships/hyperlink" Target="http://www.technologyreview.com/" TargetMode="External"/><Relationship Id="rId8" Type="http://schemas.openxmlformats.org/officeDocument/2006/relationships/hyperlink" Target="http://www.google.com/" TargetMode="External"/><Relationship Id="rId9" Type="http://schemas.openxmlformats.org/officeDocument/2006/relationships/hyperlink" Target="http://www.studymafia.org/" TargetMode="External"/><Relationship Id="rId10" Type="http://schemas.openxmlformats.org/officeDocument/2006/relationships/image" Target="../media/image55.png"/><Relationship Id="rId11" Type="http://schemas.openxmlformats.org/officeDocument/2006/relationships/image" Target="../media/image5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19.jpg"/><Relationship Id="rId9" Type="http://schemas.openxmlformats.org/officeDocument/2006/relationships/image" Target="../media/image20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13.png"/><Relationship Id="rId6" Type="http://schemas.openxmlformats.org/officeDocument/2006/relationships/hyperlink" Target="https://www.lawinsider.com/dictionary/wireless-access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11.png"/><Relationship Id="rId4" Type="http://schemas.openxmlformats.org/officeDocument/2006/relationships/image" Target="../media/image25.jpg"/><Relationship Id="rId5" Type="http://schemas.openxmlformats.org/officeDocument/2006/relationships/image" Target="../media/image2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51352"/>
            <a:ext cx="1962150" cy="2114550"/>
          </a:xfrm>
          <a:custGeom>
            <a:avLst/>
            <a:gdLst/>
            <a:ahLst/>
            <a:cxnLst/>
            <a:rect l="l" t="t" r="r" b="b"/>
            <a:pathLst>
              <a:path w="1962150" h="2114550">
                <a:moveTo>
                  <a:pt x="1962131" y="0"/>
                </a:moveTo>
                <a:lnTo>
                  <a:pt x="1962131" y="2114527"/>
                </a:lnTo>
                <a:lnTo>
                  <a:pt x="0" y="2114527"/>
                </a:lnTo>
              </a:path>
            </a:pathLst>
          </a:custGeom>
          <a:ln w="342864">
            <a:solidFill>
              <a:srgbClr val="5C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995912" y="4686648"/>
            <a:ext cx="96018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509">
                <a:solidFill>
                  <a:srgbClr val="5CB8E3"/>
                </a:solidFill>
                <a:latin typeface="Verdana"/>
                <a:cs typeface="Verdana"/>
              </a:rPr>
              <a:t>NEXT</a:t>
            </a:r>
            <a:r>
              <a:rPr dirty="0" sz="2500" spc="204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70">
                <a:solidFill>
                  <a:srgbClr val="5CB8E3"/>
                </a:solidFill>
                <a:latin typeface="Verdana"/>
                <a:cs typeface="Verdana"/>
              </a:rPr>
              <a:t>GENERATION</a:t>
            </a:r>
            <a:r>
              <a:rPr dirty="0" sz="2500" spc="21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40">
                <a:solidFill>
                  <a:srgbClr val="5CB8E3"/>
                </a:solidFill>
                <a:latin typeface="Verdana"/>
                <a:cs typeface="Verdana"/>
              </a:rPr>
              <a:t>WIRELESS</a:t>
            </a:r>
            <a:r>
              <a:rPr dirty="0" sz="2500" spc="21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40">
                <a:solidFill>
                  <a:srgbClr val="5CB8E3"/>
                </a:solidFill>
                <a:latin typeface="Verdana"/>
                <a:cs typeface="Verdana"/>
              </a:rPr>
              <a:t>TECHNOLOGY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74782" y="1901248"/>
            <a:ext cx="7493000" cy="6680200"/>
            <a:chOff x="574782" y="1901248"/>
            <a:chExt cx="7493000" cy="6680200"/>
          </a:xfrm>
        </p:grpSpPr>
        <p:sp>
          <p:nvSpPr>
            <p:cNvPr id="6" name="object 6" descr=""/>
            <p:cNvSpPr/>
            <p:nvPr/>
          </p:nvSpPr>
          <p:spPr>
            <a:xfrm>
              <a:off x="574782" y="6820866"/>
              <a:ext cx="1736089" cy="1760220"/>
            </a:xfrm>
            <a:custGeom>
              <a:avLst/>
              <a:gdLst/>
              <a:ahLst/>
              <a:cxnLst/>
              <a:rect l="l" t="t" r="r" b="b"/>
              <a:pathLst>
                <a:path w="1736089" h="1760220">
                  <a:moveTo>
                    <a:pt x="1273048" y="1760205"/>
                  </a:moveTo>
                  <a:lnTo>
                    <a:pt x="485775" y="1760205"/>
                  </a:lnTo>
                  <a:lnTo>
                    <a:pt x="437762" y="1757828"/>
                  </a:lnTo>
                  <a:lnTo>
                    <a:pt x="390562" y="1750785"/>
                  </a:lnTo>
                  <a:lnTo>
                    <a:pt x="344494" y="1739207"/>
                  </a:lnTo>
                  <a:lnTo>
                    <a:pt x="299876" y="1723227"/>
                  </a:lnTo>
                  <a:lnTo>
                    <a:pt x="257028" y="1702977"/>
                  </a:lnTo>
                  <a:lnTo>
                    <a:pt x="216266" y="1678589"/>
                  </a:lnTo>
                  <a:lnTo>
                    <a:pt x="177911" y="1650194"/>
                  </a:lnTo>
                  <a:lnTo>
                    <a:pt x="142280" y="1617924"/>
                  </a:lnTo>
                  <a:lnTo>
                    <a:pt x="110010" y="1582293"/>
                  </a:lnTo>
                  <a:lnTo>
                    <a:pt x="81615" y="1543938"/>
                  </a:lnTo>
                  <a:lnTo>
                    <a:pt x="57227" y="1503177"/>
                  </a:lnTo>
                  <a:lnTo>
                    <a:pt x="36977" y="1460328"/>
                  </a:lnTo>
                  <a:lnTo>
                    <a:pt x="20997" y="1415710"/>
                  </a:lnTo>
                  <a:lnTo>
                    <a:pt x="9420" y="1369642"/>
                  </a:lnTo>
                  <a:lnTo>
                    <a:pt x="2377" y="1322443"/>
                  </a:lnTo>
                  <a:lnTo>
                    <a:pt x="0" y="1274430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1"/>
                  </a:lnTo>
                  <a:lnTo>
                    <a:pt x="216266" y="81616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273048" y="0"/>
                  </a:lnTo>
                  <a:lnTo>
                    <a:pt x="1321061" y="2377"/>
                  </a:lnTo>
                  <a:lnTo>
                    <a:pt x="1368261" y="9420"/>
                  </a:lnTo>
                  <a:lnTo>
                    <a:pt x="1414329" y="20997"/>
                  </a:lnTo>
                  <a:lnTo>
                    <a:pt x="1458946" y="36977"/>
                  </a:lnTo>
                  <a:lnTo>
                    <a:pt x="1501795" y="57227"/>
                  </a:lnTo>
                  <a:lnTo>
                    <a:pt x="1542556" y="81616"/>
                  </a:lnTo>
                  <a:lnTo>
                    <a:pt x="1580912" y="110011"/>
                  </a:lnTo>
                  <a:lnTo>
                    <a:pt x="1616543" y="142280"/>
                  </a:lnTo>
                  <a:lnTo>
                    <a:pt x="1648812" y="177911"/>
                  </a:lnTo>
                  <a:lnTo>
                    <a:pt x="1677207" y="216266"/>
                  </a:lnTo>
                  <a:lnTo>
                    <a:pt x="1701596" y="257028"/>
                  </a:lnTo>
                  <a:lnTo>
                    <a:pt x="1721846" y="299877"/>
                  </a:lnTo>
                  <a:lnTo>
                    <a:pt x="1735931" y="339204"/>
                  </a:lnTo>
                  <a:lnTo>
                    <a:pt x="1735931" y="1421001"/>
                  </a:lnTo>
                  <a:lnTo>
                    <a:pt x="1721846" y="1460328"/>
                  </a:lnTo>
                  <a:lnTo>
                    <a:pt x="1701596" y="1503177"/>
                  </a:lnTo>
                  <a:lnTo>
                    <a:pt x="1677207" y="1543938"/>
                  </a:lnTo>
                  <a:lnTo>
                    <a:pt x="1648812" y="1582293"/>
                  </a:lnTo>
                  <a:lnTo>
                    <a:pt x="1616543" y="1617924"/>
                  </a:lnTo>
                  <a:lnTo>
                    <a:pt x="1580912" y="1650194"/>
                  </a:lnTo>
                  <a:lnTo>
                    <a:pt x="1542556" y="1678589"/>
                  </a:lnTo>
                  <a:lnTo>
                    <a:pt x="1501795" y="1702977"/>
                  </a:lnTo>
                  <a:lnTo>
                    <a:pt x="1458946" y="1723227"/>
                  </a:lnTo>
                  <a:lnTo>
                    <a:pt x="1414329" y="1739207"/>
                  </a:lnTo>
                  <a:lnTo>
                    <a:pt x="1368261" y="1750785"/>
                  </a:lnTo>
                  <a:lnTo>
                    <a:pt x="1321061" y="1757828"/>
                  </a:lnTo>
                  <a:lnTo>
                    <a:pt x="1273048" y="17602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264" y="7029746"/>
              <a:ext cx="1543049" cy="13811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1901248"/>
              <a:ext cx="7038974" cy="562927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2148011" y="7428547"/>
            <a:ext cx="4709795" cy="152717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u="heavy" sz="3000" spc="63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PRESENT</a:t>
            </a:r>
            <a:r>
              <a:rPr dirty="0" u="heavy" sz="3000" spc="240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3000" spc="465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BY: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810">
                <a:solidFill>
                  <a:srgbClr val="5CB8E3"/>
                </a:solidFill>
                <a:latin typeface="Verdana"/>
                <a:cs typeface="Verdana"/>
              </a:rPr>
              <a:t>Jemin</a:t>
            </a:r>
            <a:r>
              <a:rPr dirty="0" sz="3000" spc="24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000" spc="470">
                <a:solidFill>
                  <a:srgbClr val="5CB8E3"/>
                </a:solidFill>
                <a:latin typeface="Verdana"/>
                <a:cs typeface="Verdana"/>
              </a:rPr>
              <a:t>H.</a:t>
            </a:r>
            <a:r>
              <a:rPr dirty="0" sz="3000" spc="24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000" spc="760">
                <a:solidFill>
                  <a:srgbClr val="5CB8E3"/>
                </a:solidFill>
                <a:latin typeface="Verdana"/>
                <a:cs typeface="Verdana"/>
              </a:rPr>
              <a:t>Nagoria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500" spc="540">
                <a:solidFill>
                  <a:srgbClr val="5CB8E3"/>
                </a:solidFill>
                <a:latin typeface="Verdana"/>
                <a:cs typeface="Verdana"/>
              </a:rPr>
              <a:t>EXAM</a:t>
            </a:r>
            <a:r>
              <a:rPr dirty="0" sz="2500" spc="19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484">
                <a:solidFill>
                  <a:srgbClr val="5CB8E3"/>
                </a:solidFill>
                <a:latin typeface="Verdana"/>
                <a:cs typeface="Verdana"/>
              </a:rPr>
              <a:t>NO.</a:t>
            </a:r>
            <a:r>
              <a:rPr dirty="0" sz="2500" spc="19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175">
                <a:solidFill>
                  <a:srgbClr val="5CB8E3"/>
                </a:solidFill>
                <a:latin typeface="Verdana"/>
                <a:cs typeface="Verdana"/>
              </a:rPr>
              <a:t>0978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50067" y="9608194"/>
            <a:ext cx="4846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3116580" algn="l"/>
              </a:tabLst>
            </a:pPr>
            <a:r>
              <a:rPr dirty="0" sz="2000" spc="415">
                <a:solidFill>
                  <a:srgbClr val="5CB8E3"/>
                </a:solidFill>
                <a:latin typeface="Verdana"/>
                <a:cs typeface="Verdana"/>
              </a:rPr>
              <a:t>C.B.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80">
                <a:solidFill>
                  <a:srgbClr val="5CB8E3"/>
                </a:solidFill>
                <a:latin typeface="Verdana"/>
                <a:cs typeface="Verdana"/>
              </a:rPr>
              <a:t>COMPUTER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90">
                <a:solidFill>
                  <a:srgbClr val="5CB8E3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55213" y="7428547"/>
            <a:ext cx="6343015" cy="10922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u="heavy" sz="3000" spc="685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GUIDENCE</a:t>
            </a:r>
            <a:r>
              <a:rPr dirty="0" u="heavy" sz="3000" spc="254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 </a:t>
            </a:r>
            <a:r>
              <a:rPr dirty="0" u="heavy" sz="3000" spc="465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Verdana"/>
                <a:cs typeface="Verdana"/>
              </a:rPr>
              <a:t>BY: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555">
                <a:solidFill>
                  <a:srgbClr val="5CB8E3"/>
                </a:solidFill>
                <a:latin typeface="Verdana"/>
                <a:cs typeface="Verdana"/>
              </a:rPr>
              <a:t>Asst.</a:t>
            </a:r>
            <a:r>
              <a:rPr dirty="0" sz="30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000" spc="635">
                <a:solidFill>
                  <a:srgbClr val="5CB8E3"/>
                </a:solidFill>
                <a:latin typeface="Verdana"/>
                <a:cs typeface="Verdana"/>
              </a:rPr>
              <a:t>Pro.</a:t>
            </a:r>
            <a:r>
              <a:rPr dirty="0" sz="3000" spc="23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000" spc="790">
                <a:solidFill>
                  <a:srgbClr val="5CB8E3"/>
                </a:solidFill>
                <a:latin typeface="Verdana"/>
                <a:cs typeface="Verdana"/>
              </a:rPr>
              <a:t>Jagruti</a:t>
            </a:r>
            <a:r>
              <a:rPr dirty="0" sz="3000" spc="23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000" spc="720">
                <a:solidFill>
                  <a:srgbClr val="5CB8E3"/>
                </a:solidFill>
                <a:latin typeface="Verdana"/>
                <a:cs typeface="Verdana"/>
              </a:rPr>
              <a:t>Joshi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4088" y="1748880"/>
            <a:ext cx="10263505" cy="297053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831330">
              <a:lnSpc>
                <a:spcPts val="11575"/>
              </a:lnSpc>
              <a:spcBef>
                <a:spcPts val="130"/>
              </a:spcBef>
            </a:pPr>
            <a:r>
              <a:rPr dirty="0" sz="11250" spc="450">
                <a:solidFill>
                  <a:srgbClr val="FFFFFF"/>
                </a:solidFill>
              </a:rPr>
              <a:t>GI-</a:t>
            </a:r>
            <a:r>
              <a:rPr dirty="0" sz="11250" spc="1764">
                <a:solidFill>
                  <a:srgbClr val="FFFFFF"/>
                </a:solidFill>
              </a:rPr>
              <a:t>fI</a:t>
            </a:r>
            <a:endParaRPr sz="11250"/>
          </a:p>
          <a:p>
            <a:pPr marL="12700">
              <a:lnSpc>
                <a:spcPts val="11575"/>
              </a:lnSpc>
            </a:pPr>
            <a:r>
              <a:rPr dirty="0" sz="11250" spc="1560">
                <a:solidFill>
                  <a:srgbClr val="FFFFFF"/>
                </a:solidFill>
              </a:rPr>
              <a:t>Technology</a:t>
            </a:r>
            <a:endParaRPr sz="11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310371" y="182235"/>
            <a:ext cx="4035425" cy="9925685"/>
            <a:chOff x="14310371" y="182235"/>
            <a:chExt cx="4035425" cy="9925685"/>
          </a:xfrm>
        </p:grpSpPr>
        <p:sp>
          <p:nvSpPr>
            <p:cNvPr id="3" name="object 3" descr=""/>
            <p:cNvSpPr/>
            <p:nvPr/>
          </p:nvSpPr>
          <p:spPr>
            <a:xfrm>
              <a:off x="14367568" y="182276"/>
              <a:ext cx="3920490" cy="114935"/>
            </a:xfrm>
            <a:custGeom>
              <a:avLst/>
              <a:gdLst/>
              <a:ahLst/>
              <a:cxnLst/>
              <a:rect l="l" t="t" r="r" b="b"/>
              <a:pathLst>
                <a:path w="3920490" h="114935">
                  <a:moveTo>
                    <a:pt x="0" y="0"/>
                  </a:moveTo>
                  <a:lnTo>
                    <a:pt x="3920429" y="0"/>
                  </a:lnTo>
                  <a:lnTo>
                    <a:pt x="3920429" y="114312"/>
                  </a:lnTo>
                  <a:lnTo>
                    <a:pt x="0" y="114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367568" y="239432"/>
              <a:ext cx="3920490" cy="9810750"/>
            </a:xfrm>
            <a:custGeom>
              <a:avLst/>
              <a:gdLst/>
              <a:ahLst/>
              <a:cxnLst/>
              <a:rect l="l" t="t" r="r" b="b"/>
              <a:pathLst>
                <a:path w="3920490" h="9810750">
                  <a:moveTo>
                    <a:pt x="3920429" y="9810735"/>
                  </a:moveTo>
                  <a:lnTo>
                    <a:pt x="0" y="9810735"/>
                  </a:lnTo>
                  <a:lnTo>
                    <a:pt x="0" y="0"/>
                  </a:lnTo>
                </a:path>
              </a:pathLst>
            </a:custGeom>
            <a:ln w="114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248405" y="454646"/>
            <a:ext cx="7653655" cy="535305"/>
          </a:xfrm>
          <a:custGeom>
            <a:avLst/>
            <a:gdLst/>
            <a:ahLst/>
            <a:cxnLst/>
            <a:rect l="l" t="t" r="r" b="b"/>
            <a:pathLst>
              <a:path w="7653655" h="535305">
                <a:moveTo>
                  <a:pt x="0" y="534925"/>
                </a:moveTo>
                <a:lnTo>
                  <a:pt x="7653463" y="534925"/>
                </a:lnTo>
                <a:lnTo>
                  <a:pt x="7653463" y="0"/>
                </a:lnTo>
                <a:lnTo>
                  <a:pt x="0" y="0"/>
                </a:lnTo>
                <a:lnTo>
                  <a:pt x="0" y="53492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48405" y="2"/>
            <a:ext cx="17745075" cy="9761220"/>
            <a:chOff x="248405" y="2"/>
            <a:chExt cx="17745075" cy="9761220"/>
          </a:xfrm>
        </p:grpSpPr>
        <p:sp>
          <p:nvSpPr>
            <p:cNvPr id="7" name="object 7" descr=""/>
            <p:cNvSpPr/>
            <p:nvPr/>
          </p:nvSpPr>
          <p:spPr>
            <a:xfrm>
              <a:off x="248399" y="454646"/>
              <a:ext cx="17745075" cy="9306560"/>
            </a:xfrm>
            <a:custGeom>
              <a:avLst/>
              <a:gdLst/>
              <a:ahLst/>
              <a:cxnLst/>
              <a:rect l="l" t="t" r="r" b="b"/>
              <a:pathLst>
                <a:path w="17745075" h="9306560">
                  <a:moveTo>
                    <a:pt x="17745075" y="0"/>
                  </a:moveTo>
                  <a:lnTo>
                    <a:pt x="9341180" y="0"/>
                  </a:lnTo>
                  <a:lnTo>
                    <a:pt x="9341180" y="350024"/>
                  </a:lnTo>
                  <a:lnTo>
                    <a:pt x="9341180" y="534936"/>
                  </a:lnTo>
                  <a:lnTo>
                    <a:pt x="0" y="534936"/>
                  </a:lnTo>
                  <a:lnTo>
                    <a:pt x="0" y="559409"/>
                  </a:lnTo>
                  <a:lnTo>
                    <a:pt x="0" y="9306522"/>
                  </a:lnTo>
                  <a:lnTo>
                    <a:pt x="17745075" y="9306522"/>
                  </a:lnTo>
                  <a:lnTo>
                    <a:pt x="17745075" y="559409"/>
                  </a:lnTo>
                  <a:lnTo>
                    <a:pt x="17745075" y="534936"/>
                  </a:lnTo>
                  <a:lnTo>
                    <a:pt x="17745075" y="350024"/>
                  </a:lnTo>
                  <a:lnTo>
                    <a:pt x="177450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15" y="2"/>
              <a:ext cx="1962149" cy="98956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6063324" y="9796302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901868" y="1422"/>
            <a:ext cx="2439035" cy="1012825"/>
            <a:chOff x="7901868" y="1422"/>
            <a:chExt cx="2439035" cy="1012825"/>
          </a:xfrm>
        </p:grpSpPr>
        <p:sp>
          <p:nvSpPr>
            <p:cNvPr id="11" name="object 11" descr=""/>
            <p:cNvSpPr/>
            <p:nvPr/>
          </p:nvSpPr>
          <p:spPr>
            <a:xfrm>
              <a:off x="7901868" y="1422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371056" y="1422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pc="495">
                <a:latin typeface="Tahoma"/>
                <a:cs typeface="Tahoma"/>
              </a:rPr>
              <a:t>09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499136" y="288733"/>
            <a:ext cx="71691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360">
                <a:solidFill>
                  <a:srgbClr val="5CB8E3"/>
                </a:solidFill>
                <a:latin typeface="Tahoma"/>
                <a:cs typeface="Tahoma"/>
              </a:rPr>
              <a:t>Of</a:t>
            </a:r>
            <a:r>
              <a:rPr dirty="0" sz="1950" spc="-65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Tahoma"/>
                <a:cs typeface="Tahoma"/>
              </a:rPr>
              <a:t>17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71828" y="976024"/>
            <a:ext cx="1129792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550">
                <a:latin typeface="Tahoma"/>
                <a:cs typeface="Tahoma"/>
              </a:rPr>
              <a:t>TECHNOLOGIES</a:t>
            </a:r>
            <a:r>
              <a:rPr dirty="0" sz="8000" spc="-190">
                <a:latin typeface="Tahoma"/>
                <a:cs typeface="Tahoma"/>
              </a:rPr>
              <a:t> </a:t>
            </a:r>
            <a:r>
              <a:rPr dirty="0" sz="8000" spc="590">
                <a:latin typeface="Tahoma"/>
                <a:cs typeface="Tahoma"/>
              </a:rPr>
              <a:t>USED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2484" y="2091004"/>
            <a:ext cx="16968470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100"/>
              </a:lnSpc>
              <a:spcBef>
                <a:spcPts val="100"/>
              </a:spcBef>
            </a:pPr>
            <a:r>
              <a:rPr dirty="0" sz="2300" spc="440">
                <a:latin typeface="Verdana"/>
                <a:cs typeface="Verdana"/>
              </a:rPr>
              <a:t>This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710">
                <a:latin typeface="Verdana"/>
                <a:cs typeface="Verdana"/>
              </a:rPr>
              <a:t>mm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20">
                <a:latin typeface="Verdana"/>
                <a:cs typeface="Verdana"/>
              </a:rPr>
              <a:t>Wave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50">
                <a:latin typeface="Verdana"/>
                <a:cs typeface="Verdana"/>
              </a:rPr>
              <a:t>WPAN</a:t>
            </a:r>
            <a:r>
              <a:rPr dirty="0" sz="2300" spc="520">
                <a:latin typeface="Verdana"/>
                <a:cs typeface="Verdana"/>
              </a:rPr>
              <a:t> </a:t>
            </a:r>
            <a:r>
              <a:rPr dirty="0" sz="2300" spc="390">
                <a:latin typeface="Verdana"/>
                <a:cs typeface="Verdana"/>
              </a:rPr>
              <a:t>will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80">
                <a:latin typeface="Verdana"/>
                <a:cs typeface="Verdana"/>
              </a:rPr>
              <a:t>operate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09">
                <a:latin typeface="Verdana"/>
                <a:cs typeface="Verdana"/>
              </a:rPr>
              <a:t>in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70">
                <a:latin typeface="Verdana"/>
                <a:cs typeface="Verdana"/>
              </a:rPr>
              <a:t>the</a:t>
            </a:r>
            <a:r>
              <a:rPr dirty="0" sz="2300" spc="520">
                <a:latin typeface="Verdana"/>
                <a:cs typeface="Verdana"/>
              </a:rPr>
              <a:t> </a:t>
            </a:r>
            <a:r>
              <a:rPr dirty="0" sz="2300" spc="495">
                <a:latin typeface="Verdana"/>
                <a:cs typeface="Verdana"/>
              </a:rPr>
              <a:t>new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95">
                <a:latin typeface="Verdana"/>
                <a:cs typeface="Verdana"/>
              </a:rPr>
              <a:t>and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45">
                <a:latin typeface="Verdana"/>
                <a:cs typeface="Verdana"/>
              </a:rPr>
              <a:t>clear</a:t>
            </a:r>
            <a:r>
              <a:rPr dirty="0" sz="2300" spc="520">
                <a:latin typeface="Verdana"/>
                <a:cs typeface="Verdana"/>
              </a:rPr>
              <a:t> </a:t>
            </a:r>
            <a:r>
              <a:rPr dirty="0" sz="2300" spc="600">
                <a:latin typeface="Verdana"/>
                <a:cs typeface="Verdana"/>
              </a:rPr>
              <a:t>band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525">
                <a:latin typeface="Verdana"/>
                <a:cs typeface="Verdana"/>
              </a:rPr>
              <a:t>including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125">
                <a:latin typeface="Verdana"/>
                <a:cs typeface="Verdana"/>
              </a:rPr>
              <a:t>57-</a:t>
            </a:r>
            <a:r>
              <a:rPr dirty="0" sz="2300" spc="204">
                <a:latin typeface="Verdana"/>
                <a:cs typeface="Verdana"/>
              </a:rPr>
              <a:t>64</a:t>
            </a:r>
            <a:r>
              <a:rPr dirty="0" sz="2300" spc="515">
                <a:latin typeface="Verdana"/>
                <a:cs typeface="Verdana"/>
              </a:rPr>
              <a:t> </a:t>
            </a:r>
            <a:r>
              <a:rPr dirty="0" sz="2300" spc="409">
                <a:latin typeface="Verdana"/>
                <a:cs typeface="Verdana"/>
              </a:rPr>
              <a:t>GHz </a:t>
            </a:r>
            <a:r>
              <a:rPr dirty="0" sz="2300" spc="520">
                <a:latin typeface="Verdana"/>
                <a:cs typeface="Verdana"/>
              </a:rPr>
              <a:t>unlicensed</a:t>
            </a:r>
            <a:r>
              <a:rPr dirty="0" sz="2300" spc="55">
                <a:latin typeface="Verdana"/>
                <a:cs typeface="Verdana"/>
              </a:rPr>
              <a:t>  </a:t>
            </a:r>
            <a:r>
              <a:rPr dirty="0" sz="2300" spc="600">
                <a:latin typeface="Verdana"/>
                <a:cs typeface="Verdana"/>
              </a:rPr>
              <a:t>band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550">
                <a:latin typeface="Verdana"/>
                <a:cs typeface="Verdana"/>
              </a:rPr>
              <a:t>defined</a:t>
            </a:r>
            <a:r>
              <a:rPr dirty="0" sz="2300" spc="55">
                <a:latin typeface="Verdana"/>
                <a:cs typeface="Verdana"/>
              </a:rPr>
              <a:t>  </a:t>
            </a:r>
            <a:r>
              <a:rPr dirty="0" sz="2300" spc="590">
                <a:latin typeface="Verdana"/>
                <a:cs typeface="Verdana"/>
              </a:rPr>
              <a:t>by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475">
                <a:latin typeface="Verdana"/>
                <a:cs typeface="Verdana"/>
              </a:rPr>
              <a:t>FCC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120">
                <a:latin typeface="Verdana"/>
                <a:cs typeface="Verdana"/>
              </a:rPr>
              <a:t>47</a:t>
            </a:r>
            <a:r>
              <a:rPr dirty="0" sz="2300" spc="55">
                <a:latin typeface="Verdana"/>
                <a:cs typeface="Verdana"/>
              </a:rPr>
              <a:t>  </a:t>
            </a:r>
            <a:r>
              <a:rPr dirty="0" sz="2300" spc="495">
                <a:latin typeface="Verdana"/>
                <a:cs typeface="Verdana"/>
              </a:rPr>
              <a:t>CFR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140">
                <a:latin typeface="Verdana"/>
                <a:cs typeface="Verdana"/>
              </a:rPr>
              <a:t>15.255.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490">
                <a:latin typeface="Verdana"/>
                <a:cs typeface="Verdana"/>
              </a:rPr>
              <a:t>The</a:t>
            </a:r>
            <a:r>
              <a:rPr dirty="0" sz="2300" spc="55">
                <a:latin typeface="Verdana"/>
                <a:cs typeface="Verdana"/>
              </a:rPr>
              <a:t>  </a:t>
            </a:r>
            <a:r>
              <a:rPr dirty="0" sz="2300" spc="525">
                <a:latin typeface="Verdana"/>
                <a:cs typeface="Verdana"/>
              </a:rPr>
              <a:t>millimeter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490">
                <a:latin typeface="Verdana"/>
                <a:cs typeface="Verdana"/>
              </a:rPr>
              <a:t>wave</a:t>
            </a:r>
            <a:r>
              <a:rPr dirty="0" sz="2300" spc="60">
                <a:latin typeface="Verdana"/>
                <a:cs typeface="Verdana"/>
              </a:rPr>
              <a:t>  </a:t>
            </a:r>
            <a:r>
              <a:rPr dirty="0" sz="2300" spc="550">
                <a:latin typeface="Verdana"/>
                <a:cs typeface="Verdana"/>
              </a:rPr>
              <a:t>WPAN</a:t>
            </a:r>
            <a:r>
              <a:rPr dirty="0" sz="2300" spc="55">
                <a:latin typeface="Verdana"/>
                <a:cs typeface="Verdana"/>
              </a:rPr>
              <a:t>  </a:t>
            </a:r>
            <a:r>
              <a:rPr dirty="0" sz="2300" spc="370">
                <a:latin typeface="Verdana"/>
                <a:cs typeface="Verdana"/>
              </a:rPr>
              <a:t>will </a:t>
            </a:r>
            <a:r>
              <a:rPr dirty="0" sz="2300" spc="465">
                <a:latin typeface="Verdana"/>
                <a:cs typeface="Verdana"/>
              </a:rPr>
              <a:t>allow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560">
                <a:latin typeface="Verdana"/>
                <a:cs typeface="Verdana"/>
              </a:rPr>
              <a:t>high</a:t>
            </a:r>
            <a:r>
              <a:rPr dirty="0" sz="2300" spc="245">
                <a:latin typeface="Verdana"/>
                <a:cs typeface="Verdana"/>
              </a:rPr>
              <a:t> </a:t>
            </a:r>
            <a:r>
              <a:rPr dirty="0" sz="2300" spc="545">
                <a:latin typeface="Verdana"/>
                <a:cs typeface="Verdana"/>
              </a:rPr>
              <a:t>coexistence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465">
                <a:latin typeface="Verdana"/>
                <a:cs typeface="Verdana"/>
              </a:rPr>
              <a:t>(close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530">
                <a:latin typeface="Verdana"/>
                <a:cs typeface="Verdana"/>
              </a:rPr>
              <a:t>physical</a:t>
            </a:r>
            <a:r>
              <a:rPr dirty="0" sz="2300" spc="245">
                <a:latin typeface="Verdana"/>
                <a:cs typeface="Verdana"/>
              </a:rPr>
              <a:t> </a:t>
            </a:r>
            <a:r>
              <a:rPr dirty="0" sz="2300" spc="525">
                <a:latin typeface="Verdana"/>
                <a:cs typeface="Verdana"/>
              </a:rPr>
              <a:t>spacing)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484">
                <a:latin typeface="Verdana"/>
                <a:cs typeface="Verdana"/>
              </a:rPr>
              <a:t>with</a:t>
            </a:r>
            <a:r>
              <a:rPr dirty="0" sz="2300" spc="245">
                <a:latin typeface="Verdana"/>
                <a:cs typeface="Verdana"/>
              </a:rPr>
              <a:t> </a:t>
            </a:r>
            <a:r>
              <a:rPr dirty="0" sz="2300" spc="470">
                <a:latin typeface="Verdana"/>
                <a:cs typeface="Verdana"/>
              </a:rPr>
              <a:t>all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565">
                <a:latin typeface="Verdana"/>
                <a:cs typeface="Verdana"/>
              </a:rPr>
              <a:t>other</a:t>
            </a:r>
            <a:r>
              <a:rPr dirty="0" sz="2300" spc="245">
                <a:latin typeface="Verdana"/>
                <a:cs typeface="Verdana"/>
              </a:rPr>
              <a:t> </a:t>
            </a:r>
            <a:r>
              <a:rPr dirty="0" sz="2300" spc="535">
                <a:latin typeface="Verdana"/>
                <a:cs typeface="Verdana"/>
              </a:rPr>
              <a:t>microwave</a:t>
            </a:r>
            <a:r>
              <a:rPr dirty="0" sz="2300" spc="240">
                <a:latin typeface="Verdana"/>
                <a:cs typeface="Verdana"/>
              </a:rPr>
              <a:t> </a:t>
            </a:r>
            <a:r>
              <a:rPr dirty="0" sz="2300" spc="509">
                <a:latin typeface="Verdana"/>
                <a:cs typeface="Verdana"/>
              </a:rPr>
              <a:t>systems in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70">
                <a:latin typeface="Verdana"/>
                <a:cs typeface="Verdana"/>
              </a:rPr>
              <a:t>the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165">
                <a:latin typeface="Verdana"/>
                <a:cs typeface="Verdana"/>
              </a:rPr>
              <a:t>802.15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60">
                <a:latin typeface="Verdana"/>
                <a:cs typeface="Verdana"/>
              </a:rPr>
              <a:t>family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605">
                <a:latin typeface="Verdana"/>
                <a:cs typeface="Verdana"/>
              </a:rPr>
              <a:t>of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465">
                <a:latin typeface="Verdana"/>
                <a:cs typeface="Verdana"/>
              </a:rPr>
              <a:t>WPANS.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420">
                <a:latin typeface="Verdana"/>
                <a:cs typeface="Verdana"/>
              </a:rPr>
              <a:t>Two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15">
                <a:latin typeface="Verdana"/>
                <a:cs typeface="Verdana"/>
              </a:rPr>
              <a:t>Technologies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95">
                <a:latin typeface="Verdana"/>
                <a:cs typeface="Verdana"/>
              </a:rPr>
              <a:t>that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35">
                <a:latin typeface="Verdana"/>
                <a:cs typeface="Verdana"/>
              </a:rPr>
              <a:t>help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500">
                <a:latin typeface="Verdana"/>
                <a:cs typeface="Verdana"/>
              </a:rPr>
              <a:t>realise</a:t>
            </a:r>
            <a:r>
              <a:rPr dirty="0" sz="2300" spc="190">
                <a:latin typeface="Verdana"/>
                <a:cs typeface="Verdana"/>
              </a:rPr>
              <a:t> </a:t>
            </a:r>
            <a:r>
              <a:rPr dirty="0" sz="2300" spc="540">
                <a:latin typeface="Verdana"/>
                <a:cs typeface="Verdana"/>
              </a:rPr>
              <a:t>GWLAN</a:t>
            </a:r>
            <a:r>
              <a:rPr dirty="0" sz="2300" spc="185">
                <a:latin typeface="Verdana"/>
                <a:cs typeface="Verdana"/>
              </a:rPr>
              <a:t> </a:t>
            </a:r>
            <a:r>
              <a:rPr dirty="0" sz="2300" spc="380">
                <a:latin typeface="Verdana"/>
                <a:cs typeface="Verdana"/>
              </a:rPr>
              <a:t>are...</a:t>
            </a:r>
            <a:endParaRPr sz="23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46748" y="4685763"/>
            <a:ext cx="9284970" cy="3800475"/>
            <a:chOff x="446748" y="4685763"/>
            <a:chExt cx="9284970" cy="3800475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48" y="4685763"/>
              <a:ext cx="85725" cy="857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5747" y="4685763"/>
              <a:ext cx="85725" cy="8572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5747" y="6543138"/>
              <a:ext cx="85725" cy="8572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5747" y="8400513"/>
              <a:ext cx="85725" cy="8572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48" y="7232745"/>
              <a:ext cx="85725" cy="8572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68304" y="4530188"/>
            <a:ext cx="87064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4440" algn="l"/>
                <a:tab pos="2911475" algn="l"/>
                <a:tab pos="3395979" algn="l"/>
                <a:tab pos="4043045" algn="l"/>
                <a:tab pos="6025515" algn="l"/>
              </a:tabLst>
            </a:pPr>
            <a:r>
              <a:rPr dirty="0" sz="2100" spc="520">
                <a:latin typeface="Verdana"/>
                <a:cs typeface="Verdana"/>
              </a:rPr>
              <a:t>MIMO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09">
                <a:latin typeface="Verdana"/>
                <a:cs typeface="Verdana"/>
              </a:rPr>
              <a:t>wireless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365">
                <a:latin typeface="Verdana"/>
                <a:cs typeface="Verdana"/>
              </a:rPr>
              <a:t>is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40">
                <a:latin typeface="Verdana"/>
                <a:cs typeface="Verdana"/>
              </a:rPr>
              <a:t>an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20">
                <a:latin typeface="Verdana"/>
                <a:cs typeface="Verdana"/>
              </a:rPr>
              <a:t>emerging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30">
                <a:latin typeface="Verdana"/>
                <a:cs typeface="Verdana"/>
              </a:rPr>
              <a:t>cost-</a:t>
            </a:r>
            <a:r>
              <a:rPr dirty="0" sz="2100" spc="495">
                <a:latin typeface="Verdana"/>
                <a:cs typeface="Verdana"/>
              </a:rPr>
              <a:t>effective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68304" y="4850229"/>
            <a:ext cx="8713470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515">
                <a:latin typeface="Verdana"/>
                <a:cs typeface="Verdana"/>
              </a:rPr>
              <a:t>technology</a:t>
            </a:r>
            <a:r>
              <a:rPr dirty="0" sz="2100" spc="434">
                <a:latin typeface="Verdana"/>
                <a:cs typeface="Verdana"/>
              </a:rPr>
              <a:t> </a:t>
            </a:r>
            <a:r>
              <a:rPr dirty="0" sz="2100" spc="545">
                <a:latin typeface="Verdana"/>
                <a:cs typeface="Verdana"/>
              </a:rPr>
              <a:t>that</a:t>
            </a:r>
            <a:r>
              <a:rPr dirty="0" sz="2100" spc="440">
                <a:latin typeface="Verdana"/>
                <a:cs typeface="Verdana"/>
              </a:rPr>
              <a:t> </a:t>
            </a:r>
            <a:r>
              <a:rPr dirty="0" sz="2100" spc="515">
                <a:latin typeface="Verdana"/>
                <a:cs typeface="Verdana"/>
              </a:rPr>
              <a:t>offers</a:t>
            </a:r>
            <a:r>
              <a:rPr dirty="0" sz="2100" spc="440">
                <a:latin typeface="Verdana"/>
                <a:cs typeface="Verdana"/>
              </a:rPr>
              <a:t> </a:t>
            </a:r>
            <a:r>
              <a:rPr dirty="0" sz="2100" spc="484">
                <a:latin typeface="Verdana"/>
                <a:cs typeface="Verdana"/>
              </a:rPr>
              <a:t>substantial</a:t>
            </a:r>
            <a:r>
              <a:rPr dirty="0" sz="2100" spc="434">
                <a:latin typeface="Verdana"/>
                <a:cs typeface="Verdana"/>
              </a:rPr>
              <a:t> </a:t>
            </a:r>
            <a:r>
              <a:rPr dirty="0" sz="2100" spc="470">
                <a:latin typeface="Verdana"/>
                <a:cs typeface="Verdana"/>
              </a:rPr>
              <a:t>leverages in</a:t>
            </a:r>
            <a:r>
              <a:rPr dirty="0" sz="2100" spc="-45">
                <a:latin typeface="Verdana"/>
                <a:cs typeface="Verdana"/>
              </a:rPr>
              <a:t>  </a:t>
            </a:r>
            <a:r>
              <a:rPr dirty="0" sz="2100" spc="545">
                <a:latin typeface="Verdana"/>
                <a:cs typeface="Verdana"/>
              </a:rPr>
              <a:t>making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385">
                <a:latin typeface="Verdana"/>
                <a:cs typeface="Verdana"/>
              </a:rPr>
              <a:t>1Gbps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420">
                <a:latin typeface="Verdana"/>
                <a:cs typeface="Verdana"/>
              </a:rPr>
              <a:t>wireless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434">
                <a:latin typeface="Verdana"/>
                <a:cs typeface="Verdana"/>
              </a:rPr>
              <a:t>links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590">
                <a:latin typeface="Verdana"/>
                <a:cs typeface="Verdana"/>
              </a:rPr>
              <a:t>a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450">
                <a:latin typeface="Verdana"/>
                <a:cs typeface="Verdana"/>
              </a:rPr>
              <a:t>reality.</a:t>
            </a:r>
            <a:r>
              <a:rPr dirty="0" sz="2100" spc="-40">
                <a:latin typeface="Verdana"/>
                <a:cs typeface="Verdana"/>
              </a:rPr>
              <a:t>  </a:t>
            </a:r>
            <a:r>
              <a:rPr dirty="0" sz="2100" spc="440">
                <a:latin typeface="Verdana"/>
                <a:cs typeface="Verdana"/>
              </a:rPr>
              <a:t>We </a:t>
            </a:r>
            <a:r>
              <a:rPr dirty="0" sz="2100" spc="455">
                <a:latin typeface="Verdana"/>
                <a:cs typeface="Verdana"/>
              </a:rPr>
              <a:t>can,</a:t>
            </a:r>
            <a:r>
              <a:rPr dirty="0" sz="2100" spc="-90">
                <a:latin typeface="Verdana"/>
                <a:cs typeface="Verdana"/>
              </a:rPr>
              <a:t>  </a:t>
            </a:r>
            <a:r>
              <a:rPr dirty="0" sz="2100" spc="470">
                <a:latin typeface="Verdana"/>
                <a:cs typeface="Verdana"/>
              </a:rPr>
              <a:t>in</a:t>
            </a:r>
            <a:r>
              <a:rPr dirty="0" sz="2100" spc="-85">
                <a:latin typeface="Verdana"/>
                <a:cs typeface="Verdana"/>
              </a:rPr>
              <a:t>  </a:t>
            </a:r>
            <a:r>
              <a:rPr dirty="0" sz="2100" spc="455">
                <a:latin typeface="Verdana"/>
                <a:cs typeface="Verdana"/>
              </a:rPr>
              <a:t>principle,</a:t>
            </a:r>
            <a:r>
              <a:rPr dirty="0" sz="2100" spc="-85">
                <a:latin typeface="Verdana"/>
                <a:cs typeface="Verdana"/>
              </a:rPr>
              <a:t>  </a:t>
            </a:r>
            <a:r>
              <a:rPr dirty="0" sz="2100" spc="545">
                <a:latin typeface="Verdana"/>
                <a:cs typeface="Verdana"/>
              </a:rPr>
              <a:t>meet</a:t>
            </a:r>
            <a:r>
              <a:rPr dirty="0" sz="2100" spc="-90">
                <a:latin typeface="Verdana"/>
                <a:cs typeface="Verdana"/>
              </a:rPr>
              <a:t> 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-85">
                <a:latin typeface="Verdana"/>
                <a:cs typeface="Verdana"/>
              </a:rPr>
              <a:t>  </a:t>
            </a:r>
            <a:r>
              <a:rPr dirty="0" sz="2100">
                <a:latin typeface="Verdana"/>
                <a:cs typeface="Verdana"/>
              </a:rPr>
              <a:t>1</a:t>
            </a:r>
            <a:r>
              <a:rPr dirty="0" sz="2100" spc="-85">
                <a:latin typeface="Verdana"/>
                <a:cs typeface="Verdana"/>
              </a:rPr>
              <a:t>  </a:t>
            </a:r>
            <a:r>
              <a:rPr dirty="0" sz="2100" spc="490">
                <a:latin typeface="Verdana"/>
                <a:cs typeface="Verdana"/>
              </a:rPr>
              <a:t>Gbps</a:t>
            </a:r>
            <a:r>
              <a:rPr dirty="0" sz="2100" spc="-90">
                <a:latin typeface="Verdana"/>
                <a:cs typeface="Verdana"/>
              </a:rPr>
              <a:t>  </a:t>
            </a:r>
            <a:r>
              <a:rPr dirty="0" sz="2100" spc="555">
                <a:latin typeface="Verdana"/>
                <a:cs typeface="Verdana"/>
              </a:rPr>
              <a:t>data</a:t>
            </a:r>
            <a:r>
              <a:rPr dirty="0" sz="2100" spc="-85">
                <a:latin typeface="Verdana"/>
                <a:cs typeface="Verdana"/>
              </a:rPr>
              <a:t>  </a:t>
            </a:r>
            <a:r>
              <a:rPr dirty="0" sz="2100" spc="515">
                <a:latin typeface="Verdana"/>
                <a:cs typeface="Verdana"/>
              </a:rPr>
              <a:t>rate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8304" y="5964654"/>
            <a:ext cx="649732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333625" algn="l"/>
                <a:tab pos="2689225" algn="l"/>
                <a:tab pos="3001645" algn="l"/>
                <a:tab pos="3285490" algn="l"/>
                <a:tab pos="3902075" algn="l"/>
                <a:tab pos="4222750" algn="l"/>
                <a:tab pos="4914900" algn="l"/>
                <a:tab pos="6022975" algn="l"/>
              </a:tabLst>
            </a:pPr>
            <a:r>
              <a:rPr dirty="0" sz="2100" spc="505">
                <a:latin typeface="Verdana"/>
                <a:cs typeface="Verdana"/>
              </a:rPr>
              <a:t>requirement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65">
                <a:latin typeface="Verdana"/>
                <a:cs typeface="Verdana"/>
              </a:rPr>
              <a:t>if</a:t>
            </a:r>
            <a:r>
              <a:rPr dirty="0" sz="2100">
                <a:latin typeface="Verdana"/>
                <a:cs typeface="Verdana"/>
              </a:rPr>
              <a:t>		</a:t>
            </a:r>
            <a:r>
              <a:rPr dirty="0" sz="2100" spc="495">
                <a:latin typeface="Verdana"/>
                <a:cs typeface="Verdana"/>
              </a:rPr>
              <a:t>the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20">
                <a:latin typeface="Verdana"/>
                <a:cs typeface="Verdana"/>
              </a:rPr>
              <a:t>product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30">
                <a:latin typeface="Verdana"/>
                <a:cs typeface="Verdana"/>
              </a:rPr>
              <a:t>of </a:t>
            </a:r>
            <a:r>
              <a:rPr dirty="0" sz="2100" spc="480">
                <a:latin typeface="Verdana"/>
                <a:cs typeface="Verdana"/>
              </a:rPr>
              <a:t>(measured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45">
                <a:latin typeface="Verdana"/>
                <a:cs typeface="Verdana"/>
              </a:rPr>
              <a:t>in</a:t>
            </a:r>
            <a:r>
              <a:rPr dirty="0" sz="2100">
                <a:latin typeface="Verdana"/>
                <a:cs typeface="Verdana"/>
              </a:rPr>
              <a:t>		</a:t>
            </a:r>
            <a:r>
              <a:rPr dirty="0" sz="2100" spc="320">
                <a:latin typeface="Verdana"/>
                <a:cs typeface="Verdana"/>
              </a:rPr>
              <a:t>Hz)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20">
                <a:latin typeface="Verdana"/>
                <a:cs typeface="Verdana"/>
              </a:rPr>
              <a:t>and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0">
                <a:latin typeface="Verdana"/>
                <a:cs typeface="Verdana"/>
              </a:rPr>
              <a:t>spectral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380824" y="5964654"/>
            <a:ext cx="2003425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4135">
              <a:lnSpc>
                <a:spcPct val="116100"/>
              </a:lnSpc>
              <a:spcBef>
                <a:spcPts val="100"/>
              </a:spcBef>
            </a:pPr>
            <a:r>
              <a:rPr dirty="0" sz="2100" spc="490">
                <a:latin typeface="Verdana"/>
                <a:cs typeface="Verdana"/>
              </a:rPr>
              <a:t>bandwidth </a:t>
            </a:r>
            <a:r>
              <a:rPr dirty="0" sz="2100" spc="500">
                <a:latin typeface="Verdana"/>
                <a:cs typeface="Verdana"/>
              </a:rPr>
              <a:t>efficiency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867303" y="4530188"/>
            <a:ext cx="7985759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0205" algn="l"/>
                <a:tab pos="4410075" algn="l"/>
                <a:tab pos="5125720" algn="l"/>
                <a:tab pos="7264400" algn="l"/>
              </a:tabLst>
            </a:pPr>
            <a:r>
              <a:rPr dirty="0" sz="2100" spc="500">
                <a:latin typeface="Verdana"/>
                <a:cs typeface="Verdana"/>
              </a:rPr>
              <a:t>Recent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5">
                <a:latin typeface="Verdana"/>
                <a:cs typeface="Verdana"/>
              </a:rPr>
              <a:t>development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30">
                <a:latin typeface="Verdana"/>
                <a:cs typeface="Verdana"/>
              </a:rPr>
              <a:t>of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0">
                <a:latin typeface="Verdana"/>
                <a:cs typeface="Verdana"/>
              </a:rPr>
              <a:t>materials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20">
                <a:latin typeface="Verdana"/>
                <a:cs typeface="Verdana"/>
              </a:rPr>
              <a:t>and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867303" y="4850229"/>
            <a:ext cx="798703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475">
                <a:latin typeface="Verdana"/>
                <a:cs typeface="Verdana"/>
              </a:rPr>
              <a:t>processes</a:t>
            </a:r>
            <a:r>
              <a:rPr dirty="0" sz="2100" spc="204">
                <a:latin typeface="Verdana"/>
                <a:cs typeface="Verdana"/>
              </a:rPr>
              <a:t> </a:t>
            </a:r>
            <a:r>
              <a:rPr dirty="0" sz="2100" spc="470">
                <a:latin typeface="Verdana"/>
                <a:cs typeface="Verdana"/>
              </a:rPr>
              <a:t>in</a:t>
            </a:r>
            <a:r>
              <a:rPr dirty="0" sz="2100" spc="210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210">
                <a:latin typeface="Verdana"/>
                <a:cs typeface="Verdana"/>
              </a:rPr>
              <a:t> </a:t>
            </a:r>
            <a:r>
              <a:rPr dirty="0" sz="2100" spc="545">
                <a:latin typeface="Verdana"/>
                <a:cs typeface="Verdana"/>
              </a:rPr>
              <a:t>packaging</a:t>
            </a:r>
            <a:r>
              <a:rPr dirty="0" sz="2100" spc="210">
                <a:latin typeface="Verdana"/>
                <a:cs typeface="Verdana"/>
              </a:rPr>
              <a:t> </a:t>
            </a:r>
            <a:r>
              <a:rPr dirty="0" sz="2100" spc="550">
                <a:latin typeface="Verdana"/>
                <a:cs typeface="Verdana"/>
              </a:rPr>
              <a:t>area</a:t>
            </a:r>
            <a:r>
              <a:rPr dirty="0" sz="2100" spc="204">
                <a:latin typeface="Verdana"/>
                <a:cs typeface="Verdana"/>
              </a:rPr>
              <a:t> </a:t>
            </a:r>
            <a:r>
              <a:rPr dirty="0" sz="2100" spc="525">
                <a:latin typeface="Verdana"/>
                <a:cs typeface="Verdana"/>
              </a:rPr>
              <a:t>makes</a:t>
            </a:r>
            <a:r>
              <a:rPr dirty="0" sz="2100" spc="210">
                <a:latin typeface="Verdana"/>
                <a:cs typeface="Verdana"/>
              </a:rPr>
              <a:t> </a:t>
            </a:r>
            <a:r>
              <a:rPr dirty="0" sz="2100" spc="434">
                <a:latin typeface="Verdana"/>
                <a:cs typeface="Verdana"/>
              </a:rPr>
              <a:t>it </a:t>
            </a:r>
            <a:r>
              <a:rPr dirty="0" sz="2100" spc="459">
                <a:latin typeface="Verdana"/>
                <a:cs typeface="Verdana"/>
              </a:rPr>
              <a:t>possible</a:t>
            </a:r>
            <a:r>
              <a:rPr dirty="0" sz="2100" spc="315">
                <a:latin typeface="Verdana"/>
                <a:cs typeface="Verdana"/>
              </a:rPr>
              <a:t> </a:t>
            </a:r>
            <a:r>
              <a:rPr dirty="0" sz="2100" spc="525">
                <a:latin typeface="Verdana"/>
                <a:cs typeface="Verdana"/>
              </a:rPr>
              <a:t>to</a:t>
            </a:r>
            <a:r>
              <a:rPr dirty="0" sz="2100" spc="315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bring</a:t>
            </a:r>
            <a:r>
              <a:rPr dirty="0" sz="2100" spc="320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315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concept</a:t>
            </a:r>
            <a:r>
              <a:rPr dirty="0" sz="2100" spc="315">
                <a:latin typeface="Verdana"/>
                <a:cs typeface="Verdana"/>
              </a:rPr>
              <a:t> </a:t>
            </a:r>
            <a:r>
              <a:rPr dirty="0" sz="2100" spc="555">
                <a:latin typeface="Verdana"/>
                <a:cs typeface="Verdana"/>
              </a:rPr>
              <a:t>of</a:t>
            </a:r>
            <a:r>
              <a:rPr dirty="0" sz="2100" spc="320">
                <a:latin typeface="Verdana"/>
                <a:cs typeface="Verdana"/>
              </a:rPr>
              <a:t> </a:t>
            </a:r>
            <a:r>
              <a:rPr dirty="0" sz="2100" spc="450">
                <a:latin typeface="Verdana"/>
                <a:cs typeface="Verdana"/>
              </a:rPr>
              <a:t>SOP</a:t>
            </a:r>
            <a:r>
              <a:rPr dirty="0" sz="2100" spc="315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into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480">
                <a:latin typeface="Verdana"/>
                <a:cs typeface="Verdana"/>
              </a:rPr>
              <a:t>RF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445">
                <a:latin typeface="Verdana"/>
                <a:cs typeface="Verdana"/>
              </a:rPr>
              <a:t>world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525">
                <a:latin typeface="Verdana"/>
                <a:cs typeface="Verdana"/>
              </a:rPr>
              <a:t>to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545">
                <a:latin typeface="Verdana"/>
                <a:cs typeface="Verdana"/>
              </a:rPr>
              <a:t>meet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500">
                <a:latin typeface="Verdana"/>
                <a:cs typeface="Verdana"/>
              </a:rPr>
              <a:t>stringent</a:t>
            </a:r>
            <a:r>
              <a:rPr dirty="0" sz="2100" spc="350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needs </a:t>
            </a:r>
            <a:r>
              <a:rPr dirty="0" sz="2100" spc="470">
                <a:latin typeface="Verdana"/>
                <a:cs typeface="Verdana"/>
              </a:rPr>
              <a:t>in</a:t>
            </a:r>
            <a:r>
              <a:rPr dirty="0" sz="2100" spc="165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165">
                <a:latin typeface="Verdana"/>
                <a:cs typeface="Verdana"/>
              </a:rPr>
              <a:t> </a:t>
            </a:r>
            <a:r>
              <a:rPr dirty="0" sz="2100" spc="420">
                <a:latin typeface="Verdana"/>
                <a:cs typeface="Verdana"/>
              </a:rPr>
              <a:t>wireless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communication</a:t>
            </a:r>
            <a:r>
              <a:rPr dirty="0" sz="2100" spc="165">
                <a:latin typeface="Verdana"/>
                <a:cs typeface="Verdana"/>
              </a:rPr>
              <a:t> </a:t>
            </a:r>
            <a:r>
              <a:rPr dirty="0" sz="2100" spc="465">
                <a:latin typeface="Verdana"/>
                <a:cs typeface="Verdana"/>
              </a:rPr>
              <a:t>area.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867303" y="6387563"/>
            <a:ext cx="79863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1339" algn="l"/>
                <a:tab pos="3493770" algn="l"/>
                <a:tab pos="6377305" algn="l"/>
              </a:tabLst>
            </a:pPr>
            <a:r>
              <a:rPr dirty="0" sz="2100" spc="420">
                <a:latin typeface="Verdana"/>
                <a:cs typeface="Verdana"/>
              </a:rPr>
              <a:t>Wireless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50">
                <a:latin typeface="Verdana"/>
                <a:cs typeface="Verdana"/>
              </a:rPr>
              <a:t>devices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05">
                <a:latin typeface="Verdana"/>
                <a:cs typeface="Verdana"/>
              </a:rPr>
              <a:t>implementing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20">
                <a:latin typeface="Verdana"/>
                <a:cs typeface="Verdana"/>
              </a:rPr>
              <a:t>complex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867303" y="6759039"/>
            <a:ext cx="798385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01290" algn="l"/>
                <a:tab pos="4295140" algn="l"/>
                <a:tab pos="4727575" algn="l"/>
                <a:tab pos="5922010" algn="l"/>
                <a:tab pos="7571740" algn="l"/>
              </a:tabLst>
            </a:pPr>
            <a:r>
              <a:rPr dirty="0" sz="2100" spc="495">
                <a:latin typeface="Verdana"/>
                <a:cs typeface="Verdana"/>
              </a:rPr>
              <a:t>functionality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84">
                <a:latin typeface="Verdana"/>
                <a:cs typeface="Verdana"/>
              </a:rPr>
              <a:t>require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40">
                <a:latin typeface="Verdana"/>
                <a:cs typeface="Verdana"/>
              </a:rPr>
              <a:t>a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5">
                <a:latin typeface="Verdana"/>
                <a:cs typeface="Verdana"/>
              </a:rPr>
              <a:t>large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45">
                <a:latin typeface="Verdana"/>
                <a:cs typeface="Verdana"/>
              </a:rPr>
              <a:t>amount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30">
                <a:latin typeface="Verdana"/>
                <a:cs typeface="Verdana"/>
              </a:rPr>
              <a:t>of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867303" y="7079078"/>
            <a:ext cx="7983855" cy="1139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 spc="495">
                <a:latin typeface="Verdana"/>
                <a:cs typeface="Verdana"/>
              </a:rPr>
              <a:t>circuitry</a:t>
            </a:r>
            <a:r>
              <a:rPr dirty="0" sz="2100" spc="120">
                <a:latin typeface="Verdana"/>
                <a:cs typeface="Verdana"/>
              </a:rPr>
              <a:t>   </a:t>
            </a:r>
            <a:r>
              <a:rPr dirty="0" sz="2100" spc="545">
                <a:latin typeface="Verdana"/>
                <a:cs typeface="Verdana"/>
              </a:rPr>
              <a:t>and</a:t>
            </a:r>
            <a:r>
              <a:rPr dirty="0" sz="2100" spc="125">
                <a:latin typeface="Verdana"/>
                <a:cs typeface="Verdana"/>
              </a:rPr>
              <a:t>   </a:t>
            </a:r>
            <a:r>
              <a:rPr dirty="0" sz="2100" spc="470">
                <a:latin typeface="Verdana"/>
                <a:cs typeface="Verdana"/>
              </a:rPr>
              <a:t>consequently,</a:t>
            </a:r>
            <a:r>
              <a:rPr dirty="0" sz="2100" spc="125">
                <a:latin typeface="Verdana"/>
                <a:cs typeface="Verdana"/>
              </a:rPr>
              <a:t>   </a:t>
            </a:r>
            <a:r>
              <a:rPr dirty="0" sz="2100" spc="495">
                <a:latin typeface="Verdana"/>
                <a:cs typeface="Verdana"/>
              </a:rPr>
              <a:t>require</a:t>
            </a:r>
            <a:r>
              <a:rPr dirty="0" sz="2100" spc="125">
                <a:latin typeface="Verdana"/>
                <a:cs typeface="Verdana"/>
              </a:rPr>
              <a:t>   </a:t>
            </a:r>
            <a:r>
              <a:rPr dirty="0" sz="2100" spc="540">
                <a:latin typeface="Verdana"/>
                <a:cs typeface="Verdana"/>
              </a:rPr>
              <a:t>a </a:t>
            </a:r>
            <a:r>
              <a:rPr dirty="0" sz="2100" spc="505">
                <a:latin typeface="Verdana"/>
                <a:cs typeface="Verdana"/>
              </a:rPr>
              <a:t>large</a:t>
            </a:r>
            <a:r>
              <a:rPr dirty="0" sz="2100" spc="-45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conventional</a:t>
            </a:r>
            <a:r>
              <a:rPr dirty="0" sz="2100" spc="-30">
                <a:latin typeface="Verdana"/>
                <a:cs typeface="Verdana"/>
              </a:rPr>
              <a:t>  </a:t>
            </a:r>
            <a:r>
              <a:rPr dirty="0" sz="2100" spc="555">
                <a:latin typeface="Verdana"/>
                <a:cs typeface="Verdana"/>
              </a:rPr>
              <a:t>package</a:t>
            </a:r>
            <a:r>
              <a:rPr dirty="0" sz="2100" spc="-35">
                <a:latin typeface="Verdana"/>
                <a:cs typeface="Verdana"/>
              </a:rPr>
              <a:t>  </a:t>
            </a:r>
            <a:r>
              <a:rPr dirty="0" sz="2100" spc="520">
                <a:latin typeface="Verdana"/>
                <a:cs typeface="Verdana"/>
              </a:rPr>
              <a:t>or</a:t>
            </a:r>
            <a:r>
              <a:rPr dirty="0" sz="2100" spc="-30">
                <a:latin typeface="Verdana"/>
                <a:cs typeface="Verdana"/>
              </a:rPr>
              <a:t>  </a:t>
            </a:r>
            <a:r>
              <a:rPr dirty="0" sz="2100" spc="475">
                <a:latin typeface="Verdana"/>
                <a:cs typeface="Verdana"/>
              </a:rPr>
              <a:t>MCM</a:t>
            </a:r>
            <a:r>
              <a:rPr dirty="0" sz="2100" spc="-30">
                <a:latin typeface="Verdana"/>
                <a:cs typeface="Verdana"/>
              </a:rPr>
              <a:t>  </a:t>
            </a:r>
            <a:r>
              <a:rPr dirty="0" sz="2100" spc="470">
                <a:latin typeface="Verdana"/>
                <a:cs typeface="Verdana"/>
              </a:rPr>
              <a:t>real </a:t>
            </a:r>
            <a:r>
              <a:rPr dirty="0" sz="2100" spc="450">
                <a:latin typeface="Verdana"/>
                <a:cs typeface="Verdana"/>
              </a:rPr>
              <a:t>estate.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101283" y="8244939"/>
            <a:ext cx="37509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035" algn="l"/>
                <a:tab pos="2894330" algn="l"/>
              </a:tabLst>
            </a:pPr>
            <a:r>
              <a:rPr dirty="0" sz="2100" spc="515">
                <a:latin typeface="Verdana"/>
                <a:cs typeface="Verdana"/>
              </a:rPr>
              <a:t>beyond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40">
                <a:latin typeface="Verdana"/>
                <a:cs typeface="Verdana"/>
              </a:rPr>
              <a:t>Multi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59">
                <a:latin typeface="Verdana"/>
                <a:cs typeface="Verdana"/>
              </a:rPr>
              <a:t>Chip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4086645" y="8564978"/>
            <a:ext cx="2022475" cy="76835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r" marR="12700">
              <a:lnSpc>
                <a:spcPct val="100000"/>
              </a:lnSpc>
              <a:spcBef>
                <a:spcPts val="505"/>
              </a:spcBef>
            </a:pPr>
            <a:r>
              <a:rPr dirty="0" sz="2100" spc="520">
                <a:latin typeface="Verdana"/>
                <a:cs typeface="Verdana"/>
              </a:rPr>
              <a:t>enhancing</a:t>
            </a:r>
            <a:endParaRPr sz="21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405"/>
              </a:spcBef>
            </a:pPr>
            <a:r>
              <a:rPr dirty="0" sz="2100" spc="509">
                <a:latin typeface="Verdana"/>
                <a:cs typeface="Verdana"/>
              </a:rPr>
              <a:t>adding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6506555" y="8564978"/>
            <a:ext cx="1348740" cy="76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0680" marR="5080" indent="-348615">
              <a:lnSpc>
                <a:spcPct val="116100"/>
              </a:lnSpc>
              <a:spcBef>
                <a:spcPts val="100"/>
              </a:spcBef>
            </a:pPr>
            <a:r>
              <a:rPr dirty="0" sz="2100" spc="450">
                <a:latin typeface="Verdana"/>
                <a:cs typeface="Verdana"/>
              </a:rPr>
              <a:t>overall </a:t>
            </a:r>
            <a:r>
              <a:rPr dirty="0" sz="2100" spc="525">
                <a:latin typeface="Verdana"/>
                <a:cs typeface="Verdana"/>
              </a:rPr>
              <a:t>more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867303" y="8193503"/>
            <a:ext cx="4165600" cy="1511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1016635" algn="l"/>
                <a:tab pos="1771014" algn="l"/>
                <a:tab pos="2175510" algn="l"/>
                <a:tab pos="3143885" algn="l"/>
                <a:tab pos="3337560" algn="l"/>
                <a:tab pos="3444240" algn="l"/>
              </a:tabLst>
            </a:pPr>
            <a:r>
              <a:rPr dirty="0" sz="2100" spc="425">
                <a:latin typeface="Verdana"/>
                <a:cs typeface="Verdana"/>
              </a:rPr>
              <a:t>SOP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75">
                <a:latin typeface="Verdana"/>
                <a:cs typeface="Verdana"/>
              </a:rPr>
              <a:t>goes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5">
                <a:latin typeface="Verdana"/>
                <a:cs typeface="Verdana"/>
              </a:rPr>
              <a:t>one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75">
                <a:latin typeface="Verdana"/>
                <a:cs typeface="Verdana"/>
              </a:rPr>
              <a:t>step </a:t>
            </a:r>
            <a:r>
              <a:rPr dirty="0" sz="2100" spc="470">
                <a:latin typeface="Verdana"/>
                <a:cs typeface="Verdana"/>
              </a:rPr>
              <a:t>Module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380">
                <a:latin typeface="Verdana"/>
                <a:cs typeface="Verdana"/>
              </a:rPr>
              <a:t>(MCM)</a:t>
            </a:r>
            <a:r>
              <a:rPr dirty="0" sz="2100">
                <a:latin typeface="Verdana"/>
                <a:cs typeface="Verdana"/>
              </a:rPr>
              <a:t>		</a:t>
            </a:r>
            <a:r>
              <a:rPr dirty="0" sz="2100" spc="515">
                <a:latin typeface="Verdana"/>
                <a:cs typeface="Verdana"/>
              </a:rPr>
              <a:t>by </a:t>
            </a:r>
            <a:r>
              <a:rPr dirty="0" sz="2100" spc="525">
                <a:latin typeface="Verdana"/>
                <a:cs typeface="Verdana"/>
              </a:rPr>
              <a:t>performances</a:t>
            </a:r>
            <a:r>
              <a:rPr dirty="0" sz="2100">
                <a:latin typeface="Verdana"/>
                <a:cs typeface="Verdana"/>
              </a:rPr>
              <a:t>			</a:t>
            </a:r>
            <a:r>
              <a:rPr dirty="0" sz="2100" spc="520">
                <a:latin typeface="Verdana"/>
                <a:cs typeface="Verdana"/>
              </a:rPr>
              <a:t>and </a:t>
            </a:r>
            <a:r>
              <a:rPr dirty="0" sz="2100" spc="459">
                <a:latin typeface="Verdana"/>
                <a:cs typeface="Verdana"/>
              </a:rPr>
              <a:t>functionalities.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68304" y="6759039"/>
            <a:ext cx="8712835" cy="2520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510"/>
              </a:lnSpc>
              <a:spcBef>
                <a:spcPts val="100"/>
              </a:spcBef>
            </a:pPr>
            <a:r>
              <a:rPr dirty="0" sz="2100" spc="490">
                <a:latin typeface="Verdana"/>
                <a:cs typeface="Verdana"/>
              </a:rPr>
              <a:t>(measured</a:t>
            </a:r>
            <a:r>
              <a:rPr dirty="0" sz="2100" spc="180">
                <a:latin typeface="Verdana"/>
                <a:cs typeface="Verdana"/>
              </a:rPr>
              <a:t> </a:t>
            </a:r>
            <a:r>
              <a:rPr dirty="0" sz="2100" spc="470">
                <a:latin typeface="Verdana"/>
                <a:cs typeface="Verdana"/>
              </a:rPr>
              <a:t>in</a:t>
            </a:r>
            <a:r>
              <a:rPr dirty="0" sz="2100" spc="180">
                <a:latin typeface="Verdana"/>
                <a:cs typeface="Verdana"/>
              </a:rPr>
              <a:t> </a:t>
            </a:r>
            <a:r>
              <a:rPr dirty="0" sz="2100" spc="445">
                <a:latin typeface="Verdana"/>
                <a:cs typeface="Verdana"/>
              </a:rPr>
              <a:t>bps/Hz)</a:t>
            </a:r>
            <a:r>
              <a:rPr dirty="0" sz="2100" spc="180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equals</a:t>
            </a:r>
            <a:r>
              <a:rPr dirty="0" sz="2100" spc="180">
                <a:latin typeface="Verdana"/>
                <a:cs typeface="Verdana"/>
              </a:rPr>
              <a:t> </a:t>
            </a:r>
            <a:r>
              <a:rPr dirty="0" sz="2100" spc="75">
                <a:latin typeface="Verdana"/>
                <a:cs typeface="Verdana"/>
              </a:rPr>
              <a:t>10^9.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  <a:tabLst>
                <a:tab pos="1050925" algn="l"/>
                <a:tab pos="3893820" algn="l"/>
                <a:tab pos="6979284" algn="l"/>
              </a:tabLst>
            </a:pPr>
            <a:r>
              <a:rPr dirty="0" sz="2100" spc="425">
                <a:latin typeface="Verdana"/>
                <a:cs typeface="Verdana"/>
              </a:rPr>
              <a:t>The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40">
                <a:latin typeface="Verdana"/>
                <a:cs typeface="Verdana"/>
              </a:rPr>
              <a:t>performance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00">
                <a:latin typeface="Verdana"/>
                <a:cs typeface="Verdana"/>
              </a:rPr>
              <a:t>improvements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65">
                <a:latin typeface="Verdana"/>
                <a:cs typeface="Verdana"/>
              </a:rPr>
              <a:t>resulting</a:t>
            </a:r>
            <a:endParaRPr sz="2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100" spc="570">
                <a:latin typeface="Verdana"/>
                <a:cs typeface="Verdana"/>
              </a:rPr>
              <a:t>from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the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459">
                <a:latin typeface="Verdana"/>
                <a:cs typeface="Verdana"/>
              </a:rPr>
              <a:t>use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55">
                <a:latin typeface="Verdana"/>
                <a:cs typeface="Verdana"/>
              </a:rPr>
              <a:t>of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40">
                <a:latin typeface="Verdana"/>
                <a:cs typeface="Verdana"/>
              </a:rPr>
              <a:t>MIMO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systems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are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05">
                <a:latin typeface="Verdana"/>
                <a:cs typeface="Verdana"/>
              </a:rPr>
              <a:t>due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315">
                <a:latin typeface="Verdana"/>
                <a:cs typeface="Verdana"/>
              </a:rPr>
              <a:t>to...</a:t>
            </a:r>
            <a:endParaRPr sz="2100">
              <a:latin typeface="Verdana"/>
              <a:cs typeface="Verdana"/>
            </a:endParaRPr>
          </a:p>
          <a:p>
            <a:pPr marL="416559" indent="-40195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17195" algn="l"/>
              </a:tabLst>
            </a:pPr>
            <a:r>
              <a:rPr dirty="0" sz="2100" spc="525">
                <a:latin typeface="Verdana"/>
                <a:cs typeface="Verdana"/>
              </a:rPr>
              <a:t>Array</a:t>
            </a:r>
            <a:r>
              <a:rPr dirty="0" sz="2100" spc="160">
                <a:latin typeface="Verdana"/>
                <a:cs typeface="Verdana"/>
              </a:rPr>
              <a:t> </a:t>
            </a:r>
            <a:r>
              <a:rPr dirty="0" sz="2100" spc="505">
                <a:latin typeface="Verdana"/>
                <a:cs typeface="Verdana"/>
              </a:rPr>
              <a:t>gain</a:t>
            </a:r>
            <a:endParaRPr sz="2100">
              <a:latin typeface="Verdana"/>
              <a:cs typeface="Verdana"/>
            </a:endParaRPr>
          </a:p>
          <a:p>
            <a:pPr marL="441325" indent="-42672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41959" algn="l"/>
              </a:tabLst>
            </a:pPr>
            <a:r>
              <a:rPr dirty="0" sz="2100" spc="450">
                <a:latin typeface="Verdana"/>
                <a:cs typeface="Verdana"/>
              </a:rPr>
              <a:t>Diversity</a:t>
            </a:r>
            <a:r>
              <a:rPr dirty="0" sz="2100" spc="160">
                <a:latin typeface="Verdana"/>
                <a:cs typeface="Verdana"/>
              </a:rPr>
              <a:t> </a:t>
            </a:r>
            <a:r>
              <a:rPr dirty="0" sz="2100" spc="505">
                <a:latin typeface="Verdana"/>
                <a:cs typeface="Verdana"/>
              </a:rPr>
              <a:t>gain</a:t>
            </a:r>
            <a:endParaRPr sz="2100">
              <a:latin typeface="Verdana"/>
              <a:cs typeface="Verdana"/>
            </a:endParaRPr>
          </a:p>
          <a:p>
            <a:pPr marL="438150" indent="-423545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38784" algn="l"/>
              </a:tabLst>
            </a:pPr>
            <a:r>
              <a:rPr dirty="0" sz="2100" spc="480">
                <a:latin typeface="Verdana"/>
                <a:cs typeface="Verdana"/>
              </a:rPr>
              <a:t>Spatial</a:t>
            </a:r>
            <a:r>
              <a:rPr dirty="0" sz="2100" spc="180">
                <a:latin typeface="Verdana"/>
                <a:cs typeface="Verdana"/>
              </a:rPr>
              <a:t> </a:t>
            </a:r>
            <a:r>
              <a:rPr dirty="0" sz="2100" spc="484">
                <a:latin typeface="Verdana"/>
                <a:cs typeface="Verdana"/>
              </a:rPr>
              <a:t>Multiplexing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Gain</a:t>
            </a:r>
            <a:endParaRPr sz="2100">
              <a:latin typeface="Verdana"/>
              <a:cs typeface="Verdana"/>
            </a:endParaRPr>
          </a:p>
          <a:p>
            <a:pPr marL="447675" indent="-43307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448309" algn="l"/>
              </a:tabLst>
            </a:pPr>
            <a:r>
              <a:rPr dirty="0" sz="2100" spc="535">
                <a:latin typeface="Verdana"/>
                <a:cs typeface="Verdana"/>
              </a:rPr>
              <a:t>Interference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490">
                <a:latin typeface="Verdana"/>
                <a:cs typeface="Verdana"/>
              </a:rPr>
              <a:t>Reduction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61924" y="3958539"/>
            <a:ext cx="8852535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747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610"/>
              </a:spcBef>
            </a:pPr>
            <a:r>
              <a:rPr dirty="0" sz="3000" spc="-160">
                <a:solidFill>
                  <a:srgbClr val="5CB8E3"/>
                </a:solidFill>
                <a:latin typeface="Tahoma"/>
                <a:cs typeface="Tahoma"/>
              </a:rPr>
              <a:t>1.</a:t>
            </a:r>
            <a:r>
              <a:rPr dirty="0" sz="3000" spc="-8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390">
                <a:solidFill>
                  <a:srgbClr val="5CB8E3"/>
                </a:solidFill>
                <a:latin typeface="Tahoma"/>
                <a:cs typeface="Tahoma"/>
              </a:rPr>
              <a:t>MUlTIPlE</a:t>
            </a:r>
            <a:r>
              <a:rPr dirty="0" sz="3000" spc="-8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140">
                <a:solidFill>
                  <a:srgbClr val="5CB8E3"/>
                </a:solidFill>
                <a:latin typeface="Tahoma"/>
                <a:cs typeface="Tahoma"/>
              </a:rPr>
              <a:t>InPUT</a:t>
            </a:r>
            <a:r>
              <a:rPr dirty="0" sz="3000" spc="-8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390">
                <a:solidFill>
                  <a:srgbClr val="5CB8E3"/>
                </a:solidFill>
                <a:latin typeface="Tahoma"/>
                <a:cs typeface="Tahoma"/>
              </a:rPr>
              <a:t>MUlTIPlE</a:t>
            </a:r>
            <a:r>
              <a:rPr dirty="0" sz="3000" spc="-8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180">
                <a:solidFill>
                  <a:srgbClr val="5CB8E3"/>
                </a:solidFill>
                <a:latin typeface="Tahoma"/>
                <a:cs typeface="Tahoma"/>
              </a:rPr>
              <a:t>OUTPUT</a:t>
            </a:r>
            <a:r>
              <a:rPr dirty="0" sz="3000" spc="-8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5CB8E3"/>
                </a:solidFill>
                <a:latin typeface="Tahoma"/>
                <a:cs typeface="Tahoma"/>
              </a:rPr>
              <a:t>(MIMO)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634698" y="3958539"/>
            <a:ext cx="800100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7470" rIns="0" bIns="0" rtlCol="0" vert="horz">
            <a:spAutoFit/>
          </a:bodyPr>
          <a:lstStyle/>
          <a:p>
            <a:pPr marL="738505">
              <a:lnSpc>
                <a:spcPct val="100000"/>
              </a:lnSpc>
              <a:spcBef>
                <a:spcPts val="610"/>
              </a:spcBef>
            </a:pPr>
            <a:r>
              <a:rPr dirty="0" sz="3000">
                <a:solidFill>
                  <a:srgbClr val="5CB8E3"/>
                </a:solidFill>
                <a:latin typeface="Tahoma"/>
                <a:cs typeface="Tahoma"/>
              </a:rPr>
              <a:t>2.</a:t>
            </a:r>
            <a:r>
              <a:rPr dirty="0" sz="3000" spc="-45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315">
                <a:solidFill>
                  <a:srgbClr val="5CB8E3"/>
                </a:solidFill>
                <a:latin typeface="Tahoma"/>
                <a:cs typeface="Tahoma"/>
              </a:rPr>
              <a:t>SySTEm-</a:t>
            </a:r>
            <a:r>
              <a:rPr dirty="0" sz="3000" spc="380">
                <a:solidFill>
                  <a:srgbClr val="5CB8E3"/>
                </a:solidFill>
                <a:latin typeface="Tahoma"/>
                <a:cs typeface="Tahoma"/>
              </a:rPr>
              <a:t>On-</a:t>
            </a:r>
            <a:r>
              <a:rPr dirty="0" sz="3000" spc="315">
                <a:solidFill>
                  <a:srgbClr val="5CB8E3"/>
                </a:solidFill>
                <a:latin typeface="Tahoma"/>
                <a:cs typeface="Tahoma"/>
              </a:rPr>
              <a:t>A-</a:t>
            </a:r>
            <a:r>
              <a:rPr dirty="0" sz="3000" spc="415">
                <a:solidFill>
                  <a:srgbClr val="5CB8E3"/>
                </a:solidFill>
                <a:latin typeface="Tahoma"/>
                <a:cs typeface="Tahoma"/>
              </a:rPr>
              <a:t>PAcKAgE</a:t>
            </a:r>
            <a:r>
              <a:rPr dirty="0" sz="3000" spc="-45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3000" spc="140">
                <a:solidFill>
                  <a:srgbClr val="5CB8E3"/>
                </a:solidFill>
                <a:latin typeface="Tahoma"/>
                <a:cs typeface="Tahoma"/>
              </a:rPr>
              <a:t>(SOP)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310365" y="8706496"/>
            <a:ext cx="114935" cy="858519"/>
          </a:xfrm>
          <a:custGeom>
            <a:avLst/>
            <a:gdLst/>
            <a:ahLst/>
            <a:cxnLst/>
            <a:rect l="l" t="t" r="r" b="b"/>
            <a:pathLst>
              <a:path w="114934" h="858520">
                <a:moveTo>
                  <a:pt x="0" y="857983"/>
                </a:moveTo>
                <a:lnTo>
                  <a:pt x="114408" y="857983"/>
                </a:lnTo>
                <a:lnTo>
                  <a:pt x="114408" y="0"/>
                </a:lnTo>
                <a:lnTo>
                  <a:pt x="0" y="0"/>
                </a:lnTo>
                <a:lnTo>
                  <a:pt x="0" y="857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310365" y="515809"/>
            <a:ext cx="114935" cy="1054100"/>
          </a:xfrm>
          <a:custGeom>
            <a:avLst/>
            <a:gdLst/>
            <a:ahLst/>
            <a:cxnLst/>
            <a:rect l="l" t="t" r="r" b="b"/>
            <a:pathLst>
              <a:path w="114934" h="1054100">
                <a:moveTo>
                  <a:pt x="0" y="1054081"/>
                </a:moveTo>
                <a:lnTo>
                  <a:pt x="114408" y="1054081"/>
                </a:lnTo>
                <a:lnTo>
                  <a:pt x="114408" y="0"/>
                </a:lnTo>
                <a:lnTo>
                  <a:pt x="0" y="0"/>
                </a:lnTo>
                <a:lnTo>
                  <a:pt x="0" y="10540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901868" y="1420"/>
            <a:ext cx="2439035" cy="1012825"/>
            <a:chOff x="7901868" y="1420"/>
            <a:chExt cx="2439035" cy="1012825"/>
          </a:xfrm>
        </p:grpSpPr>
        <p:sp>
          <p:nvSpPr>
            <p:cNvPr id="5" name="object 5" descr=""/>
            <p:cNvSpPr/>
            <p:nvPr/>
          </p:nvSpPr>
          <p:spPr>
            <a:xfrm>
              <a:off x="7901868" y="1420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71056" y="142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063324" y="9453772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10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371056" y="1420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555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28700" y="1025439"/>
            <a:ext cx="16230600" cy="7681595"/>
            <a:chOff x="1028700" y="1025439"/>
            <a:chExt cx="16230600" cy="7681595"/>
          </a:xfrm>
        </p:grpSpPr>
        <p:sp>
          <p:nvSpPr>
            <p:cNvPr id="11" name="object 11" descr=""/>
            <p:cNvSpPr/>
            <p:nvPr/>
          </p:nvSpPr>
          <p:spPr>
            <a:xfrm>
              <a:off x="1028687" y="1569897"/>
              <a:ext cx="16231235" cy="7136765"/>
            </a:xfrm>
            <a:custGeom>
              <a:avLst/>
              <a:gdLst/>
              <a:ahLst/>
              <a:cxnLst/>
              <a:rect l="l" t="t" r="r" b="b"/>
              <a:pathLst>
                <a:path w="16231235" h="7136765">
                  <a:moveTo>
                    <a:pt x="16230613" y="0"/>
                  </a:moveTo>
                  <a:lnTo>
                    <a:pt x="0" y="0"/>
                  </a:lnTo>
                  <a:lnTo>
                    <a:pt x="0" y="559879"/>
                  </a:lnTo>
                  <a:lnTo>
                    <a:pt x="0" y="7136600"/>
                  </a:lnTo>
                  <a:lnTo>
                    <a:pt x="16230613" y="7136600"/>
                  </a:lnTo>
                  <a:lnTo>
                    <a:pt x="16230613" y="559879"/>
                  </a:lnTo>
                  <a:lnTo>
                    <a:pt x="162306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890" y="2129774"/>
              <a:ext cx="10144085" cy="60293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698" y="1025439"/>
              <a:ext cx="1962149" cy="110433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77185" y="4601642"/>
              <a:ext cx="5648324" cy="355282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2474738" y="1625104"/>
            <a:ext cx="14507210" cy="246316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183640">
              <a:lnSpc>
                <a:spcPct val="100000"/>
              </a:lnSpc>
              <a:spcBef>
                <a:spcPts val="1050"/>
              </a:spcBef>
            </a:pPr>
            <a:r>
              <a:rPr dirty="0" sz="6000">
                <a:latin typeface="Arial"/>
                <a:cs typeface="Arial"/>
              </a:rPr>
              <a:t>WORKING</a:t>
            </a:r>
            <a:r>
              <a:rPr dirty="0" sz="6000" spc="-95">
                <a:latin typeface="Arial"/>
                <a:cs typeface="Arial"/>
              </a:rPr>
              <a:t> </a:t>
            </a:r>
            <a:r>
              <a:rPr dirty="0" sz="6000">
                <a:latin typeface="Arial"/>
                <a:cs typeface="Arial"/>
              </a:rPr>
              <a:t>PRINCIPLE</a:t>
            </a:r>
            <a:r>
              <a:rPr dirty="0" sz="6000" spc="-90">
                <a:latin typeface="Arial"/>
                <a:cs typeface="Arial"/>
              </a:rPr>
              <a:t> </a:t>
            </a:r>
            <a:r>
              <a:rPr dirty="0" sz="6000">
                <a:latin typeface="Arial"/>
                <a:cs typeface="Arial"/>
              </a:rPr>
              <a:t>USED</a:t>
            </a:r>
            <a:r>
              <a:rPr dirty="0" sz="6000" spc="-90">
                <a:latin typeface="Arial"/>
                <a:cs typeface="Arial"/>
              </a:rPr>
              <a:t> </a:t>
            </a:r>
            <a:r>
              <a:rPr dirty="0" sz="6000">
                <a:latin typeface="Arial"/>
                <a:cs typeface="Arial"/>
              </a:rPr>
              <a:t>IN</a:t>
            </a:r>
            <a:r>
              <a:rPr dirty="0" sz="6000" spc="-90">
                <a:latin typeface="Arial"/>
                <a:cs typeface="Arial"/>
              </a:rPr>
              <a:t> </a:t>
            </a:r>
            <a:r>
              <a:rPr dirty="0" sz="6000" spc="229">
                <a:latin typeface="Arial"/>
                <a:cs typeface="Arial"/>
              </a:rPr>
              <a:t>GI-</a:t>
            </a:r>
            <a:r>
              <a:rPr dirty="0" sz="6000" spc="-25">
                <a:latin typeface="Arial"/>
                <a:cs typeface="Arial"/>
              </a:rPr>
              <a:t>FI</a:t>
            </a:r>
            <a:endParaRPr sz="6000">
              <a:latin typeface="Arial"/>
              <a:cs typeface="Arial"/>
            </a:endParaRPr>
          </a:p>
          <a:p>
            <a:pPr algn="just" marL="12700" marR="5080" indent="2088514">
              <a:lnSpc>
                <a:spcPts val="2780"/>
              </a:lnSpc>
              <a:spcBef>
                <a:spcPts val="25"/>
              </a:spcBef>
            </a:pPr>
            <a:r>
              <a:rPr dirty="0" sz="2000" spc="580">
                <a:latin typeface="Verdana"/>
                <a:cs typeface="Verdana"/>
              </a:rPr>
              <a:t>In</a:t>
            </a:r>
            <a:r>
              <a:rPr dirty="0" sz="2000" spc="575">
                <a:latin typeface="Verdana"/>
                <a:cs typeface="Verdana"/>
              </a:rPr>
              <a:t> </a:t>
            </a:r>
            <a:r>
              <a:rPr dirty="0" sz="2000" spc="434">
                <a:latin typeface="Verdana"/>
                <a:cs typeface="Verdana"/>
              </a:rPr>
              <a:t>this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390">
                <a:latin typeface="Verdana"/>
                <a:cs typeface="Verdana"/>
              </a:rPr>
              <a:t>we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335">
                <a:latin typeface="Verdana"/>
                <a:cs typeface="Verdana"/>
              </a:rPr>
              <a:t>will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use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490">
                <a:latin typeface="Verdana"/>
                <a:cs typeface="Verdana"/>
              </a:rPr>
              <a:t>time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15">
                <a:latin typeface="Verdana"/>
                <a:cs typeface="Verdana"/>
              </a:rPr>
              <a:t>division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duplex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for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509">
                <a:latin typeface="Verdana"/>
                <a:cs typeface="Verdana"/>
              </a:rPr>
              <a:t>both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455">
                <a:latin typeface="Verdana"/>
                <a:cs typeface="Verdana"/>
              </a:rPr>
              <a:t>transmission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90">
                <a:latin typeface="Verdana"/>
                <a:cs typeface="Verdana"/>
              </a:rPr>
              <a:t>and </a:t>
            </a:r>
            <a:r>
              <a:rPr dirty="0" sz="2000" spc="430">
                <a:latin typeface="Verdana"/>
                <a:cs typeface="Verdana"/>
              </a:rPr>
              <a:t>receiving.</a:t>
            </a:r>
            <a:r>
              <a:rPr dirty="0" sz="2000" spc="-20">
                <a:latin typeface="Verdana"/>
                <a:cs typeface="Verdana"/>
              </a:rPr>
              <a:t>  </a:t>
            </a:r>
            <a:r>
              <a:rPr dirty="0" sz="2000" spc="470">
                <a:latin typeface="Verdana"/>
                <a:cs typeface="Verdana"/>
              </a:rPr>
              <a:t>Here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-20">
                <a:latin typeface="Verdana"/>
                <a:cs typeface="Verdana"/>
              </a:rPr>
              <a:t>  </a:t>
            </a:r>
            <a:r>
              <a:rPr dirty="0" sz="2000" spc="420">
                <a:latin typeface="Verdana"/>
                <a:cs typeface="Verdana"/>
              </a:rPr>
              <a:t>files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05">
                <a:latin typeface="Verdana"/>
                <a:cs typeface="Verdana"/>
              </a:rPr>
              <a:t>are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converted</a:t>
            </a:r>
            <a:r>
              <a:rPr dirty="0" sz="2000" spc="-20">
                <a:latin typeface="Verdana"/>
                <a:cs typeface="Verdana"/>
              </a:rPr>
              <a:t>  </a:t>
            </a:r>
            <a:r>
              <a:rPr dirty="0" sz="2000" spc="540">
                <a:latin typeface="Verdana"/>
                <a:cs typeface="Verdana"/>
              </a:rPr>
              <a:t>from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55">
                <a:latin typeface="Verdana"/>
                <a:cs typeface="Verdana"/>
              </a:rPr>
              <a:t>IF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range</a:t>
            </a:r>
            <a:r>
              <a:rPr dirty="0" sz="2000" spc="-20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360">
                <a:latin typeface="Verdana"/>
                <a:cs typeface="Verdana"/>
              </a:rPr>
              <a:t>RF60Ghz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range</a:t>
            </a:r>
            <a:r>
              <a:rPr dirty="0" sz="2000" spc="-20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by </a:t>
            </a:r>
            <a:r>
              <a:rPr dirty="0" sz="2000" spc="450">
                <a:latin typeface="Verdana"/>
                <a:cs typeface="Verdana"/>
              </a:rPr>
              <a:t>using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135">
                <a:latin typeface="Verdana"/>
                <a:cs typeface="Verdana"/>
              </a:rPr>
              <a:t>2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75">
                <a:latin typeface="Verdana"/>
                <a:cs typeface="Verdana"/>
              </a:rPr>
              <a:t>mixers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390">
                <a:latin typeface="Verdana"/>
                <a:cs typeface="Verdana"/>
              </a:rPr>
              <a:t>we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335">
                <a:latin typeface="Verdana"/>
                <a:cs typeface="Verdana"/>
              </a:rPr>
              <a:t>will</a:t>
            </a:r>
            <a:r>
              <a:rPr dirty="0" sz="2000" spc="285">
                <a:latin typeface="Verdana"/>
                <a:cs typeface="Verdana"/>
              </a:rPr>
              <a:t> </a:t>
            </a:r>
            <a:r>
              <a:rPr dirty="0" sz="2000" spc="505">
                <a:latin typeface="Verdana"/>
                <a:cs typeface="Verdana"/>
              </a:rPr>
              <a:t>fed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34">
                <a:latin typeface="Verdana"/>
                <a:cs typeface="Verdana"/>
              </a:rPr>
              <a:t>this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59">
                <a:latin typeface="Verdana"/>
                <a:cs typeface="Verdana"/>
              </a:rPr>
              <a:t>power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45">
                <a:latin typeface="Verdana"/>
                <a:cs typeface="Verdana"/>
              </a:rPr>
              <a:t>amplifier,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45">
                <a:latin typeface="Verdana"/>
                <a:cs typeface="Verdana"/>
              </a:rPr>
              <a:t>which</a:t>
            </a:r>
            <a:r>
              <a:rPr dirty="0" sz="2000" spc="285">
                <a:latin typeface="Verdana"/>
                <a:cs typeface="Verdana"/>
              </a:rPr>
              <a:t> </a:t>
            </a:r>
            <a:r>
              <a:rPr dirty="0" sz="2000" spc="465">
                <a:latin typeface="Verdana"/>
                <a:cs typeface="Verdana"/>
              </a:rPr>
              <a:t>feeds</a:t>
            </a:r>
            <a:r>
              <a:rPr dirty="0" sz="2000" spc="280">
                <a:latin typeface="Verdana"/>
                <a:cs typeface="Verdana"/>
              </a:rPr>
              <a:t> </a:t>
            </a:r>
            <a:r>
              <a:rPr dirty="0" sz="2000" spc="445">
                <a:latin typeface="Verdana"/>
                <a:cs typeface="Verdana"/>
              </a:rPr>
              <a:t>millimeter </a:t>
            </a:r>
            <a:r>
              <a:rPr dirty="0" sz="2000" spc="425">
                <a:latin typeface="Verdana"/>
                <a:cs typeface="Verdana"/>
              </a:rPr>
              <a:t>wave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50">
                <a:latin typeface="Verdana"/>
                <a:cs typeface="Verdana"/>
              </a:rPr>
              <a:t>antennas.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479973" y="4964808"/>
            <a:ext cx="9376410" cy="3549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385">
                <a:latin typeface="Verdana"/>
                <a:cs typeface="Verdana"/>
              </a:rPr>
              <a:t>Time-</a:t>
            </a:r>
            <a:r>
              <a:rPr dirty="0" sz="2000" spc="405">
                <a:latin typeface="Verdana"/>
                <a:cs typeface="Verdana"/>
              </a:rPr>
              <a:t>Division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459">
                <a:latin typeface="Verdana"/>
                <a:cs typeface="Verdana"/>
              </a:rPr>
              <a:t>Duplex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315">
                <a:latin typeface="Verdana"/>
                <a:cs typeface="Verdana"/>
              </a:rPr>
              <a:t>(TDD)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365">
                <a:latin typeface="Verdana"/>
                <a:cs typeface="Verdana"/>
              </a:rPr>
              <a:t>is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the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application</a:t>
            </a:r>
            <a:r>
              <a:rPr dirty="0" sz="2000" spc="185">
                <a:latin typeface="Verdana"/>
                <a:cs typeface="Verdana"/>
              </a:rPr>
              <a:t>  </a:t>
            </a:r>
            <a:r>
              <a:rPr dirty="0" sz="2000" spc="500">
                <a:latin typeface="Verdana"/>
                <a:cs typeface="Verdana"/>
              </a:rPr>
              <a:t>of </a:t>
            </a:r>
            <a:r>
              <a:rPr dirty="0" sz="2000" spc="425">
                <a:latin typeface="Verdana"/>
                <a:cs typeface="Verdana"/>
              </a:rPr>
              <a:t>time-</a:t>
            </a:r>
            <a:r>
              <a:rPr dirty="0" sz="2000" spc="415">
                <a:latin typeface="Verdana"/>
                <a:cs typeface="Verdana"/>
              </a:rPr>
              <a:t>division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65">
                <a:latin typeface="Verdana"/>
                <a:cs typeface="Verdana"/>
              </a:rPr>
              <a:t>multiplexing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separate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70">
                <a:latin typeface="Verdana"/>
                <a:cs typeface="Verdana"/>
              </a:rPr>
              <a:t>outward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90">
                <a:latin typeface="Verdana"/>
                <a:cs typeface="Verdana"/>
              </a:rPr>
              <a:t>and return</a:t>
            </a:r>
            <a:r>
              <a:rPr dirty="0" sz="2000" spc="459">
                <a:latin typeface="Verdana"/>
                <a:cs typeface="Verdana"/>
              </a:rPr>
              <a:t>    </a:t>
            </a:r>
            <a:r>
              <a:rPr dirty="0" sz="2000" spc="400">
                <a:latin typeface="Verdana"/>
                <a:cs typeface="Verdana"/>
              </a:rPr>
              <a:t>signals.</a:t>
            </a:r>
            <a:r>
              <a:rPr dirty="0" sz="2000" spc="459">
                <a:latin typeface="Verdana"/>
                <a:cs typeface="Verdana"/>
              </a:rPr>
              <a:t>    </a:t>
            </a:r>
            <a:r>
              <a:rPr dirty="0" sz="2000" spc="570">
                <a:latin typeface="Verdana"/>
                <a:cs typeface="Verdana"/>
              </a:rPr>
              <a:t>It</a:t>
            </a:r>
            <a:r>
              <a:rPr dirty="0" sz="2000" spc="465">
                <a:latin typeface="Verdana"/>
                <a:cs typeface="Verdana"/>
              </a:rPr>
              <a:t>    </a:t>
            </a:r>
            <a:r>
              <a:rPr dirty="0" sz="2000" spc="470">
                <a:latin typeface="Verdana"/>
                <a:cs typeface="Verdana"/>
              </a:rPr>
              <a:t>emulates</a:t>
            </a:r>
            <a:r>
              <a:rPr dirty="0" sz="2000" spc="459">
                <a:latin typeface="Verdana"/>
                <a:cs typeface="Verdana"/>
              </a:rPr>
              <a:t>    </a:t>
            </a:r>
            <a:r>
              <a:rPr dirty="0" sz="2000" spc="425">
                <a:latin typeface="Verdana"/>
                <a:cs typeface="Verdana"/>
              </a:rPr>
              <a:t>full</a:t>
            </a:r>
            <a:r>
              <a:rPr dirty="0" sz="2000" spc="459">
                <a:latin typeface="Verdana"/>
                <a:cs typeface="Verdana"/>
              </a:rPr>
              <a:t>    </a:t>
            </a:r>
            <a:r>
              <a:rPr dirty="0" sz="2000" spc="465">
                <a:latin typeface="Verdana"/>
                <a:cs typeface="Verdana"/>
              </a:rPr>
              <a:t>duplex </a:t>
            </a:r>
            <a:r>
              <a:rPr dirty="0" sz="2000" spc="505">
                <a:latin typeface="Verdana"/>
                <a:cs typeface="Verdana"/>
              </a:rPr>
              <a:t>communication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455">
                <a:latin typeface="Verdana"/>
                <a:cs typeface="Verdana"/>
              </a:rPr>
              <a:t>over</a:t>
            </a:r>
            <a:r>
              <a:rPr dirty="0" sz="2000" spc="-55">
                <a:latin typeface="Verdana"/>
                <a:cs typeface="Verdana"/>
              </a:rPr>
              <a:t> 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-55">
                <a:latin typeface="Verdana"/>
                <a:cs typeface="Verdana"/>
              </a:rPr>
              <a:t>  </a:t>
            </a:r>
            <a:r>
              <a:rPr dirty="0" sz="2000" spc="425">
                <a:latin typeface="Verdana"/>
                <a:cs typeface="Verdana"/>
              </a:rPr>
              <a:t>half-</a:t>
            </a:r>
            <a:r>
              <a:rPr dirty="0" sz="2000" spc="475">
                <a:latin typeface="Verdana"/>
                <a:cs typeface="Verdana"/>
              </a:rPr>
              <a:t>duplex</a:t>
            </a:r>
            <a:r>
              <a:rPr dirty="0" sz="2000" spc="-55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communication </a:t>
            </a:r>
            <a:r>
              <a:rPr dirty="0" sz="2000" spc="375">
                <a:latin typeface="Verdana"/>
                <a:cs typeface="Verdana"/>
              </a:rPr>
              <a:t>link.</a:t>
            </a:r>
            <a:r>
              <a:rPr dirty="0" sz="2000" spc="-75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Time</a:t>
            </a:r>
            <a:r>
              <a:rPr dirty="0" sz="2000" spc="-70">
                <a:latin typeface="Verdana"/>
                <a:cs typeface="Verdana"/>
              </a:rPr>
              <a:t>  </a:t>
            </a:r>
            <a:r>
              <a:rPr dirty="0" sz="2000" spc="415">
                <a:latin typeface="Verdana"/>
                <a:cs typeface="Verdana"/>
              </a:rPr>
              <a:t>division</a:t>
            </a:r>
            <a:r>
              <a:rPr dirty="0" sz="2000" spc="-70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duplex</a:t>
            </a:r>
            <a:r>
              <a:rPr dirty="0" sz="2000" spc="-70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has</a:t>
            </a:r>
            <a:r>
              <a:rPr dirty="0" sz="2000" spc="-75">
                <a:latin typeface="Verdana"/>
                <a:cs typeface="Verdana"/>
              </a:rPr>
              <a:t> 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-70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strong</a:t>
            </a:r>
            <a:r>
              <a:rPr dirty="0" sz="2000" spc="-70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advantage </a:t>
            </a:r>
            <a:r>
              <a:rPr dirty="0" sz="2000" spc="445">
                <a:latin typeface="Verdana"/>
                <a:cs typeface="Verdana"/>
              </a:rPr>
              <a:t>in</a:t>
            </a:r>
            <a:r>
              <a:rPr dirty="0" sz="2000" spc="254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the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475">
                <a:latin typeface="Verdana"/>
                <a:cs typeface="Verdana"/>
              </a:rPr>
              <a:t>case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450">
                <a:latin typeface="Verdana"/>
                <a:cs typeface="Verdana"/>
              </a:rPr>
              <a:t>where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the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509">
                <a:latin typeface="Verdana"/>
                <a:cs typeface="Verdana"/>
              </a:rPr>
              <a:t>asymmetry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525">
                <a:latin typeface="Verdana"/>
                <a:cs typeface="Verdana"/>
              </a:rPr>
              <a:t>of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the</a:t>
            </a:r>
            <a:r>
              <a:rPr dirty="0" sz="2000" spc="254">
                <a:latin typeface="Verdana"/>
                <a:cs typeface="Verdana"/>
              </a:rPr>
              <a:t> </a:t>
            </a:r>
            <a:r>
              <a:rPr dirty="0" sz="2000" spc="450">
                <a:latin typeface="Verdana"/>
                <a:cs typeface="Verdana"/>
              </a:rPr>
              <a:t>uplink</a:t>
            </a:r>
            <a:r>
              <a:rPr dirty="0" sz="2000" spc="260">
                <a:latin typeface="Verdana"/>
                <a:cs typeface="Verdana"/>
              </a:rPr>
              <a:t> </a:t>
            </a:r>
            <a:r>
              <a:rPr dirty="0" sz="2000" spc="490">
                <a:latin typeface="Verdana"/>
                <a:cs typeface="Verdana"/>
              </a:rPr>
              <a:t>and </a:t>
            </a:r>
            <a:r>
              <a:rPr dirty="0" sz="2000" spc="434">
                <a:latin typeface="Verdana"/>
                <a:cs typeface="Verdana"/>
              </a:rPr>
              <a:t>downlink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-10">
                <a:latin typeface="Verdana"/>
                <a:cs typeface="Verdana"/>
              </a:rPr>
              <a:t>  </a:t>
            </a:r>
            <a:r>
              <a:rPr dirty="0" sz="2000" spc="465">
                <a:latin typeface="Verdana"/>
                <a:cs typeface="Verdana"/>
              </a:rPr>
              <a:t>speed</a:t>
            </a:r>
            <a:r>
              <a:rPr dirty="0" sz="2000" spc="-10">
                <a:latin typeface="Verdana"/>
                <a:cs typeface="Verdana"/>
              </a:rPr>
              <a:t>  </a:t>
            </a:r>
            <a:r>
              <a:rPr dirty="0" sz="2000" spc="365">
                <a:latin typeface="Verdana"/>
                <a:cs typeface="Verdana"/>
              </a:rPr>
              <a:t>is</a:t>
            </a:r>
            <a:r>
              <a:rPr dirty="0" sz="2000" spc="-10">
                <a:latin typeface="Verdana"/>
                <a:cs typeface="Verdana"/>
              </a:rPr>
              <a:t>  </a:t>
            </a:r>
            <a:r>
              <a:rPr dirty="0" sz="2000" spc="430">
                <a:latin typeface="Verdana"/>
                <a:cs typeface="Verdana"/>
              </a:rPr>
              <a:t>variable.</a:t>
            </a:r>
            <a:r>
              <a:rPr dirty="0" sz="2000" spc="-15">
                <a:latin typeface="Verdana"/>
                <a:cs typeface="Verdana"/>
              </a:rPr>
              <a:t>  </a:t>
            </a:r>
            <a:r>
              <a:rPr dirty="0" sz="2000" spc="405">
                <a:latin typeface="Verdana"/>
                <a:cs typeface="Verdana"/>
              </a:rPr>
              <a:t>As</a:t>
            </a:r>
            <a:r>
              <a:rPr dirty="0" sz="2000" spc="-10">
                <a:latin typeface="Verdana"/>
                <a:cs typeface="Verdana"/>
              </a:rPr>
              <a:t>  </a:t>
            </a:r>
            <a:r>
              <a:rPr dirty="0" sz="2000" spc="450">
                <a:latin typeface="Verdana"/>
                <a:cs typeface="Verdana"/>
              </a:rPr>
              <a:t>uplink</a:t>
            </a:r>
            <a:r>
              <a:rPr dirty="0" sz="2000" spc="-10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traffic </a:t>
            </a:r>
            <a:r>
              <a:rPr dirty="0" sz="2000" spc="425">
                <a:latin typeface="Verdana"/>
                <a:cs typeface="Verdana"/>
              </a:rPr>
              <a:t>increases,</a:t>
            </a:r>
            <a:r>
              <a:rPr dirty="0" sz="2000" spc="459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more</a:t>
            </a:r>
            <a:r>
              <a:rPr dirty="0" sz="2000" spc="465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channel</a:t>
            </a:r>
            <a:r>
              <a:rPr dirty="0" sz="2000" spc="459">
                <a:latin typeface="Verdana"/>
                <a:cs typeface="Verdana"/>
              </a:rPr>
              <a:t> </a:t>
            </a:r>
            <a:r>
              <a:rPr dirty="0" sz="2000" spc="505">
                <a:latin typeface="Verdana"/>
                <a:cs typeface="Verdana"/>
              </a:rPr>
              <a:t>capacity</a:t>
            </a:r>
            <a:r>
              <a:rPr dirty="0" sz="2000" spc="465">
                <a:latin typeface="Verdana"/>
                <a:cs typeface="Verdana"/>
              </a:rPr>
              <a:t> </a:t>
            </a:r>
            <a:r>
              <a:rPr dirty="0" sz="2000" spc="530">
                <a:latin typeface="Verdana"/>
                <a:cs typeface="Verdana"/>
              </a:rPr>
              <a:t>can</a:t>
            </a:r>
            <a:r>
              <a:rPr dirty="0" sz="2000" spc="465">
                <a:latin typeface="Verdana"/>
                <a:cs typeface="Verdana"/>
              </a:rPr>
              <a:t> </a:t>
            </a:r>
            <a:r>
              <a:rPr dirty="0" sz="2000" spc="470">
                <a:latin typeface="Verdana"/>
                <a:cs typeface="Verdana"/>
              </a:rPr>
              <a:t>dynamically </a:t>
            </a:r>
            <a:r>
              <a:rPr dirty="0" sz="2000" spc="500">
                <a:latin typeface="Verdana"/>
                <a:cs typeface="Verdana"/>
              </a:rPr>
              <a:t>be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70">
                <a:latin typeface="Verdana"/>
                <a:cs typeface="Verdana"/>
              </a:rPr>
              <a:t>allocated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40">
                <a:latin typeface="Verdana"/>
                <a:cs typeface="Verdana"/>
              </a:rPr>
              <a:t>that,</a:t>
            </a:r>
            <a:r>
              <a:rPr dirty="0" sz="2000" spc="4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59">
                <a:latin typeface="Verdana"/>
                <a:cs typeface="Verdana"/>
              </a:rPr>
              <a:t>as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it</a:t>
            </a:r>
            <a:r>
              <a:rPr dirty="0" sz="2000" spc="45">
                <a:latin typeface="Verdana"/>
                <a:cs typeface="Verdana"/>
              </a:rPr>
              <a:t>  </a:t>
            </a:r>
            <a:r>
              <a:rPr dirty="0" sz="2000" spc="440">
                <a:latin typeface="Verdana"/>
                <a:cs typeface="Verdana"/>
              </a:rPr>
              <a:t>shrinks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it</a:t>
            </a:r>
            <a:r>
              <a:rPr dirty="0" sz="2000" spc="40">
                <a:latin typeface="Verdana"/>
                <a:cs typeface="Verdana"/>
              </a:rPr>
              <a:t>  </a:t>
            </a:r>
            <a:r>
              <a:rPr dirty="0" sz="2000" spc="530">
                <a:latin typeface="Verdana"/>
                <a:cs typeface="Verdana"/>
              </a:rPr>
              <a:t>can</a:t>
            </a:r>
            <a:r>
              <a:rPr dirty="0" sz="2000" spc="45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be </a:t>
            </a:r>
            <a:r>
              <a:rPr dirty="0" sz="2000" spc="505">
                <a:latin typeface="Verdana"/>
                <a:cs typeface="Verdana"/>
              </a:rPr>
              <a:t>taken</a:t>
            </a:r>
            <a:r>
              <a:rPr dirty="0" sz="2000" spc="150">
                <a:latin typeface="Verdana"/>
                <a:cs typeface="Verdana"/>
              </a:rPr>
              <a:t> </a:t>
            </a:r>
            <a:r>
              <a:rPr dirty="0" sz="2000" spc="405">
                <a:latin typeface="Verdana"/>
                <a:cs typeface="Verdana"/>
              </a:rPr>
              <a:t>away.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92673" y="4216499"/>
            <a:ext cx="5556250" cy="63881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50165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395"/>
              </a:spcBef>
            </a:pPr>
            <a:r>
              <a:rPr dirty="0" sz="3500" spc="145">
                <a:solidFill>
                  <a:srgbClr val="5CB8E3"/>
                </a:solidFill>
                <a:latin typeface="Arial"/>
                <a:cs typeface="Arial"/>
              </a:rPr>
              <a:t>TIME-</a:t>
            </a:r>
            <a:r>
              <a:rPr dirty="0" sz="3500">
                <a:solidFill>
                  <a:srgbClr val="5CB8E3"/>
                </a:solidFill>
                <a:latin typeface="Arial"/>
                <a:cs typeface="Arial"/>
              </a:rPr>
              <a:t>DIVISION</a:t>
            </a:r>
            <a:r>
              <a:rPr dirty="0" sz="3500" spc="1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3500" spc="-10">
                <a:solidFill>
                  <a:srgbClr val="5CB8E3"/>
                </a:solidFill>
                <a:latin typeface="Arial"/>
                <a:cs typeface="Arial"/>
              </a:rPr>
              <a:t>DUPLEX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310365" y="9089425"/>
            <a:ext cx="114935" cy="475615"/>
          </a:xfrm>
          <a:custGeom>
            <a:avLst/>
            <a:gdLst/>
            <a:ahLst/>
            <a:cxnLst/>
            <a:rect l="l" t="t" r="r" b="b"/>
            <a:pathLst>
              <a:path w="114934" h="475615">
                <a:moveTo>
                  <a:pt x="0" y="475055"/>
                </a:moveTo>
                <a:lnTo>
                  <a:pt x="114408" y="475055"/>
                </a:lnTo>
                <a:lnTo>
                  <a:pt x="114408" y="0"/>
                </a:lnTo>
                <a:lnTo>
                  <a:pt x="0" y="0"/>
                </a:lnTo>
                <a:lnTo>
                  <a:pt x="0" y="475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310365" y="515810"/>
            <a:ext cx="114935" cy="665480"/>
          </a:xfrm>
          <a:custGeom>
            <a:avLst/>
            <a:gdLst/>
            <a:ahLst/>
            <a:cxnLst/>
            <a:rect l="l" t="t" r="r" b="b"/>
            <a:pathLst>
              <a:path w="114934" h="665480">
                <a:moveTo>
                  <a:pt x="0" y="665484"/>
                </a:moveTo>
                <a:lnTo>
                  <a:pt x="114408" y="665484"/>
                </a:lnTo>
                <a:lnTo>
                  <a:pt x="114408" y="0"/>
                </a:lnTo>
                <a:lnTo>
                  <a:pt x="0" y="0"/>
                </a:lnTo>
                <a:lnTo>
                  <a:pt x="0" y="665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901868" y="1421"/>
            <a:ext cx="2439035" cy="1012825"/>
            <a:chOff x="7901868" y="1421"/>
            <a:chExt cx="2439035" cy="1012825"/>
          </a:xfrm>
        </p:grpSpPr>
        <p:sp>
          <p:nvSpPr>
            <p:cNvPr id="5" name="object 5" descr=""/>
            <p:cNvSpPr/>
            <p:nvPr/>
          </p:nvSpPr>
          <p:spPr>
            <a:xfrm>
              <a:off x="7901868" y="1421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71056" y="142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11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371056" y="142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555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28700" y="646896"/>
            <a:ext cx="16230600" cy="8442960"/>
            <a:chOff x="1028700" y="646896"/>
            <a:chExt cx="16230600" cy="8442960"/>
          </a:xfrm>
        </p:grpSpPr>
        <p:sp>
          <p:nvSpPr>
            <p:cNvPr id="10" name="object 10" descr=""/>
            <p:cNvSpPr/>
            <p:nvPr/>
          </p:nvSpPr>
          <p:spPr>
            <a:xfrm>
              <a:off x="1028687" y="1181302"/>
              <a:ext cx="16231235" cy="7908290"/>
            </a:xfrm>
            <a:custGeom>
              <a:avLst/>
              <a:gdLst/>
              <a:ahLst/>
              <a:cxnLst/>
              <a:rect l="l" t="t" r="r" b="b"/>
              <a:pathLst>
                <a:path w="16231235" h="7908290">
                  <a:moveTo>
                    <a:pt x="16230613" y="0"/>
                  </a:moveTo>
                  <a:lnTo>
                    <a:pt x="0" y="0"/>
                  </a:lnTo>
                  <a:lnTo>
                    <a:pt x="0" y="554507"/>
                  </a:lnTo>
                  <a:lnTo>
                    <a:pt x="0" y="7908125"/>
                  </a:lnTo>
                  <a:lnTo>
                    <a:pt x="16230613" y="7908125"/>
                  </a:lnTo>
                  <a:lnTo>
                    <a:pt x="16230613" y="554507"/>
                  </a:lnTo>
                  <a:lnTo>
                    <a:pt x="162306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890" y="2129775"/>
              <a:ext cx="10144085" cy="60293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1676" y="646896"/>
              <a:ext cx="1962149" cy="1088902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269239" y="2445741"/>
            <a:ext cx="151828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1045210" algn="l"/>
              </a:tabLst>
            </a:pPr>
            <a:r>
              <a:rPr dirty="0" sz="2000" spc="450">
                <a:latin typeface="Verdana"/>
                <a:cs typeface="Verdana"/>
              </a:rPr>
              <a:t>Here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65">
                <a:latin typeface="Verdana"/>
                <a:cs typeface="Verdana"/>
              </a:rPr>
              <a:t>we </a:t>
            </a:r>
            <a:r>
              <a:rPr dirty="0" sz="2000" spc="490">
                <a:latin typeface="Verdana"/>
                <a:cs typeface="Verdana"/>
              </a:rPr>
              <a:t>operate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33474" y="1211512"/>
            <a:ext cx="12550775" cy="1964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92275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Arial"/>
                <a:cs typeface="Arial"/>
              </a:rPr>
              <a:t>FREQUENCY</a:t>
            </a:r>
            <a:r>
              <a:rPr dirty="0" sz="6000" spc="85">
                <a:latin typeface="Arial"/>
                <a:cs typeface="Arial"/>
              </a:rPr>
              <a:t> </a:t>
            </a:r>
            <a:r>
              <a:rPr dirty="0" sz="6000" spc="65">
                <a:latin typeface="Arial"/>
                <a:cs typeface="Arial"/>
              </a:rPr>
              <a:t>OF</a:t>
            </a:r>
            <a:r>
              <a:rPr dirty="0" sz="6000" spc="90">
                <a:latin typeface="Arial"/>
                <a:cs typeface="Arial"/>
              </a:rPr>
              <a:t> </a:t>
            </a:r>
            <a:r>
              <a:rPr dirty="0" sz="6000" spc="-10">
                <a:latin typeface="Arial"/>
                <a:cs typeface="Arial"/>
              </a:rPr>
              <a:t>OPERATION</a:t>
            </a:r>
            <a:endParaRPr sz="6000">
              <a:latin typeface="Arial"/>
              <a:cs typeface="Arial"/>
            </a:endParaRPr>
          </a:p>
          <a:p>
            <a:pPr marL="12700" marR="4292600" indent="16510">
              <a:lnSpc>
                <a:spcPct val="115599"/>
              </a:lnSpc>
              <a:spcBef>
                <a:spcPts val="2520"/>
              </a:spcBef>
              <a:tabLst>
                <a:tab pos="634365" algn="l"/>
                <a:tab pos="810895" algn="l"/>
                <a:tab pos="1612900" algn="l"/>
                <a:tab pos="1914525" algn="l"/>
                <a:tab pos="3676015" algn="l"/>
                <a:tab pos="3989704" algn="l"/>
                <a:tab pos="4748530" algn="l"/>
                <a:tab pos="5242560" algn="l"/>
                <a:tab pos="5772785" algn="l"/>
                <a:tab pos="6446520" algn="l"/>
                <a:tab pos="7348220" algn="l"/>
                <a:tab pos="7654925" algn="l"/>
              </a:tabLst>
            </a:pPr>
            <a:r>
              <a:rPr dirty="0" sz="2000" spc="315">
                <a:latin typeface="Verdana"/>
                <a:cs typeface="Verdana"/>
              </a:rPr>
              <a:t>will</a:t>
            </a:r>
            <a:r>
              <a:rPr dirty="0" sz="2000">
                <a:latin typeface="Verdana"/>
                <a:cs typeface="Verdana"/>
              </a:rPr>
              <a:t>		</a:t>
            </a:r>
            <a:r>
              <a:rPr dirty="0" sz="2000" spc="409">
                <a:latin typeface="Verdana"/>
                <a:cs typeface="Verdana"/>
              </a:rPr>
              <a:t>use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45">
                <a:latin typeface="Verdana"/>
                <a:cs typeface="Verdana"/>
              </a:rPr>
              <a:t>millimeter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05">
                <a:latin typeface="Verdana"/>
                <a:cs typeface="Verdana"/>
              </a:rPr>
              <a:t>wave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05">
                <a:latin typeface="Verdana"/>
                <a:cs typeface="Verdana"/>
              </a:rPr>
              <a:t>antenna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34">
                <a:latin typeface="Verdana"/>
                <a:cs typeface="Verdana"/>
              </a:rPr>
              <a:t>which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15">
                <a:latin typeface="Verdana"/>
                <a:cs typeface="Verdana"/>
              </a:rPr>
              <a:t>will </a:t>
            </a:r>
            <a:r>
              <a:rPr dirty="0" sz="2000" spc="505">
                <a:latin typeface="Verdana"/>
                <a:cs typeface="Verdana"/>
              </a:rPr>
              <a:t>at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00">
                <a:latin typeface="Verdana"/>
                <a:cs typeface="Verdana"/>
              </a:rPr>
              <a:t>60GHz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84">
                <a:latin typeface="Verdana"/>
                <a:cs typeface="Verdana"/>
              </a:rPr>
              <a:t>frequency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25">
                <a:latin typeface="Verdana"/>
                <a:cs typeface="Verdana"/>
              </a:rPr>
              <a:t>which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40">
                <a:latin typeface="Verdana"/>
                <a:cs typeface="Verdana"/>
              </a:rPr>
              <a:t>is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40">
                <a:latin typeface="Verdana"/>
                <a:cs typeface="Verdana"/>
              </a:rPr>
              <a:t>unlined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00">
                <a:latin typeface="Verdana"/>
                <a:cs typeface="Verdana"/>
              </a:rPr>
              <a:t>band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69239" y="3198293"/>
            <a:ext cx="9925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70">
                <a:latin typeface="Verdana"/>
                <a:cs typeface="Verdana"/>
              </a:rPr>
              <a:t>Because</a:t>
            </a:r>
            <a:r>
              <a:rPr dirty="0" sz="2000" spc="204">
                <a:latin typeface="Verdana"/>
                <a:cs typeface="Verdana"/>
              </a:rPr>
              <a:t> </a:t>
            </a:r>
            <a:r>
              <a:rPr dirty="0" sz="2000" spc="525">
                <a:latin typeface="Verdana"/>
                <a:cs typeface="Verdana"/>
              </a:rPr>
              <a:t>of</a:t>
            </a:r>
            <a:r>
              <a:rPr dirty="0" sz="2000" spc="210">
                <a:latin typeface="Verdana"/>
                <a:cs typeface="Verdana"/>
              </a:rPr>
              <a:t> </a:t>
            </a:r>
            <a:r>
              <a:rPr dirty="0" sz="2000" spc="434">
                <a:latin typeface="Verdana"/>
                <a:cs typeface="Verdana"/>
              </a:rPr>
              <a:t>this</a:t>
            </a:r>
            <a:r>
              <a:rPr dirty="0" sz="2000" spc="204">
                <a:latin typeface="Verdana"/>
                <a:cs typeface="Verdana"/>
              </a:rPr>
              <a:t> </a:t>
            </a:r>
            <a:r>
              <a:rPr dirty="0" sz="2000" spc="520">
                <a:latin typeface="Verdana"/>
                <a:cs typeface="Verdana"/>
              </a:rPr>
              <a:t>band</a:t>
            </a:r>
            <a:r>
              <a:rPr dirty="0" sz="2000" spc="210">
                <a:latin typeface="Verdana"/>
                <a:cs typeface="Verdana"/>
              </a:rPr>
              <a:t> </a:t>
            </a:r>
            <a:r>
              <a:rPr dirty="0" sz="2000" spc="390">
                <a:latin typeface="Verdana"/>
                <a:cs typeface="Verdana"/>
              </a:rPr>
              <a:t>we</a:t>
            </a:r>
            <a:r>
              <a:rPr dirty="0" sz="2000" spc="210">
                <a:latin typeface="Verdana"/>
                <a:cs typeface="Verdana"/>
              </a:rPr>
              <a:t> </a:t>
            </a:r>
            <a:r>
              <a:rPr dirty="0" sz="2000" spc="505">
                <a:latin typeface="Verdana"/>
                <a:cs typeface="Verdana"/>
              </a:rPr>
              <a:t>are</a:t>
            </a:r>
            <a:r>
              <a:rPr dirty="0" sz="2000" spc="204">
                <a:latin typeface="Verdana"/>
                <a:cs typeface="Verdana"/>
              </a:rPr>
              <a:t> </a:t>
            </a:r>
            <a:r>
              <a:rPr dirty="0" sz="2000" spc="470">
                <a:latin typeface="Verdana"/>
                <a:cs typeface="Verdana"/>
              </a:rPr>
              <a:t>achieving</a:t>
            </a:r>
            <a:r>
              <a:rPr dirty="0" sz="2000" spc="210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high</a:t>
            </a:r>
            <a:r>
              <a:rPr dirty="0" sz="2000" spc="204">
                <a:latin typeface="Verdana"/>
                <a:cs typeface="Verdana"/>
              </a:rPr>
              <a:t>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210">
                <a:latin typeface="Verdana"/>
                <a:cs typeface="Verdana"/>
              </a:rPr>
              <a:t> </a:t>
            </a:r>
            <a:r>
              <a:rPr dirty="0" sz="2000" spc="465">
                <a:latin typeface="Verdana"/>
                <a:cs typeface="Verdana"/>
              </a:rPr>
              <a:t>rates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69239" y="3503017"/>
            <a:ext cx="992187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1508760" algn="l"/>
                <a:tab pos="3150235" algn="l"/>
                <a:tab pos="3995420" algn="l"/>
                <a:tab pos="4316095" algn="l"/>
                <a:tab pos="4572635" algn="l"/>
                <a:tab pos="5407660" algn="l"/>
                <a:tab pos="6686550" algn="l"/>
                <a:tab pos="7818755" algn="l"/>
                <a:tab pos="8682355" algn="l"/>
              </a:tabLst>
            </a:pPr>
            <a:r>
              <a:rPr dirty="0" sz="2000" spc="484">
                <a:latin typeface="Verdana"/>
                <a:cs typeface="Verdana"/>
              </a:rPr>
              <a:t>energy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00">
                <a:latin typeface="Verdana"/>
                <a:cs typeface="Verdana"/>
              </a:rPr>
              <a:t>propagation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20">
                <a:latin typeface="Verdana"/>
                <a:cs typeface="Verdana"/>
              </a:rPr>
              <a:t>in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70">
                <a:latin typeface="Verdana"/>
                <a:cs typeface="Verdana"/>
              </a:rPr>
              <a:t>the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00">
                <a:latin typeface="Verdana"/>
                <a:cs typeface="Verdana"/>
              </a:rPr>
              <a:t>60GHz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00">
                <a:latin typeface="Verdana"/>
                <a:cs typeface="Verdana"/>
              </a:rPr>
              <a:t>band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50">
                <a:latin typeface="Verdana"/>
                <a:cs typeface="Verdana"/>
              </a:rPr>
              <a:t>has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59">
                <a:latin typeface="Verdana"/>
                <a:cs typeface="Verdana"/>
              </a:rPr>
              <a:t>unique characteristics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95">
                <a:latin typeface="Verdana"/>
                <a:cs typeface="Verdana"/>
              </a:rPr>
              <a:t>that</a:t>
            </a:r>
            <a:r>
              <a:rPr dirty="0" sz="2000">
                <a:latin typeface="Verdana"/>
                <a:cs typeface="Verdana"/>
              </a:rPr>
              <a:t>		</a:t>
            </a:r>
            <a:r>
              <a:rPr dirty="0" sz="2000" spc="509">
                <a:latin typeface="Verdana"/>
                <a:cs typeface="Verdana"/>
              </a:rPr>
              <a:t>make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69239" y="4255567"/>
            <a:ext cx="51377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789" algn="l"/>
                <a:tab pos="2811145" algn="l"/>
                <a:tab pos="3449954" algn="l"/>
              </a:tabLst>
            </a:pPr>
            <a:r>
              <a:rPr dirty="0" sz="2000" spc="459">
                <a:latin typeface="Verdana"/>
                <a:cs typeface="Verdana"/>
              </a:rPr>
              <a:t>benefits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45">
                <a:latin typeface="Verdana"/>
                <a:cs typeface="Verdana"/>
              </a:rPr>
              <a:t>such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34">
                <a:latin typeface="Verdana"/>
                <a:cs typeface="Verdana"/>
              </a:rPr>
              <a:t>as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50">
                <a:latin typeface="Verdana"/>
                <a:cs typeface="Verdana"/>
              </a:rPr>
              <a:t>excellent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615552" y="3855441"/>
            <a:ext cx="458152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0">
              <a:lnSpc>
                <a:spcPct val="115599"/>
              </a:lnSpc>
              <a:spcBef>
                <a:spcPts val="100"/>
              </a:spcBef>
              <a:tabLst>
                <a:tab pos="1962785" algn="l"/>
                <a:tab pos="2192655" algn="l"/>
                <a:tab pos="2579370" algn="l"/>
                <a:tab pos="3569970" algn="l"/>
              </a:tabLst>
            </a:pPr>
            <a:r>
              <a:rPr dirty="0" sz="2000" spc="420">
                <a:latin typeface="Verdana"/>
                <a:cs typeface="Verdana"/>
              </a:rPr>
              <a:t>possible</a:t>
            </a:r>
            <a:r>
              <a:rPr dirty="0" sz="2000">
                <a:latin typeface="Verdana"/>
                <a:cs typeface="Verdana"/>
              </a:rPr>
              <a:t>		</a:t>
            </a:r>
            <a:r>
              <a:rPr dirty="0" sz="2000" spc="525">
                <a:latin typeface="Verdana"/>
                <a:cs typeface="Verdana"/>
              </a:rPr>
              <a:t>many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70">
                <a:latin typeface="Verdana"/>
                <a:cs typeface="Verdana"/>
              </a:rPr>
              <a:t>other </a:t>
            </a:r>
            <a:r>
              <a:rPr dirty="0" sz="2000" spc="484">
                <a:latin typeface="Verdana"/>
                <a:cs typeface="Verdana"/>
              </a:rPr>
              <a:t>immunity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470">
                <a:latin typeface="Verdana"/>
                <a:cs typeface="Verdana"/>
              </a:rPr>
              <a:t>to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395">
                <a:latin typeface="Verdana"/>
                <a:cs typeface="Verdana"/>
              </a:rPr>
              <a:t>co-</a:t>
            </a:r>
            <a:r>
              <a:rPr dirty="0" sz="2000" spc="475">
                <a:latin typeface="Verdana"/>
                <a:cs typeface="Verdana"/>
              </a:rPr>
              <a:t>channel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269239" y="4607992"/>
            <a:ext cx="8992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59">
                <a:latin typeface="Verdana"/>
                <a:cs typeface="Verdana"/>
              </a:rPr>
              <a:t>interference,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high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20">
                <a:latin typeface="Verdana"/>
                <a:cs typeface="Verdana"/>
              </a:rPr>
              <a:t>security,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175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frequency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395">
                <a:latin typeface="Verdana"/>
                <a:cs typeface="Verdana"/>
              </a:rPr>
              <a:t>reuse.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672" y="2129775"/>
            <a:ext cx="5495925" cy="366712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200895" y="5986862"/>
            <a:ext cx="15760700" cy="387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355">
                <a:latin typeface="Verdana"/>
                <a:cs typeface="Verdana"/>
              </a:rPr>
              <a:t>UWB,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technology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20">
                <a:latin typeface="Verdana"/>
                <a:cs typeface="Verdana"/>
              </a:rPr>
              <a:t>with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high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65">
                <a:latin typeface="Verdana"/>
                <a:cs typeface="Verdana"/>
              </a:rPr>
              <a:t>bit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30">
                <a:latin typeface="Verdana"/>
                <a:cs typeface="Verdana"/>
              </a:rPr>
              <a:t>rate,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high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20">
                <a:latin typeface="Verdana"/>
                <a:cs typeface="Verdana"/>
              </a:rPr>
              <a:t>security,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90">
                <a:latin typeface="Verdana"/>
                <a:cs typeface="Verdana"/>
              </a:rPr>
              <a:t>faster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34">
                <a:latin typeface="Verdana"/>
                <a:cs typeface="Verdana"/>
              </a:rPr>
              <a:t>transmission.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570">
                <a:latin typeface="Verdana"/>
                <a:cs typeface="Verdana"/>
              </a:rPr>
              <a:t>It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340">
                <a:latin typeface="Verdana"/>
                <a:cs typeface="Verdana"/>
              </a:rPr>
              <a:t>is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375">
                <a:latin typeface="Verdana"/>
                <a:cs typeface="Verdana"/>
              </a:rPr>
              <a:t>zero-</a:t>
            </a:r>
            <a:r>
              <a:rPr dirty="0" sz="2000" spc="484">
                <a:latin typeface="Verdana"/>
                <a:cs typeface="Verdana"/>
              </a:rPr>
              <a:t>carrier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80">
                <a:latin typeface="Verdana"/>
                <a:cs typeface="Verdana"/>
              </a:rPr>
              <a:t>technique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20">
                <a:latin typeface="Verdana"/>
                <a:cs typeface="Verdana"/>
              </a:rPr>
              <a:t>with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375">
                <a:latin typeface="Verdana"/>
                <a:cs typeface="Verdana"/>
              </a:rPr>
              <a:t>low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90">
                <a:latin typeface="Verdana"/>
                <a:cs typeface="Verdana"/>
              </a:rPr>
              <a:t>coverage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50">
                <a:latin typeface="Verdana"/>
                <a:cs typeface="Verdana"/>
              </a:rPr>
              <a:t>area.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320">
                <a:latin typeface="Verdana"/>
                <a:cs typeface="Verdana"/>
              </a:rPr>
              <a:t>So,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390">
                <a:latin typeface="Verdana"/>
                <a:cs typeface="Verdana"/>
              </a:rPr>
              <a:t>we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80">
                <a:latin typeface="Verdana"/>
                <a:cs typeface="Verdana"/>
              </a:rPr>
              <a:t>have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375">
                <a:latin typeface="Verdana"/>
                <a:cs typeface="Verdana"/>
              </a:rPr>
              <a:t>low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59">
                <a:latin typeface="Verdana"/>
                <a:cs typeface="Verdana"/>
              </a:rPr>
              <a:t>power</a:t>
            </a:r>
            <a:r>
              <a:rPr dirty="0" sz="2000" spc="355">
                <a:latin typeface="Verdana"/>
                <a:cs typeface="Verdana"/>
              </a:rPr>
              <a:t> </a:t>
            </a:r>
            <a:r>
              <a:rPr dirty="0" sz="2000" spc="455">
                <a:latin typeface="Verdana"/>
                <a:cs typeface="Verdana"/>
              </a:rPr>
              <a:t>consumption. </a:t>
            </a:r>
            <a:r>
              <a:rPr dirty="0" sz="2000" spc="420">
                <a:latin typeface="Verdana"/>
                <a:cs typeface="Verdana"/>
              </a:rPr>
              <a:t>These</a:t>
            </a:r>
            <a:r>
              <a:rPr dirty="0" sz="2000" spc="240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features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505">
                <a:latin typeface="Verdana"/>
                <a:cs typeface="Verdana"/>
              </a:rPr>
              <a:t>are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415">
                <a:latin typeface="Verdana"/>
                <a:cs typeface="Verdana"/>
              </a:rPr>
              <a:t>Ultra-</a:t>
            </a:r>
            <a:r>
              <a:rPr dirty="0" sz="2000" spc="475">
                <a:latin typeface="Verdana"/>
                <a:cs typeface="Verdana"/>
              </a:rPr>
              <a:t>Wideband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365">
                <a:latin typeface="Verdana"/>
                <a:cs typeface="Verdana"/>
              </a:rPr>
              <a:t>is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240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technology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for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transmitting</a:t>
            </a:r>
            <a:r>
              <a:rPr dirty="0" sz="2000" spc="245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information spread</a:t>
            </a:r>
            <a:r>
              <a:rPr dirty="0" sz="2000" spc="340">
                <a:latin typeface="Verdana"/>
                <a:cs typeface="Verdana"/>
              </a:rPr>
              <a:t> </a:t>
            </a:r>
            <a:r>
              <a:rPr dirty="0" sz="2000" spc="455">
                <a:latin typeface="Verdana"/>
                <a:cs typeface="Verdana"/>
              </a:rPr>
              <a:t>over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560">
                <a:latin typeface="Verdana"/>
                <a:cs typeface="Verdana"/>
              </a:rPr>
              <a:t>a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80">
                <a:latin typeface="Verdana"/>
                <a:cs typeface="Verdana"/>
              </a:rPr>
              <a:t>large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70">
                <a:latin typeface="Verdana"/>
                <a:cs typeface="Verdana"/>
              </a:rPr>
              <a:t>bandwidth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130">
                <a:latin typeface="Verdana"/>
                <a:cs typeface="Verdana"/>
              </a:rPr>
              <a:t>(&gt;500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365">
                <a:latin typeface="Verdana"/>
                <a:cs typeface="Verdana"/>
              </a:rPr>
              <a:t>MHz)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that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40">
                <a:latin typeface="Verdana"/>
                <a:cs typeface="Verdana"/>
              </a:rPr>
              <a:t>should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500">
                <a:latin typeface="Verdana"/>
                <a:cs typeface="Verdana"/>
              </a:rPr>
              <a:t>be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75">
                <a:latin typeface="Verdana"/>
                <a:cs typeface="Verdana"/>
              </a:rPr>
              <a:t>able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80">
                <a:latin typeface="Verdana"/>
                <a:cs typeface="Verdana"/>
              </a:rPr>
              <a:t>share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95">
                <a:latin typeface="Verdana"/>
                <a:cs typeface="Verdana"/>
              </a:rPr>
              <a:t>spectrum</a:t>
            </a:r>
            <a:r>
              <a:rPr dirty="0" sz="2000" spc="345">
                <a:latin typeface="Verdana"/>
                <a:cs typeface="Verdana"/>
              </a:rPr>
              <a:t> </a:t>
            </a:r>
            <a:r>
              <a:rPr dirty="0" sz="2000" spc="400">
                <a:latin typeface="Verdana"/>
                <a:cs typeface="Verdana"/>
              </a:rPr>
              <a:t>with </a:t>
            </a:r>
            <a:r>
              <a:rPr dirty="0" sz="2000" spc="490">
                <a:latin typeface="Verdana"/>
                <a:cs typeface="Verdana"/>
              </a:rPr>
              <a:t>other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385">
                <a:latin typeface="Verdana"/>
                <a:cs typeface="Verdana"/>
              </a:rPr>
              <a:t>users.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Regulatory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450">
                <a:latin typeface="Verdana"/>
                <a:cs typeface="Verdana"/>
              </a:rPr>
              <a:t>settings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525">
                <a:latin typeface="Verdana"/>
                <a:cs typeface="Verdana"/>
              </a:rPr>
              <a:t>of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409">
                <a:latin typeface="Verdana"/>
                <a:cs typeface="Verdana"/>
              </a:rPr>
              <a:t>FCC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505">
                <a:latin typeface="Verdana"/>
                <a:cs typeface="Verdana"/>
              </a:rPr>
              <a:t>are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475">
                <a:latin typeface="Verdana"/>
                <a:cs typeface="Verdana"/>
              </a:rPr>
              <a:t>intended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495">
                <a:latin typeface="Verdana"/>
                <a:cs typeface="Verdana"/>
              </a:rPr>
              <a:t>to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459">
                <a:latin typeface="Verdana"/>
                <a:cs typeface="Verdana"/>
              </a:rPr>
              <a:t>provide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535">
                <a:latin typeface="Verdana"/>
                <a:cs typeface="Verdana"/>
              </a:rPr>
              <a:t>an</a:t>
            </a:r>
            <a:r>
              <a:rPr dirty="0" sz="2000" spc="-50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efficient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use</a:t>
            </a:r>
            <a:r>
              <a:rPr dirty="0" sz="2000" spc="-45">
                <a:latin typeface="Verdana"/>
                <a:cs typeface="Verdana"/>
              </a:rPr>
              <a:t>  </a:t>
            </a:r>
            <a:r>
              <a:rPr dirty="0" sz="2000" spc="500">
                <a:latin typeface="Verdana"/>
                <a:cs typeface="Verdana"/>
              </a:rPr>
              <a:t>of </a:t>
            </a:r>
            <a:r>
              <a:rPr dirty="0" sz="2000" spc="484">
                <a:latin typeface="Verdana"/>
                <a:cs typeface="Verdana"/>
              </a:rPr>
              <a:t>scarce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radio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470">
                <a:latin typeface="Verdana"/>
                <a:cs typeface="Verdana"/>
              </a:rPr>
              <a:t>bandwidth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400">
                <a:latin typeface="Verdana"/>
                <a:cs typeface="Verdana"/>
              </a:rPr>
              <a:t>while</a:t>
            </a:r>
            <a:r>
              <a:rPr dirty="0" sz="2000" spc="75">
                <a:latin typeface="Verdana"/>
                <a:cs typeface="Verdana"/>
              </a:rPr>
              <a:t>  </a:t>
            </a:r>
            <a:r>
              <a:rPr dirty="0" sz="2000" spc="480">
                <a:latin typeface="Verdana"/>
                <a:cs typeface="Verdana"/>
              </a:rPr>
              <a:t>enabling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509">
                <a:latin typeface="Verdana"/>
                <a:cs typeface="Verdana"/>
              </a:rPr>
              <a:t>both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484">
                <a:latin typeface="Verdana"/>
                <a:cs typeface="Verdana"/>
              </a:rPr>
              <a:t>high</a:t>
            </a:r>
            <a:r>
              <a:rPr dirty="0" sz="2000" spc="75">
                <a:latin typeface="Verdana"/>
                <a:cs typeface="Verdana"/>
              </a:rPr>
              <a:t> 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505">
                <a:latin typeface="Verdana"/>
                <a:cs typeface="Verdana"/>
              </a:rPr>
              <a:t>rate</a:t>
            </a:r>
            <a:r>
              <a:rPr dirty="0" sz="2000" spc="70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personal-</a:t>
            </a:r>
            <a:r>
              <a:rPr dirty="0" sz="2000" spc="520">
                <a:latin typeface="Verdana"/>
                <a:cs typeface="Verdana"/>
              </a:rPr>
              <a:t>area</a:t>
            </a:r>
            <a:r>
              <a:rPr dirty="0" sz="2000" spc="75">
                <a:latin typeface="Verdana"/>
                <a:cs typeface="Verdana"/>
              </a:rPr>
              <a:t>  </a:t>
            </a:r>
            <a:r>
              <a:rPr dirty="0" sz="2000" spc="455">
                <a:latin typeface="Verdana"/>
                <a:cs typeface="Verdana"/>
              </a:rPr>
              <a:t>network </a:t>
            </a:r>
            <a:r>
              <a:rPr dirty="0" sz="2000" spc="405">
                <a:latin typeface="Verdana"/>
                <a:cs typeface="Verdana"/>
              </a:rPr>
              <a:t>(PAN)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395">
                <a:latin typeface="Verdana"/>
                <a:cs typeface="Verdana"/>
              </a:rPr>
              <a:t>wireless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70">
                <a:latin typeface="Verdana"/>
                <a:cs typeface="Verdana"/>
              </a:rPr>
              <a:t>connectivity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30">
                <a:latin typeface="Verdana"/>
                <a:cs typeface="Verdana"/>
              </a:rPr>
              <a:t>longer-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50">
                <a:latin typeface="Verdana"/>
                <a:cs typeface="Verdana"/>
              </a:rPr>
              <a:t>range,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375">
                <a:latin typeface="Verdana"/>
                <a:cs typeface="Verdana"/>
              </a:rPr>
              <a:t>low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525">
                <a:latin typeface="Verdana"/>
                <a:cs typeface="Verdana"/>
              </a:rPr>
              <a:t>data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505">
                <a:latin typeface="Verdana"/>
                <a:cs typeface="Verdana"/>
              </a:rPr>
              <a:t>rate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70">
                <a:latin typeface="Verdana"/>
                <a:cs typeface="Verdana"/>
              </a:rPr>
              <a:t>applications</a:t>
            </a:r>
            <a:r>
              <a:rPr dirty="0" sz="2000" spc="-60">
                <a:latin typeface="Verdana"/>
                <a:cs typeface="Verdana"/>
              </a:rPr>
              <a:t>  </a:t>
            </a:r>
            <a:r>
              <a:rPr dirty="0" sz="2000" spc="459">
                <a:latin typeface="Verdana"/>
                <a:cs typeface="Verdana"/>
              </a:rPr>
              <a:t>as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360">
                <a:latin typeface="Verdana"/>
                <a:cs typeface="Verdana"/>
              </a:rPr>
              <a:t>well</a:t>
            </a:r>
            <a:r>
              <a:rPr dirty="0" sz="2000" spc="-65">
                <a:latin typeface="Verdana"/>
                <a:cs typeface="Verdana"/>
              </a:rPr>
              <a:t>  </a:t>
            </a:r>
            <a:r>
              <a:rPr dirty="0" sz="2000" spc="434">
                <a:latin typeface="Verdana"/>
                <a:cs typeface="Verdana"/>
              </a:rPr>
              <a:t>as </a:t>
            </a:r>
            <a:r>
              <a:rPr dirty="0" sz="2000" spc="515">
                <a:latin typeface="Verdana"/>
                <a:cs typeface="Verdana"/>
              </a:rPr>
              <a:t>radar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and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500">
                <a:latin typeface="Verdana"/>
                <a:cs typeface="Verdana"/>
              </a:rPr>
              <a:t>imaging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05">
                <a:latin typeface="Verdana"/>
                <a:cs typeface="Verdana"/>
              </a:rPr>
              <a:t>systems.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Verdana"/>
              <a:cs typeface="Verdana"/>
            </a:endParaRPr>
          </a:p>
          <a:p>
            <a:pPr marL="4479290">
              <a:lnSpc>
                <a:spcPct val="100000"/>
              </a:lnSpc>
              <a:tabLst>
                <a:tab pos="5396230" algn="l"/>
                <a:tab pos="6711950" algn="l"/>
                <a:tab pos="8898890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13595" y="5143500"/>
            <a:ext cx="9172575" cy="70866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953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390"/>
              </a:spcBef>
            </a:pPr>
            <a:r>
              <a:rPr dirty="0" sz="3500" spc="300">
                <a:solidFill>
                  <a:srgbClr val="5CB8E3"/>
                </a:solidFill>
                <a:latin typeface="Arial"/>
                <a:cs typeface="Arial"/>
              </a:rPr>
              <a:t>UlTRA-</a:t>
            </a:r>
            <a:r>
              <a:rPr dirty="0" sz="3500" spc="195">
                <a:solidFill>
                  <a:srgbClr val="5CB8E3"/>
                </a:solidFill>
                <a:latin typeface="Arial"/>
                <a:cs typeface="Arial"/>
              </a:rPr>
              <a:t>wIDE</a:t>
            </a:r>
            <a:r>
              <a:rPr dirty="0" sz="3500" spc="1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3500" spc="210">
                <a:solidFill>
                  <a:srgbClr val="5CB8E3"/>
                </a:solidFill>
                <a:latin typeface="Arial"/>
                <a:cs typeface="Arial"/>
              </a:rPr>
              <a:t>BAnD</a:t>
            </a:r>
            <a:r>
              <a:rPr dirty="0" sz="3500" spc="1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3500" spc="440">
                <a:solidFill>
                  <a:srgbClr val="5CB8E3"/>
                </a:solidFill>
                <a:latin typeface="Arial"/>
                <a:cs typeface="Arial"/>
              </a:rPr>
              <a:t>fREqUEncy</a:t>
            </a:r>
            <a:r>
              <a:rPr dirty="0" sz="3500" spc="1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3500" spc="114">
                <a:solidFill>
                  <a:srgbClr val="5CB8E3"/>
                </a:solidFill>
                <a:latin typeface="Arial"/>
                <a:cs typeface="Arial"/>
              </a:rPr>
              <a:t>USAgE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775037" y="1"/>
            <a:ext cx="2439035" cy="1012825"/>
            <a:chOff x="14775037" y="1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4775037" y="1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244224" y="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4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98654" y="9385100"/>
            <a:ext cx="152400" cy="902335"/>
          </a:xfrm>
          <a:custGeom>
            <a:avLst/>
            <a:gdLst/>
            <a:ahLst/>
            <a:cxnLst/>
            <a:rect l="l" t="t" r="r" b="b"/>
            <a:pathLst>
              <a:path w="152400" h="902334">
                <a:moveTo>
                  <a:pt x="0" y="0"/>
                </a:moveTo>
                <a:lnTo>
                  <a:pt x="152399" y="0"/>
                </a:lnTo>
                <a:lnTo>
                  <a:pt x="152399" y="901899"/>
                </a:lnTo>
                <a:lnTo>
                  <a:pt x="0" y="901899"/>
                </a:lnTo>
                <a:lnTo>
                  <a:pt x="0" y="0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322" y="2288540"/>
            <a:ext cx="123825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6000" y="815371"/>
            <a:ext cx="16212185" cy="2277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0040"/>
              </a:lnSpc>
              <a:spcBef>
                <a:spcPts val="100"/>
              </a:spcBef>
            </a:pPr>
            <a:r>
              <a:rPr dirty="0" sz="8500">
                <a:latin typeface="Arial"/>
                <a:cs typeface="Arial"/>
              </a:rPr>
              <a:t>ARCHITECTURE</a:t>
            </a:r>
            <a:r>
              <a:rPr dirty="0" sz="8500" spc="-75">
                <a:latin typeface="Arial"/>
                <a:cs typeface="Arial"/>
              </a:rPr>
              <a:t> </a:t>
            </a:r>
            <a:r>
              <a:rPr dirty="0" sz="8500" spc="85">
                <a:latin typeface="Arial"/>
                <a:cs typeface="Arial"/>
              </a:rPr>
              <a:t>OF</a:t>
            </a:r>
            <a:r>
              <a:rPr dirty="0" sz="8500" spc="-70">
                <a:latin typeface="Arial"/>
                <a:cs typeface="Arial"/>
              </a:rPr>
              <a:t> </a:t>
            </a:r>
            <a:r>
              <a:rPr dirty="0" sz="8500" spc="325">
                <a:latin typeface="Arial"/>
                <a:cs typeface="Arial"/>
              </a:rPr>
              <a:t>GI-</a:t>
            </a:r>
            <a:r>
              <a:rPr dirty="0" sz="8500" spc="-25">
                <a:latin typeface="Arial"/>
                <a:cs typeface="Arial"/>
              </a:rPr>
              <a:t>FI</a:t>
            </a:r>
            <a:endParaRPr sz="8500">
              <a:latin typeface="Arial"/>
              <a:cs typeface="Arial"/>
            </a:endParaRPr>
          </a:p>
          <a:p>
            <a:pPr marL="686435">
              <a:lnSpc>
                <a:spcPts val="3500"/>
              </a:lnSpc>
            </a:pPr>
            <a:r>
              <a:rPr dirty="0" sz="3050" spc="650">
                <a:latin typeface="Verdana"/>
                <a:cs typeface="Verdana"/>
              </a:rPr>
              <a:t>The</a:t>
            </a:r>
            <a:r>
              <a:rPr dirty="0" sz="3050" spc="275">
                <a:latin typeface="Verdana"/>
                <a:cs typeface="Verdana"/>
              </a:rPr>
              <a:t> </a:t>
            </a:r>
            <a:r>
              <a:rPr dirty="0" sz="3050" spc="755">
                <a:latin typeface="Verdana"/>
                <a:cs typeface="Verdana"/>
              </a:rPr>
              <a:t>core</a:t>
            </a:r>
            <a:r>
              <a:rPr dirty="0" sz="3050" spc="280">
                <a:latin typeface="Verdana"/>
                <a:cs typeface="Verdana"/>
              </a:rPr>
              <a:t> </a:t>
            </a:r>
            <a:r>
              <a:rPr dirty="0" sz="3050" spc="765">
                <a:latin typeface="Verdana"/>
                <a:cs typeface="Verdana"/>
              </a:rPr>
              <a:t>components</a:t>
            </a:r>
            <a:r>
              <a:rPr dirty="0" sz="3050" spc="275">
                <a:latin typeface="Verdana"/>
                <a:cs typeface="Verdana"/>
              </a:rPr>
              <a:t> </a:t>
            </a:r>
            <a:r>
              <a:rPr dirty="0" sz="3050" spc="805">
                <a:latin typeface="Verdana"/>
                <a:cs typeface="Verdana"/>
              </a:rPr>
              <a:t>of</a:t>
            </a:r>
            <a:r>
              <a:rPr dirty="0" sz="3050" spc="280">
                <a:latin typeface="Verdana"/>
                <a:cs typeface="Verdana"/>
              </a:rPr>
              <a:t> </a:t>
            </a:r>
            <a:r>
              <a:rPr dirty="0" sz="3050" spc="860">
                <a:latin typeface="Verdana"/>
                <a:cs typeface="Verdana"/>
              </a:rPr>
              <a:t>a</a:t>
            </a:r>
            <a:r>
              <a:rPr dirty="0" sz="3050" spc="280">
                <a:latin typeface="Verdana"/>
                <a:cs typeface="Verdana"/>
              </a:rPr>
              <a:t> </a:t>
            </a:r>
            <a:r>
              <a:rPr dirty="0" sz="3050" spc="500">
                <a:latin typeface="Verdana"/>
                <a:cs typeface="Verdana"/>
              </a:rPr>
              <a:t>Gi-</a:t>
            </a:r>
            <a:r>
              <a:rPr dirty="0" sz="3050" spc="645">
                <a:latin typeface="Verdana"/>
                <a:cs typeface="Verdana"/>
              </a:rPr>
              <a:t>Fi</a:t>
            </a:r>
            <a:r>
              <a:rPr dirty="0" sz="3050" spc="275">
                <a:latin typeface="Verdana"/>
                <a:cs typeface="Verdana"/>
              </a:rPr>
              <a:t> </a:t>
            </a:r>
            <a:r>
              <a:rPr dirty="0" sz="3050" spc="715">
                <a:latin typeface="Verdana"/>
                <a:cs typeface="Verdana"/>
              </a:rPr>
              <a:t>system</a:t>
            </a:r>
            <a:r>
              <a:rPr dirty="0" sz="3050" spc="280">
                <a:latin typeface="Verdana"/>
                <a:cs typeface="Verdana"/>
              </a:rPr>
              <a:t> </a:t>
            </a:r>
            <a:r>
              <a:rPr dirty="0" sz="3050" spc="560">
                <a:latin typeface="Verdana"/>
                <a:cs typeface="Verdana"/>
              </a:rPr>
              <a:t>is</a:t>
            </a:r>
            <a:r>
              <a:rPr dirty="0" sz="3050" spc="280">
                <a:latin typeface="Verdana"/>
                <a:cs typeface="Verdana"/>
              </a:rPr>
              <a:t> </a:t>
            </a:r>
            <a:r>
              <a:rPr dirty="0" sz="3050" spc="755">
                <a:latin typeface="Verdana"/>
                <a:cs typeface="Verdana"/>
              </a:rPr>
              <a:t>the</a:t>
            </a:r>
            <a:r>
              <a:rPr dirty="0" sz="3050" spc="275">
                <a:latin typeface="Verdana"/>
                <a:cs typeface="Verdana"/>
              </a:rPr>
              <a:t> </a:t>
            </a:r>
            <a:r>
              <a:rPr dirty="0" sz="3050" spc="690">
                <a:latin typeface="Verdana"/>
                <a:cs typeface="Verdana"/>
              </a:rPr>
              <a:t>subscriber</a:t>
            </a:r>
            <a:endParaRPr sz="3050">
              <a:latin typeface="Verdana"/>
              <a:cs typeface="Verdana"/>
            </a:endParaRPr>
          </a:p>
          <a:p>
            <a:pPr marL="686435">
              <a:lnSpc>
                <a:spcPct val="100000"/>
              </a:lnSpc>
              <a:spcBef>
                <a:spcPts val="540"/>
              </a:spcBef>
            </a:pPr>
            <a:r>
              <a:rPr dirty="0" sz="3050" spc="720">
                <a:latin typeface="Verdana"/>
                <a:cs typeface="Verdana"/>
              </a:rPr>
              <a:t>station</a:t>
            </a:r>
            <a:r>
              <a:rPr dirty="0" sz="3050" spc="235">
                <a:latin typeface="Verdana"/>
                <a:cs typeface="Verdana"/>
              </a:rPr>
              <a:t> </a:t>
            </a:r>
            <a:r>
              <a:rPr dirty="0" sz="3050" spc="680">
                <a:latin typeface="Verdana"/>
                <a:cs typeface="Verdana"/>
              </a:rPr>
              <a:t>which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695">
                <a:latin typeface="Verdana"/>
                <a:cs typeface="Verdana"/>
              </a:rPr>
              <a:t>available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760">
                <a:latin typeface="Verdana"/>
                <a:cs typeface="Verdana"/>
              </a:rPr>
              <a:t>to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670">
                <a:latin typeface="Verdana"/>
                <a:cs typeface="Verdana"/>
              </a:rPr>
              <a:t>several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710">
                <a:latin typeface="Verdana"/>
                <a:cs typeface="Verdana"/>
              </a:rPr>
              <a:t>access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635">
                <a:latin typeface="Verdana"/>
                <a:cs typeface="Verdana"/>
              </a:rPr>
              <a:t>points.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322" y="3355340"/>
            <a:ext cx="123825" cy="1238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90137" y="3136328"/>
            <a:ext cx="7784465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3315" algn="l"/>
                <a:tab pos="4126229" algn="l"/>
                <a:tab pos="7191375" algn="l"/>
              </a:tabLst>
            </a:pPr>
            <a:r>
              <a:rPr dirty="0" sz="3050" spc="850">
                <a:latin typeface="Verdana"/>
                <a:cs typeface="Verdana"/>
              </a:rPr>
              <a:t>It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10">
                <a:latin typeface="Verdana"/>
                <a:cs typeface="Verdana"/>
              </a:rPr>
              <a:t>supports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45">
                <a:latin typeface="Verdana"/>
                <a:cs typeface="Verdana"/>
              </a:rPr>
              <a:t>standard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80">
                <a:latin typeface="Verdana"/>
                <a:cs typeface="Verdana"/>
              </a:rPr>
              <a:t>of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382036" y="3067672"/>
            <a:ext cx="284734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4175">
              <a:lnSpc>
                <a:spcPct val="114799"/>
              </a:lnSpc>
              <a:spcBef>
                <a:spcPts val="95"/>
              </a:spcBef>
              <a:tabLst>
                <a:tab pos="1993264" algn="l"/>
              </a:tabLst>
            </a:pPr>
            <a:r>
              <a:rPr dirty="0" sz="3050" spc="710">
                <a:latin typeface="Verdana"/>
                <a:cs typeface="Verdana"/>
              </a:rPr>
              <a:t>supports </a:t>
            </a:r>
            <a:r>
              <a:rPr dirty="0" sz="3050" spc="665">
                <a:latin typeface="Verdana"/>
                <a:cs typeface="Verdana"/>
              </a:rPr>
              <a:t>used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60">
                <a:latin typeface="Verdana"/>
                <a:cs typeface="Verdana"/>
              </a:rPr>
              <a:t>for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90137" y="3601072"/>
            <a:ext cx="975360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95"/>
              </a:spcBef>
              <a:tabLst>
                <a:tab pos="4740275" algn="l"/>
                <a:tab pos="5139055" algn="l"/>
                <a:tab pos="7082790" algn="l"/>
              </a:tabLst>
            </a:pPr>
            <a:r>
              <a:rPr dirty="0" sz="3050" spc="660">
                <a:latin typeface="Verdana"/>
                <a:cs typeface="Verdana"/>
              </a:rPr>
              <a:t>millimetre-</a:t>
            </a:r>
            <a:r>
              <a:rPr dirty="0" sz="3050" spc="635">
                <a:latin typeface="Verdana"/>
                <a:cs typeface="Verdana"/>
              </a:rPr>
              <a:t>wave</a:t>
            </a:r>
            <a:r>
              <a:rPr dirty="0" sz="3050">
                <a:latin typeface="Verdana"/>
                <a:cs typeface="Verdana"/>
              </a:rPr>
              <a:t>		</a:t>
            </a:r>
            <a:r>
              <a:rPr dirty="0" sz="3050" spc="595">
                <a:latin typeface="Verdana"/>
                <a:cs typeface="Verdana"/>
              </a:rPr>
              <a:t>wireless </a:t>
            </a:r>
            <a:r>
              <a:rPr dirty="0" sz="3050" spc="760">
                <a:latin typeface="Verdana"/>
                <a:cs typeface="Verdana"/>
              </a:rPr>
              <a:t>communication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825">
                <a:latin typeface="Verdana"/>
                <a:cs typeface="Verdana"/>
              </a:rPr>
              <a:t>among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75">
                <a:latin typeface="Verdana"/>
                <a:cs typeface="Verdana"/>
              </a:rPr>
              <a:t>computer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10563" y="3067672"/>
            <a:ext cx="4511040" cy="162560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321310">
              <a:lnSpc>
                <a:spcPct val="100000"/>
              </a:lnSpc>
              <a:spcBef>
                <a:spcPts val="640"/>
              </a:spcBef>
              <a:tabLst>
                <a:tab pos="2152650" algn="l"/>
              </a:tabLst>
            </a:pPr>
            <a:r>
              <a:rPr dirty="0" sz="3050" spc="685">
                <a:latin typeface="Verdana"/>
                <a:cs typeface="Verdana"/>
              </a:rPr>
              <a:t>IEEE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250">
                <a:latin typeface="Verdana"/>
                <a:cs typeface="Verdana"/>
              </a:rPr>
              <a:t>802.15.3C</a:t>
            </a: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1758950" algn="l"/>
              </a:tabLst>
            </a:pPr>
            <a:r>
              <a:rPr dirty="0" sz="3050" spc="800">
                <a:latin typeface="Verdana"/>
                <a:cs typeface="Verdana"/>
              </a:rPr>
              <a:t>pan</a:t>
            </a:r>
            <a:r>
              <a:rPr dirty="0" sz="3050">
                <a:latin typeface="Verdana"/>
                <a:cs typeface="Verdana"/>
              </a:rPr>
              <a:t>	</a:t>
            </a:r>
            <a:r>
              <a:rPr dirty="0" sz="3050" spc="700">
                <a:latin typeface="Verdana"/>
                <a:cs typeface="Verdana"/>
              </a:rPr>
              <a:t>network</a:t>
            </a:r>
            <a:endParaRPr sz="3050">
              <a:latin typeface="Verdana"/>
              <a:cs typeface="Verdana"/>
            </a:endParaRPr>
          </a:p>
          <a:p>
            <a:pPr marL="2192655">
              <a:lnSpc>
                <a:spcPct val="100000"/>
              </a:lnSpc>
              <a:spcBef>
                <a:spcPts val="540"/>
              </a:spcBef>
            </a:pPr>
            <a:r>
              <a:rPr dirty="0" sz="3050" spc="655">
                <a:latin typeface="Verdana"/>
                <a:cs typeface="Verdana"/>
              </a:rPr>
              <a:t>devices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409387" y="4203129"/>
            <a:ext cx="2813050" cy="49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660">
                <a:latin typeface="Verdana"/>
                <a:cs typeface="Verdana"/>
              </a:rPr>
              <a:t>(including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322" y="6022340"/>
            <a:ext cx="123825" cy="12382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7322" y="7622540"/>
            <a:ext cx="123825" cy="12382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690137" y="4667872"/>
            <a:ext cx="15539719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799"/>
              </a:lnSpc>
              <a:spcBef>
                <a:spcPts val="95"/>
              </a:spcBef>
            </a:pPr>
            <a:r>
              <a:rPr dirty="0" sz="3050" spc="715">
                <a:latin typeface="Verdana"/>
                <a:cs typeface="Verdana"/>
              </a:rPr>
              <a:t>telephones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790">
                <a:latin typeface="Verdana"/>
                <a:cs typeface="Verdana"/>
              </a:rPr>
              <a:t>and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720">
                <a:latin typeface="Verdana"/>
                <a:cs typeface="Verdana"/>
              </a:rPr>
              <a:t>personal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690">
                <a:latin typeface="Verdana"/>
                <a:cs typeface="Verdana"/>
              </a:rPr>
              <a:t>digital</a:t>
            </a:r>
            <a:r>
              <a:rPr dirty="0" sz="3050" spc="275">
                <a:latin typeface="Verdana"/>
                <a:cs typeface="Verdana"/>
              </a:rPr>
              <a:t> </a:t>
            </a:r>
            <a:r>
              <a:rPr dirty="0" sz="3050" spc="655">
                <a:latin typeface="Verdana"/>
                <a:cs typeface="Verdana"/>
              </a:rPr>
              <a:t>assistants)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665">
                <a:latin typeface="Verdana"/>
                <a:cs typeface="Verdana"/>
              </a:rPr>
              <a:t>close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760">
                <a:latin typeface="Verdana"/>
                <a:cs typeface="Verdana"/>
              </a:rPr>
              <a:t>to</a:t>
            </a:r>
            <a:r>
              <a:rPr dirty="0" sz="3050" spc="270">
                <a:latin typeface="Verdana"/>
                <a:cs typeface="Verdana"/>
              </a:rPr>
              <a:t> </a:t>
            </a:r>
            <a:r>
              <a:rPr dirty="0" sz="3050" spc="730">
                <a:latin typeface="Verdana"/>
                <a:cs typeface="Verdana"/>
              </a:rPr>
              <a:t>one </a:t>
            </a:r>
            <a:r>
              <a:rPr dirty="0" sz="3050" spc="655">
                <a:latin typeface="Verdana"/>
                <a:cs typeface="Verdana"/>
              </a:rPr>
              <a:t>person.</a:t>
            </a:r>
            <a:endParaRPr sz="3050">
              <a:latin typeface="Verdana"/>
              <a:cs typeface="Verdana"/>
            </a:endParaRPr>
          </a:p>
          <a:p>
            <a:pPr algn="just" marL="12700" marR="6985">
              <a:lnSpc>
                <a:spcPts val="4200"/>
              </a:lnSpc>
              <a:spcBef>
                <a:spcPts val="229"/>
              </a:spcBef>
            </a:pPr>
            <a:r>
              <a:rPr dirty="0" sz="3050" spc="735">
                <a:latin typeface="Verdana"/>
                <a:cs typeface="Verdana"/>
              </a:rPr>
              <a:t>An</a:t>
            </a:r>
            <a:r>
              <a:rPr dirty="0" sz="3050" spc="740">
                <a:latin typeface="Verdana"/>
                <a:cs typeface="Verdana"/>
              </a:rPr>
              <a:t> </a:t>
            </a:r>
            <a:r>
              <a:rPr dirty="0" sz="3050" spc="260">
                <a:latin typeface="Verdana"/>
                <a:cs typeface="Verdana"/>
              </a:rPr>
              <a:t>802.15.3C</a:t>
            </a:r>
            <a:r>
              <a:rPr dirty="0" sz="3050" spc="740">
                <a:latin typeface="Verdana"/>
                <a:cs typeface="Verdana"/>
              </a:rPr>
              <a:t> </a:t>
            </a:r>
            <a:r>
              <a:rPr dirty="0" sz="3050" spc="735">
                <a:latin typeface="Verdana"/>
                <a:cs typeface="Verdana"/>
              </a:rPr>
              <a:t>based</a:t>
            </a:r>
            <a:r>
              <a:rPr dirty="0" sz="3050" spc="735">
                <a:latin typeface="Verdana"/>
                <a:cs typeface="Verdana"/>
              </a:rPr>
              <a:t> </a:t>
            </a:r>
            <a:r>
              <a:rPr dirty="0" sz="3050" spc="715">
                <a:latin typeface="Verdana"/>
                <a:cs typeface="Verdana"/>
              </a:rPr>
              <a:t>system</a:t>
            </a:r>
            <a:r>
              <a:rPr dirty="0" sz="3050" spc="740">
                <a:latin typeface="Verdana"/>
                <a:cs typeface="Verdana"/>
              </a:rPr>
              <a:t> </a:t>
            </a:r>
            <a:r>
              <a:rPr dirty="0" sz="3050" spc="775">
                <a:latin typeface="Verdana"/>
                <a:cs typeface="Verdana"/>
              </a:rPr>
              <a:t>often</a:t>
            </a:r>
            <a:r>
              <a:rPr dirty="0" sz="3050" spc="735">
                <a:latin typeface="Verdana"/>
                <a:cs typeface="Verdana"/>
              </a:rPr>
              <a:t> </a:t>
            </a:r>
            <a:r>
              <a:rPr dirty="0" sz="3050" spc="635">
                <a:latin typeface="Verdana"/>
                <a:cs typeface="Verdana"/>
              </a:rPr>
              <a:t>uses</a:t>
            </a:r>
            <a:r>
              <a:rPr dirty="0" sz="3050" spc="745">
                <a:latin typeface="Verdana"/>
                <a:cs typeface="Verdana"/>
              </a:rPr>
              <a:t> </a:t>
            </a:r>
            <a:r>
              <a:rPr dirty="0" sz="3050" spc="675">
                <a:latin typeface="Verdana"/>
                <a:cs typeface="Verdana"/>
              </a:rPr>
              <a:t>small</a:t>
            </a:r>
            <a:r>
              <a:rPr dirty="0" sz="3050" spc="735">
                <a:latin typeface="Verdana"/>
                <a:cs typeface="Verdana"/>
              </a:rPr>
              <a:t> </a:t>
            </a:r>
            <a:r>
              <a:rPr dirty="0" sz="3050" spc="790">
                <a:latin typeface="Verdana"/>
                <a:cs typeface="Verdana"/>
              </a:rPr>
              <a:t>antenna</a:t>
            </a:r>
            <a:r>
              <a:rPr dirty="0" sz="3050" spc="740">
                <a:latin typeface="Verdana"/>
                <a:cs typeface="Verdana"/>
              </a:rPr>
              <a:t> </a:t>
            </a:r>
            <a:r>
              <a:rPr dirty="0" sz="3050" spc="785">
                <a:latin typeface="Verdana"/>
                <a:cs typeface="Verdana"/>
              </a:rPr>
              <a:t>at </a:t>
            </a:r>
            <a:r>
              <a:rPr dirty="0" sz="3050" spc="755">
                <a:latin typeface="Verdana"/>
                <a:cs typeface="Verdana"/>
              </a:rPr>
              <a:t>the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700">
                <a:latin typeface="Verdana"/>
                <a:cs typeface="Verdana"/>
              </a:rPr>
              <a:t>subscriber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665">
                <a:latin typeface="Verdana"/>
                <a:cs typeface="Verdana"/>
              </a:rPr>
              <a:t>station.</a:t>
            </a:r>
            <a:r>
              <a:rPr dirty="0" sz="3050" spc="680">
                <a:latin typeface="Verdana"/>
                <a:cs typeface="Verdana"/>
              </a:rPr>
              <a:t> </a:t>
            </a:r>
            <a:r>
              <a:rPr dirty="0" sz="3050" spc="650">
                <a:latin typeface="Verdana"/>
                <a:cs typeface="Verdana"/>
              </a:rPr>
              <a:t>The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790">
                <a:latin typeface="Verdana"/>
                <a:cs typeface="Verdana"/>
              </a:rPr>
              <a:t>antenna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560">
                <a:latin typeface="Verdana"/>
                <a:cs typeface="Verdana"/>
              </a:rPr>
              <a:t>is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775">
                <a:latin typeface="Verdana"/>
                <a:cs typeface="Verdana"/>
              </a:rPr>
              <a:t>mounted</a:t>
            </a:r>
            <a:r>
              <a:rPr dirty="0" sz="3050" spc="680">
                <a:latin typeface="Verdana"/>
                <a:cs typeface="Verdana"/>
              </a:rPr>
              <a:t> </a:t>
            </a:r>
            <a:r>
              <a:rPr dirty="0" sz="3050" spc="770">
                <a:latin typeface="Verdana"/>
                <a:cs typeface="Verdana"/>
              </a:rPr>
              <a:t>on</a:t>
            </a:r>
            <a:r>
              <a:rPr dirty="0" sz="3050" spc="675">
                <a:latin typeface="Verdana"/>
                <a:cs typeface="Verdana"/>
              </a:rPr>
              <a:t> </a:t>
            </a:r>
            <a:r>
              <a:rPr dirty="0" sz="3050" spc="730">
                <a:latin typeface="Verdana"/>
                <a:cs typeface="Verdana"/>
              </a:rPr>
              <a:t>the </a:t>
            </a:r>
            <a:r>
              <a:rPr dirty="0" sz="3050" spc="675">
                <a:latin typeface="Verdana"/>
                <a:cs typeface="Verdana"/>
              </a:rPr>
              <a:t>roof.</a:t>
            </a:r>
            <a:r>
              <a:rPr dirty="0" sz="3050" spc="235">
                <a:latin typeface="Verdana"/>
                <a:cs typeface="Verdana"/>
              </a:rPr>
              <a:t> </a:t>
            </a:r>
            <a:r>
              <a:rPr dirty="0" sz="3050" spc="875">
                <a:latin typeface="Verdana"/>
                <a:cs typeface="Verdana"/>
              </a:rPr>
              <a:t>It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720">
                <a:latin typeface="Verdana"/>
                <a:cs typeface="Verdana"/>
              </a:rPr>
              <a:t>supports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645">
                <a:latin typeface="Verdana"/>
                <a:cs typeface="Verdana"/>
              </a:rPr>
              <a:t>line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805">
                <a:latin typeface="Verdana"/>
                <a:cs typeface="Verdana"/>
              </a:rPr>
              <a:t>of</a:t>
            </a:r>
            <a:r>
              <a:rPr dirty="0" sz="3050" spc="235">
                <a:latin typeface="Verdana"/>
                <a:cs typeface="Verdana"/>
              </a:rPr>
              <a:t> </a:t>
            </a:r>
            <a:r>
              <a:rPr dirty="0" sz="3050" spc="700">
                <a:latin typeface="Verdana"/>
                <a:cs typeface="Verdana"/>
              </a:rPr>
              <a:t>sight</a:t>
            </a:r>
            <a:r>
              <a:rPr dirty="0" sz="3050" spc="240">
                <a:latin typeface="Verdana"/>
                <a:cs typeface="Verdana"/>
              </a:rPr>
              <a:t> </a:t>
            </a:r>
            <a:r>
              <a:rPr dirty="0" sz="3050" spc="695">
                <a:latin typeface="Verdana"/>
                <a:cs typeface="Verdana"/>
              </a:rPr>
              <a:t>operation.</a:t>
            </a:r>
            <a:endParaRPr sz="3050">
              <a:latin typeface="Verdana"/>
              <a:cs typeface="Verdana"/>
            </a:endParaRPr>
          </a:p>
          <a:p>
            <a:pPr algn="just" marL="12700" marR="6985">
              <a:lnSpc>
                <a:spcPts val="4200"/>
              </a:lnSpc>
            </a:pPr>
            <a:r>
              <a:rPr dirty="0" sz="3050" spc="875">
                <a:latin typeface="Verdana"/>
                <a:cs typeface="Verdana"/>
              </a:rPr>
              <a:t>It</a:t>
            </a:r>
            <a:r>
              <a:rPr dirty="0" sz="3050" spc="415">
                <a:latin typeface="Verdana"/>
                <a:cs typeface="Verdana"/>
              </a:rPr>
              <a:t> </a:t>
            </a:r>
            <a:r>
              <a:rPr dirty="0" sz="3050" spc="560">
                <a:latin typeface="Verdana"/>
                <a:cs typeface="Verdana"/>
              </a:rPr>
              <a:t>is</a:t>
            </a:r>
            <a:r>
              <a:rPr dirty="0" sz="3050" spc="420">
                <a:latin typeface="Verdana"/>
                <a:cs typeface="Verdana"/>
              </a:rPr>
              <a:t> </a:t>
            </a:r>
            <a:r>
              <a:rPr dirty="0" sz="3050" spc="755">
                <a:latin typeface="Verdana"/>
                <a:cs typeface="Verdana"/>
              </a:rPr>
              <a:t>the</a:t>
            </a:r>
            <a:r>
              <a:rPr dirty="0" sz="3050" spc="415">
                <a:latin typeface="Verdana"/>
                <a:cs typeface="Verdana"/>
              </a:rPr>
              <a:t> </a:t>
            </a:r>
            <a:r>
              <a:rPr dirty="0" sz="3050" spc="560">
                <a:latin typeface="Verdana"/>
                <a:cs typeface="Verdana"/>
              </a:rPr>
              <a:t>world's</a:t>
            </a:r>
            <a:r>
              <a:rPr dirty="0" sz="3050" spc="420">
                <a:latin typeface="Verdana"/>
                <a:cs typeface="Verdana"/>
              </a:rPr>
              <a:t> </a:t>
            </a:r>
            <a:r>
              <a:rPr dirty="0" sz="3050" spc="695">
                <a:latin typeface="Verdana"/>
                <a:cs typeface="Verdana"/>
              </a:rPr>
              <a:t>first</a:t>
            </a:r>
            <a:r>
              <a:rPr dirty="0" sz="3050" spc="415">
                <a:latin typeface="Verdana"/>
                <a:cs typeface="Verdana"/>
              </a:rPr>
              <a:t> </a:t>
            </a:r>
            <a:r>
              <a:rPr dirty="0" sz="3050" spc="710">
                <a:latin typeface="Verdana"/>
                <a:cs typeface="Verdana"/>
              </a:rPr>
              <a:t>transceiver</a:t>
            </a:r>
            <a:r>
              <a:rPr dirty="0" sz="3050" spc="420">
                <a:latin typeface="Verdana"/>
                <a:cs typeface="Verdana"/>
              </a:rPr>
              <a:t> </a:t>
            </a:r>
            <a:r>
              <a:rPr dirty="0" sz="3050" spc="750">
                <a:latin typeface="Verdana"/>
                <a:cs typeface="Verdana"/>
              </a:rPr>
              <a:t>integrated</a:t>
            </a:r>
            <a:r>
              <a:rPr dirty="0" sz="3050" spc="420">
                <a:latin typeface="Verdana"/>
                <a:cs typeface="Verdana"/>
              </a:rPr>
              <a:t> </a:t>
            </a:r>
            <a:r>
              <a:rPr dirty="0" sz="3050" spc="770">
                <a:latin typeface="Verdana"/>
                <a:cs typeface="Verdana"/>
              </a:rPr>
              <a:t>on</a:t>
            </a:r>
            <a:r>
              <a:rPr dirty="0" sz="3050" spc="415">
                <a:latin typeface="Verdana"/>
                <a:cs typeface="Verdana"/>
              </a:rPr>
              <a:t> </a:t>
            </a:r>
            <a:r>
              <a:rPr dirty="0" sz="3050" spc="860">
                <a:latin typeface="Verdana"/>
                <a:cs typeface="Verdana"/>
              </a:rPr>
              <a:t>a</a:t>
            </a:r>
            <a:r>
              <a:rPr dirty="0" sz="3050" spc="420">
                <a:latin typeface="Verdana"/>
                <a:cs typeface="Verdana"/>
              </a:rPr>
              <a:t> </a:t>
            </a:r>
            <a:r>
              <a:rPr dirty="0" sz="3050" spc="650">
                <a:latin typeface="Verdana"/>
                <a:cs typeface="Verdana"/>
              </a:rPr>
              <a:t>single </a:t>
            </a:r>
            <a:r>
              <a:rPr dirty="0" sz="3050" spc="745">
                <a:latin typeface="Verdana"/>
                <a:cs typeface="Verdana"/>
              </a:rPr>
              <a:t>chip</a:t>
            </a:r>
            <a:r>
              <a:rPr dirty="0" sz="3050" spc="445">
                <a:latin typeface="Verdana"/>
                <a:cs typeface="Verdana"/>
              </a:rPr>
              <a:t>    </a:t>
            </a:r>
            <a:r>
              <a:rPr dirty="0" sz="3050" spc="790">
                <a:latin typeface="Verdana"/>
                <a:cs typeface="Verdana"/>
              </a:rPr>
              <a:t>that</a:t>
            </a:r>
            <a:r>
              <a:rPr dirty="0" sz="3050" spc="450">
                <a:latin typeface="Verdana"/>
                <a:cs typeface="Verdana"/>
              </a:rPr>
              <a:t>    </a:t>
            </a:r>
            <a:r>
              <a:rPr dirty="0" sz="3050" spc="740">
                <a:latin typeface="Verdana"/>
                <a:cs typeface="Verdana"/>
              </a:rPr>
              <a:t>operates</a:t>
            </a:r>
            <a:r>
              <a:rPr dirty="0" sz="3050" spc="445">
                <a:latin typeface="Verdana"/>
                <a:cs typeface="Verdana"/>
              </a:rPr>
              <a:t>    </a:t>
            </a:r>
            <a:r>
              <a:rPr dirty="0" sz="3050" spc="810">
                <a:latin typeface="Verdana"/>
                <a:cs typeface="Verdana"/>
              </a:rPr>
              <a:t>at</a:t>
            </a:r>
            <a:r>
              <a:rPr dirty="0" sz="3050" spc="450">
                <a:latin typeface="Verdana"/>
                <a:cs typeface="Verdana"/>
              </a:rPr>
              <a:t>    </a:t>
            </a:r>
            <a:r>
              <a:rPr dirty="0" sz="3050" spc="475">
                <a:latin typeface="Verdana"/>
                <a:cs typeface="Verdana"/>
              </a:rPr>
              <a:t>60GHz</a:t>
            </a:r>
            <a:r>
              <a:rPr dirty="0" sz="3050" spc="445">
                <a:latin typeface="Verdana"/>
                <a:cs typeface="Verdana"/>
              </a:rPr>
              <a:t>    </a:t>
            </a:r>
            <a:r>
              <a:rPr dirty="0" sz="3050" spc="770">
                <a:latin typeface="Verdana"/>
                <a:cs typeface="Verdana"/>
              </a:rPr>
              <a:t>on</a:t>
            </a:r>
            <a:r>
              <a:rPr dirty="0" sz="3050" spc="450">
                <a:latin typeface="Verdana"/>
                <a:cs typeface="Verdana"/>
              </a:rPr>
              <a:t>    </a:t>
            </a:r>
            <a:r>
              <a:rPr dirty="0" sz="3050" spc="755">
                <a:latin typeface="Verdana"/>
                <a:cs typeface="Verdana"/>
              </a:rPr>
              <a:t>the</a:t>
            </a:r>
            <a:r>
              <a:rPr dirty="0" sz="3050" spc="445">
                <a:latin typeface="Verdana"/>
                <a:cs typeface="Verdana"/>
              </a:rPr>
              <a:t>    </a:t>
            </a:r>
            <a:r>
              <a:rPr dirty="0" sz="3050" spc="600">
                <a:latin typeface="Verdana"/>
                <a:cs typeface="Verdana"/>
              </a:rPr>
              <a:t>CMOS </a:t>
            </a:r>
            <a:r>
              <a:rPr dirty="0" sz="3050" spc="735">
                <a:latin typeface="Verdana"/>
                <a:cs typeface="Verdana"/>
              </a:rPr>
              <a:t>(Complementary</a:t>
            </a:r>
            <a:r>
              <a:rPr dirty="0" sz="3050" spc="265">
                <a:latin typeface="Verdana"/>
                <a:cs typeface="Verdana"/>
              </a:rPr>
              <a:t> </a:t>
            </a:r>
            <a:r>
              <a:rPr dirty="0" sz="3050" spc="720">
                <a:latin typeface="Verdana"/>
                <a:cs typeface="Verdana"/>
              </a:rPr>
              <a:t>Metal</a:t>
            </a:r>
            <a:r>
              <a:rPr dirty="0" sz="3050" spc="265">
                <a:latin typeface="Verdana"/>
                <a:cs typeface="Verdana"/>
              </a:rPr>
              <a:t> </a:t>
            </a:r>
            <a:r>
              <a:rPr dirty="0" sz="3050" spc="705">
                <a:latin typeface="Verdana"/>
                <a:cs typeface="Verdana"/>
              </a:rPr>
              <a:t>Oxide</a:t>
            </a:r>
            <a:r>
              <a:rPr dirty="0" sz="3050" spc="265">
                <a:latin typeface="Verdana"/>
                <a:cs typeface="Verdana"/>
              </a:rPr>
              <a:t> </a:t>
            </a:r>
            <a:r>
              <a:rPr dirty="0" sz="3050" spc="710">
                <a:latin typeface="Verdana"/>
                <a:cs typeface="Verdana"/>
              </a:rPr>
              <a:t>Semiconductor)</a:t>
            </a:r>
            <a:r>
              <a:rPr dirty="0" sz="3050" spc="265">
                <a:latin typeface="Verdana"/>
                <a:cs typeface="Verdana"/>
              </a:rPr>
              <a:t> </a:t>
            </a:r>
            <a:r>
              <a:rPr dirty="0" sz="3050" spc="640">
                <a:latin typeface="Verdana"/>
                <a:cs typeface="Verdana"/>
              </a:rPr>
              <a:t>process.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07951" y="2129776"/>
            <a:ext cx="10868024" cy="602932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5652356" y="9665255"/>
            <a:ext cx="4846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3116580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5242416" y="121258"/>
            <a:ext cx="75882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12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6244223" y="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555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F1F1F1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871767" y="8715325"/>
            <a:ext cx="2416231" cy="1343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367569" y="239429"/>
            <a:ext cx="3920490" cy="9810750"/>
          </a:xfrm>
          <a:custGeom>
            <a:avLst/>
            <a:gdLst/>
            <a:ahLst/>
            <a:cxnLst/>
            <a:rect l="l" t="t" r="r" b="b"/>
            <a:pathLst>
              <a:path w="3920490" h="9810750">
                <a:moveTo>
                  <a:pt x="3920429" y="9810735"/>
                </a:moveTo>
                <a:lnTo>
                  <a:pt x="0" y="9810735"/>
                </a:lnTo>
                <a:lnTo>
                  <a:pt x="0" y="0"/>
                </a:lnTo>
              </a:path>
            </a:pathLst>
          </a:custGeom>
          <a:ln w="1143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48405" y="387057"/>
            <a:ext cx="7653655" cy="602615"/>
          </a:xfrm>
          <a:custGeom>
            <a:avLst/>
            <a:gdLst/>
            <a:ahLst/>
            <a:cxnLst/>
            <a:rect l="l" t="t" r="r" b="b"/>
            <a:pathLst>
              <a:path w="7653655" h="602615">
                <a:moveTo>
                  <a:pt x="0" y="602508"/>
                </a:moveTo>
                <a:lnTo>
                  <a:pt x="7653463" y="602508"/>
                </a:lnTo>
                <a:lnTo>
                  <a:pt x="7653463" y="0"/>
                </a:lnTo>
                <a:lnTo>
                  <a:pt x="0" y="0"/>
                </a:lnTo>
                <a:lnTo>
                  <a:pt x="0" y="6025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48405" y="0"/>
            <a:ext cx="17745075" cy="9742170"/>
            <a:chOff x="248405" y="0"/>
            <a:chExt cx="17745075" cy="9742170"/>
          </a:xfrm>
        </p:grpSpPr>
        <p:sp>
          <p:nvSpPr>
            <p:cNvPr id="5" name="object 5" descr=""/>
            <p:cNvSpPr/>
            <p:nvPr/>
          </p:nvSpPr>
          <p:spPr>
            <a:xfrm>
              <a:off x="248399" y="387057"/>
              <a:ext cx="17745075" cy="9354820"/>
            </a:xfrm>
            <a:custGeom>
              <a:avLst/>
              <a:gdLst/>
              <a:ahLst/>
              <a:cxnLst/>
              <a:rect l="l" t="t" r="r" b="b"/>
              <a:pathLst>
                <a:path w="17745075" h="9354820">
                  <a:moveTo>
                    <a:pt x="17745075" y="0"/>
                  </a:moveTo>
                  <a:lnTo>
                    <a:pt x="9341180" y="0"/>
                  </a:lnTo>
                  <a:lnTo>
                    <a:pt x="9341180" y="417614"/>
                  </a:lnTo>
                  <a:lnTo>
                    <a:pt x="9341180" y="602513"/>
                  </a:lnTo>
                  <a:lnTo>
                    <a:pt x="0" y="602513"/>
                  </a:lnTo>
                  <a:lnTo>
                    <a:pt x="0" y="626999"/>
                  </a:lnTo>
                  <a:lnTo>
                    <a:pt x="0" y="9354744"/>
                  </a:lnTo>
                  <a:lnTo>
                    <a:pt x="17745075" y="9354744"/>
                  </a:lnTo>
                  <a:lnTo>
                    <a:pt x="17745075" y="626999"/>
                  </a:lnTo>
                  <a:lnTo>
                    <a:pt x="17745075" y="602513"/>
                  </a:lnTo>
                  <a:lnTo>
                    <a:pt x="17745075" y="417614"/>
                  </a:lnTo>
                  <a:lnTo>
                    <a:pt x="177450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890" y="2129775"/>
              <a:ext cx="10144085" cy="60293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15" y="0"/>
              <a:ext cx="1962149" cy="98956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74681" y="1984447"/>
              <a:ext cx="3954145" cy="2646680"/>
            </a:xfrm>
            <a:custGeom>
              <a:avLst/>
              <a:gdLst/>
              <a:ahLst/>
              <a:cxnLst/>
              <a:rect l="l" t="t" r="r" b="b"/>
              <a:pathLst>
                <a:path w="3954145" h="2646679">
                  <a:moveTo>
                    <a:pt x="0" y="0"/>
                  </a:moveTo>
                  <a:lnTo>
                    <a:pt x="3954065" y="0"/>
                  </a:lnTo>
                  <a:lnTo>
                    <a:pt x="3954065" y="2646684"/>
                  </a:lnTo>
                  <a:lnTo>
                    <a:pt x="0" y="26466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3193" y="1984447"/>
              <a:ext cx="3781424" cy="26193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58776" y="1905431"/>
              <a:ext cx="2771774" cy="2800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739023" y="2031935"/>
              <a:ext cx="4524374" cy="25241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040063" y="9873074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9112" y="4847516"/>
            <a:ext cx="54051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740"/>
              </a:spcBef>
            </a:pPr>
            <a:r>
              <a:rPr dirty="0" sz="2500" spc="-20">
                <a:solidFill>
                  <a:srgbClr val="5CB8E3"/>
                </a:solidFill>
                <a:latin typeface="Arial"/>
                <a:cs typeface="Arial"/>
              </a:rPr>
              <a:t>HIGH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SPEED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50">
                <a:solidFill>
                  <a:srgbClr val="5CB8E3"/>
                </a:solidFill>
                <a:latin typeface="Arial"/>
                <a:cs typeface="Arial"/>
              </a:rPr>
              <a:t>DATA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TRANSFER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03579" y="4859199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740"/>
              </a:spcBef>
            </a:pPr>
            <a:r>
              <a:rPr dirty="0" sz="2500" spc="60">
                <a:solidFill>
                  <a:srgbClr val="5CB8E3"/>
                </a:solidFill>
                <a:latin typeface="Arial"/>
                <a:cs typeface="Arial"/>
              </a:rPr>
              <a:t>LOW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POWER</a:t>
            </a:r>
            <a:r>
              <a:rPr dirty="0" sz="2500" spc="-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CONSUMPTION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578458" y="4908399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marL="1087755">
              <a:lnSpc>
                <a:spcPct val="100000"/>
              </a:lnSpc>
              <a:spcBef>
                <a:spcPts val="740"/>
              </a:spcBef>
            </a:pPr>
            <a:r>
              <a:rPr dirty="0" sz="2500" spc="-20">
                <a:solidFill>
                  <a:srgbClr val="5CB8E3"/>
                </a:solidFill>
                <a:latin typeface="Arial"/>
                <a:cs typeface="Arial"/>
              </a:rPr>
              <a:t>HIGH</a:t>
            </a:r>
            <a:r>
              <a:rPr dirty="0" sz="2500" spc="-13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SECURITY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901868" y="1419"/>
            <a:ext cx="2439035" cy="1012825"/>
            <a:chOff x="7901868" y="1419"/>
            <a:chExt cx="2439035" cy="1012825"/>
          </a:xfrm>
        </p:grpSpPr>
        <p:sp>
          <p:nvSpPr>
            <p:cNvPr id="17" name="object 17" descr=""/>
            <p:cNvSpPr/>
            <p:nvPr/>
          </p:nvSpPr>
          <p:spPr>
            <a:xfrm>
              <a:off x="7901868" y="1419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71056" y="1419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363984" y="122678"/>
            <a:ext cx="76962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13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9499136" y="288733"/>
            <a:ext cx="71691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555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247156" y="5799453"/>
            <a:ext cx="15754985" cy="3038475"/>
            <a:chOff x="1247156" y="5799453"/>
            <a:chExt cx="15754985" cy="3038475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156" y="6051229"/>
              <a:ext cx="4629149" cy="263842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40790" y="5822629"/>
              <a:ext cx="3609974" cy="299084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991969" y="5799453"/>
              <a:ext cx="4010024" cy="3038474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849112" y="8962316"/>
            <a:ext cx="54051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algn="ctr" marL="19685">
              <a:lnSpc>
                <a:spcPct val="100000"/>
              </a:lnSpc>
              <a:spcBef>
                <a:spcPts val="740"/>
              </a:spcBef>
            </a:pPr>
            <a:r>
              <a:rPr dirty="0" sz="2500" spc="105">
                <a:solidFill>
                  <a:srgbClr val="5CB8E3"/>
                </a:solidFill>
                <a:latin typeface="Arial"/>
                <a:cs typeface="Arial"/>
              </a:rPr>
              <a:t>COST-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EFFECTIVE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803579" y="8990069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740"/>
              </a:spcBef>
            </a:pPr>
            <a:r>
              <a:rPr dirty="0" sz="2500" spc="80">
                <a:solidFill>
                  <a:srgbClr val="5CB8E3"/>
                </a:solidFill>
                <a:latin typeface="Arial"/>
                <a:cs typeface="Arial"/>
              </a:rPr>
              <a:t>SMALL</a:t>
            </a:r>
            <a:r>
              <a:rPr dirty="0" sz="2500" spc="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20">
                <a:solidFill>
                  <a:srgbClr val="5CB8E3"/>
                </a:solidFill>
                <a:latin typeface="Arial"/>
                <a:cs typeface="Arial"/>
              </a:rPr>
              <a:t>SIZE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658683" y="8962316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algn="ctr" marR="27305">
              <a:lnSpc>
                <a:spcPct val="100000"/>
              </a:lnSpc>
              <a:spcBef>
                <a:spcPts val="740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QUICK</a:t>
            </a:r>
            <a:r>
              <a:rPr dirty="0" sz="2500" spc="5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DEPLOYMENT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792548" y="870133"/>
            <a:ext cx="865632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>
                <a:latin typeface="Arial"/>
                <a:cs typeface="Arial"/>
              </a:rPr>
              <a:t>FEATURES</a:t>
            </a:r>
            <a:r>
              <a:rPr dirty="0" sz="7000" spc="-60">
                <a:latin typeface="Arial"/>
                <a:cs typeface="Arial"/>
              </a:rPr>
              <a:t> </a:t>
            </a:r>
            <a:r>
              <a:rPr dirty="0" sz="7000" spc="70">
                <a:latin typeface="Arial"/>
                <a:cs typeface="Arial"/>
              </a:rPr>
              <a:t>OF</a:t>
            </a:r>
            <a:r>
              <a:rPr dirty="0" sz="7000" spc="-60">
                <a:latin typeface="Arial"/>
                <a:cs typeface="Arial"/>
              </a:rPr>
              <a:t> </a:t>
            </a:r>
            <a:r>
              <a:rPr dirty="0" sz="7000" spc="265">
                <a:latin typeface="Arial"/>
                <a:cs typeface="Arial"/>
              </a:rPr>
              <a:t>GI-</a:t>
            </a:r>
            <a:r>
              <a:rPr dirty="0" sz="7000" spc="-25">
                <a:latin typeface="Arial"/>
                <a:cs typeface="Arial"/>
              </a:rPr>
              <a:t>FI</a:t>
            </a:r>
            <a:endParaRPr sz="7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57467" y="1422"/>
            <a:ext cx="16286480" cy="9726295"/>
            <a:chOff x="-57467" y="1422"/>
            <a:chExt cx="16286480" cy="9726295"/>
          </a:xfrm>
        </p:grpSpPr>
        <p:sp>
          <p:nvSpPr>
            <p:cNvPr id="3" name="object 3" descr=""/>
            <p:cNvSpPr/>
            <p:nvPr/>
          </p:nvSpPr>
          <p:spPr>
            <a:xfrm>
              <a:off x="0" y="621465"/>
              <a:ext cx="3658235" cy="9048750"/>
            </a:xfrm>
            <a:custGeom>
              <a:avLst/>
              <a:gdLst/>
              <a:ahLst/>
              <a:cxnLst/>
              <a:rect l="l" t="t" r="r" b="b"/>
              <a:pathLst>
                <a:path w="3658235" h="9048750">
                  <a:moveTo>
                    <a:pt x="0" y="0"/>
                  </a:moveTo>
                  <a:lnTo>
                    <a:pt x="3657850" y="0"/>
                  </a:lnTo>
                  <a:lnTo>
                    <a:pt x="3657850" y="9048670"/>
                  </a:lnTo>
                </a:path>
              </a:pathLst>
            </a:custGeom>
            <a:ln w="114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059228" y="1434"/>
              <a:ext cx="14170025" cy="8705215"/>
            </a:xfrm>
            <a:custGeom>
              <a:avLst/>
              <a:gdLst/>
              <a:ahLst/>
              <a:cxnLst/>
              <a:rect l="l" t="t" r="r" b="b"/>
              <a:pathLst>
                <a:path w="14170025" h="8705215">
                  <a:moveTo>
                    <a:pt x="7530351" y="0"/>
                  </a:moveTo>
                  <a:lnTo>
                    <a:pt x="5842635" y="0"/>
                  </a:lnTo>
                  <a:lnTo>
                    <a:pt x="5842635" y="1012621"/>
                  </a:lnTo>
                  <a:lnTo>
                    <a:pt x="7530351" y="1012621"/>
                  </a:lnTo>
                  <a:lnTo>
                    <a:pt x="7530351" y="0"/>
                  </a:lnTo>
                  <a:close/>
                </a:path>
                <a:path w="14170025" h="8705215">
                  <a:moveTo>
                    <a:pt x="14169530" y="1568462"/>
                  </a:moveTo>
                  <a:lnTo>
                    <a:pt x="0" y="1568462"/>
                  </a:lnTo>
                  <a:lnTo>
                    <a:pt x="0" y="8171231"/>
                  </a:lnTo>
                  <a:lnTo>
                    <a:pt x="0" y="8705075"/>
                  </a:lnTo>
                  <a:lnTo>
                    <a:pt x="14169530" y="8705075"/>
                  </a:lnTo>
                  <a:lnTo>
                    <a:pt x="14169530" y="8171231"/>
                  </a:lnTo>
                  <a:lnTo>
                    <a:pt x="14169530" y="156846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371056" y="1422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74260" y="2040163"/>
            <a:ext cx="10349230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265">
                <a:latin typeface="Arial"/>
                <a:cs typeface="Arial"/>
              </a:rPr>
              <a:t>GI-</a:t>
            </a:r>
            <a:r>
              <a:rPr dirty="0" sz="7000">
                <a:latin typeface="Arial"/>
                <a:cs typeface="Arial"/>
              </a:rPr>
              <a:t>FI</a:t>
            </a:r>
            <a:r>
              <a:rPr dirty="0" sz="7000" spc="-30">
                <a:latin typeface="Arial"/>
                <a:cs typeface="Arial"/>
              </a:rPr>
              <a:t> </a:t>
            </a:r>
            <a:r>
              <a:rPr dirty="0" sz="7000" spc="75">
                <a:latin typeface="Arial"/>
                <a:cs typeface="Arial"/>
              </a:rPr>
              <a:t>ACCESS</a:t>
            </a:r>
            <a:r>
              <a:rPr dirty="0" sz="7000" spc="-30">
                <a:latin typeface="Arial"/>
                <a:cs typeface="Arial"/>
              </a:rPr>
              <a:t> </a:t>
            </a:r>
            <a:r>
              <a:rPr dirty="0" sz="7000" spc="35">
                <a:latin typeface="Arial"/>
                <a:cs typeface="Arial"/>
              </a:rPr>
              <a:t>DEVICES</a:t>
            </a:r>
            <a:endParaRPr sz="7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77045" y="3165988"/>
            <a:ext cx="5614035" cy="4826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84835" indent="-57277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85470" algn="l"/>
              </a:tabLst>
            </a:pPr>
            <a:r>
              <a:rPr dirty="0" sz="3000" spc="755">
                <a:latin typeface="Verdana"/>
                <a:cs typeface="Verdana"/>
              </a:rPr>
              <a:t>LAN</a:t>
            </a:r>
            <a:r>
              <a:rPr dirty="0" sz="3000" spc="235">
                <a:latin typeface="Verdana"/>
                <a:cs typeface="Verdana"/>
              </a:rPr>
              <a:t> </a:t>
            </a:r>
            <a:r>
              <a:rPr dirty="0" sz="3000" spc="700">
                <a:latin typeface="Verdana"/>
                <a:cs typeface="Verdana"/>
              </a:rPr>
              <a:t>access</a:t>
            </a:r>
            <a:r>
              <a:rPr dirty="0" sz="3000" spc="240">
                <a:latin typeface="Verdana"/>
                <a:cs typeface="Verdana"/>
              </a:rPr>
              <a:t> </a:t>
            </a:r>
            <a:r>
              <a:rPr dirty="0" sz="3000" spc="690">
                <a:latin typeface="Verdana"/>
                <a:cs typeface="Verdana"/>
              </a:rPr>
              <a:t>points</a:t>
            </a:r>
            <a:endParaRPr sz="3000">
              <a:latin typeface="Verdana"/>
              <a:cs typeface="Verdana"/>
            </a:endParaRPr>
          </a:p>
          <a:p>
            <a:pPr marL="621030" indent="-6089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21665" algn="l"/>
              </a:tabLst>
            </a:pPr>
            <a:r>
              <a:rPr dirty="0" sz="3000" spc="640">
                <a:latin typeface="Verdana"/>
                <a:cs typeface="Verdana"/>
              </a:rPr>
              <a:t>Cellular</a:t>
            </a:r>
            <a:r>
              <a:rPr dirty="0" sz="3000" spc="245">
                <a:latin typeface="Verdana"/>
                <a:cs typeface="Verdana"/>
              </a:rPr>
              <a:t> </a:t>
            </a:r>
            <a:r>
              <a:rPr dirty="0" sz="3000" spc="720">
                <a:latin typeface="Verdana"/>
                <a:cs typeface="Verdana"/>
              </a:rPr>
              <a:t>phones</a:t>
            </a:r>
            <a:endParaRPr sz="3000">
              <a:latin typeface="Verdana"/>
              <a:cs typeface="Verdana"/>
            </a:endParaRPr>
          </a:p>
          <a:p>
            <a:pPr marL="615950" indent="-60388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6585" algn="l"/>
              </a:tabLst>
            </a:pPr>
            <a:r>
              <a:rPr dirty="0" sz="3000" spc="620">
                <a:latin typeface="Verdana"/>
                <a:cs typeface="Verdana"/>
              </a:rPr>
              <a:t>PDAs</a:t>
            </a:r>
            <a:endParaRPr sz="3000">
              <a:latin typeface="Verdana"/>
              <a:cs typeface="Verdana"/>
            </a:endParaRPr>
          </a:p>
          <a:p>
            <a:pPr marL="629920" indent="-6172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29920" algn="l"/>
              </a:tabLst>
            </a:pPr>
            <a:r>
              <a:rPr dirty="0" sz="3000" spc="620">
                <a:latin typeface="Verdana"/>
                <a:cs typeface="Verdana"/>
              </a:rPr>
              <a:t>Wireless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690">
                <a:latin typeface="Verdana"/>
                <a:cs typeface="Verdana"/>
              </a:rPr>
              <a:t>Printers</a:t>
            </a:r>
            <a:endParaRPr sz="3000">
              <a:latin typeface="Verdana"/>
              <a:cs typeface="Verdana"/>
            </a:endParaRPr>
          </a:p>
          <a:p>
            <a:pPr marL="619125" indent="-60706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19760" algn="l"/>
              </a:tabLst>
            </a:pPr>
            <a:r>
              <a:rPr dirty="0" sz="3000" spc="725">
                <a:latin typeface="Verdana"/>
                <a:cs typeface="Verdana"/>
              </a:rPr>
              <a:t>Notebooks</a:t>
            </a:r>
            <a:endParaRPr sz="3000">
              <a:latin typeface="Verdana"/>
              <a:cs typeface="Verdana"/>
            </a:endParaRPr>
          </a:p>
          <a:p>
            <a:pPr marL="626745" indent="-61468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27380" algn="l"/>
              </a:tabLst>
            </a:pPr>
            <a:r>
              <a:rPr dirty="0" sz="3000" spc="755">
                <a:latin typeface="Verdana"/>
                <a:cs typeface="Verdana"/>
              </a:rPr>
              <a:t>Faxing</a:t>
            </a:r>
            <a:r>
              <a:rPr dirty="0" sz="3000" spc="250">
                <a:latin typeface="Verdana"/>
                <a:cs typeface="Verdana"/>
              </a:rPr>
              <a:t> </a:t>
            </a:r>
            <a:r>
              <a:rPr dirty="0" sz="3000" spc="730">
                <a:latin typeface="Verdana"/>
                <a:cs typeface="Verdana"/>
              </a:rPr>
              <a:t>machines</a:t>
            </a:r>
            <a:endParaRPr sz="3000">
              <a:latin typeface="Verdana"/>
              <a:cs typeface="Verdana"/>
            </a:endParaRPr>
          </a:p>
          <a:p>
            <a:pPr marL="599440" indent="-58674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99440" algn="l"/>
              </a:tabLst>
            </a:pPr>
            <a:r>
              <a:rPr dirty="0" sz="3000" spc="680">
                <a:latin typeface="Verdana"/>
                <a:cs typeface="Verdana"/>
              </a:rPr>
              <a:t>Headsets</a:t>
            </a:r>
            <a:endParaRPr sz="3000">
              <a:latin typeface="Verdana"/>
              <a:cs typeface="Verdana"/>
            </a:endParaRPr>
          </a:p>
          <a:p>
            <a:pPr marL="634365" indent="-6223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35000" algn="l"/>
              </a:tabLst>
            </a:pPr>
            <a:r>
              <a:rPr dirty="0" sz="3000" spc="695">
                <a:latin typeface="Verdana"/>
                <a:cs typeface="Verdana"/>
              </a:rPr>
              <a:t>Electronic</a:t>
            </a:r>
            <a:r>
              <a:rPr dirty="0" sz="3000" spc="260">
                <a:latin typeface="Verdana"/>
                <a:cs typeface="Verdana"/>
              </a:rPr>
              <a:t> </a:t>
            </a:r>
            <a:r>
              <a:rPr dirty="0" sz="3000" spc="625">
                <a:latin typeface="Verdana"/>
                <a:cs typeface="Verdana"/>
              </a:rPr>
              <a:t>Devices</a:t>
            </a:r>
            <a:endParaRPr sz="3000">
              <a:latin typeface="Verdana"/>
              <a:cs typeface="Verdana"/>
            </a:endParaRPr>
          </a:p>
          <a:p>
            <a:pPr marL="621665" indent="-6096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622300" algn="l"/>
              </a:tabLst>
            </a:pPr>
            <a:r>
              <a:rPr dirty="0" sz="3000" spc="515">
                <a:latin typeface="Verdana"/>
                <a:cs typeface="Verdana"/>
              </a:rPr>
              <a:t>Etc.,</a:t>
            </a:r>
            <a:endParaRPr sz="30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312599" y="2200153"/>
            <a:ext cx="13810615" cy="7061834"/>
            <a:chOff x="3312599" y="2200153"/>
            <a:chExt cx="13810615" cy="7061834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2599" y="2200153"/>
              <a:ext cx="10868024" cy="60293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87220" y="3512617"/>
              <a:ext cx="7343774" cy="42290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60979" y="8153611"/>
              <a:ext cx="1962149" cy="1107952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063324" y="9453777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14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371056" y="1422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555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190" y="2129774"/>
            <a:ext cx="9357547" cy="60293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028700" y="0"/>
            <a:ext cx="2439035" cy="1012825"/>
            <a:chOff x="1028700" y="0"/>
            <a:chExt cx="2439035" cy="1012825"/>
          </a:xfrm>
        </p:grpSpPr>
        <p:sp>
          <p:nvSpPr>
            <p:cNvPr id="5" name="object 5" descr=""/>
            <p:cNvSpPr/>
            <p:nvPr/>
          </p:nvSpPr>
          <p:spPr>
            <a:xfrm>
              <a:off x="1028700" y="0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97886" y="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232567" y="1214879"/>
            <a:ext cx="17830800" cy="9148445"/>
            <a:chOff x="232567" y="1214879"/>
            <a:chExt cx="17830800" cy="9148445"/>
          </a:xfrm>
        </p:grpSpPr>
        <p:sp>
          <p:nvSpPr>
            <p:cNvPr id="8" name="object 8" descr=""/>
            <p:cNvSpPr/>
            <p:nvPr/>
          </p:nvSpPr>
          <p:spPr>
            <a:xfrm>
              <a:off x="308772" y="1536035"/>
              <a:ext cx="17678400" cy="8751570"/>
            </a:xfrm>
            <a:custGeom>
              <a:avLst/>
              <a:gdLst/>
              <a:ahLst/>
              <a:cxnLst/>
              <a:rect l="l" t="t" r="r" b="b"/>
              <a:pathLst>
                <a:path w="17678400" h="8751570">
                  <a:moveTo>
                    <a:pt x="0" y="0"/>
                  </a:moveTo>
                  <a:lnTo>
                    <a:pt x="17678164" y="0"/>
                  </a:lnTo>
                  <a:lnTo>
                    <a:pt x="17678164" y="8750964"/>
                  </a:lnTo>
                </a:path>
              </a:pathLst>
            </a:custGeom>
            <a:ln w="152410">
              <a:solidFill>
                <a:srgbClr val="5CB8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09670" y="1214879"/>
              <a:ext cx="10880725" cy="556260"/>
            </a:xfrm>
            <a:custGeom>
              <a:avLst/>
              <a:gdLst/>
              <a:ahLst/>
              <a:cxnLst/>
              <a:rect l="l" t="t" r="r" b="b"/>
              <a:pathLst>
                <a:path w="10880725" h="556260">
                  <a:moveTo>
                    <a:pt x="0" y="556142"/>
                  </a:moveTo>
                  <a:lnTo>
                    <a:pt x="0" y="0"/>
                  </a:lnTo>
                  <a:lnTo>
                    <a:pt x="10880543" y="0"/>
                  </a:lnTo>
                  <a:lnTo>
                    <a:pt x="10880543" y="556142"/>
                  </a:lnTo>
                  <a:lnTo>
                    <a:pt x="0" y="5561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8796" y="2463301"/>
              <a:ext cx="5467350" cy="20859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699" y="2272345"/>
              <a:ext cx="4457699" cy="246697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9668" y="2193266"/>
              <a:ext cx="4505324" cy="26003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9571" y="6419861"/>
              <a:ext cx="6896099" cy="223837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59096" y="6278879"/>
              <a:ext cx="5534025" cy="25145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628811" y="842763"/>
            <a:ext cx="9030970" cy="14909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600" spc="805">
                <a:solidFill>
                  <a:srgbClr val="5CB8E3"/>
                </a:solidFill>
                <a:latin typeface="Trebuchet MS"/>
                <a:cs typeface="Trebuchet MS"/>
              </a:rPr>
              <a:t>APPLICATIONS</a:t>
            </a:r>
            <a:endParaRPr sz="9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91124" y="121255"/>
            <a:ext cx="76898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0">
                <a:latin typeface="Trebuchet MS"/>
                <a:cs typeface="Trebuchet MS"/>
              </a:rPr>
              <a:t>15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2497886" y="0"/>
            <a:ext cx="969644" cy="8032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5">
                <a:latin typeface="Trebuchet MS"/>
                <a:cs typeface="Trebuchet MS"/>
              </a:rPr>
              <a:t>Of</a:t>
            </a:r>
            <a:r>
              <a:rPr dirty="0" sz="1950" spc="-45">
                <a:latin typeface="Trebuchet MS"/>
                <a:cs typeface="Trebuchet MS"/>
              </a:rPr>
              <a:t> </a:t>
            </a:r>
            <a:r>
              <a:rPr dirty="0" sz="1950" spc="-25">
                <a:latin typeface="Trebuchet MS"/>
                <a:cs typeface="Trebuchet MS"/>
              </a:rPr>
              <a:t>17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110648" y="212664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solidFill>
                  <a:srgbClr val="5CB8E3"/>
                </a:solidFill>
                <a:latin typeface="Verdana"/>
                <a:cs typeface="Verdana"/>
              </a:rPr>
              <a:t>C.B.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70">
                <a:solidFill>
                  <a:srgbClr val="5CB8E3"/>
                </a:solidFill>
                <a:latin typeface="Verdana"/>
                <a:cs typeface="Verdana"/>
              </a:rPr>
              <a:t>PATEL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80">
                <a:solidFill>
                  <a:srgbClr val="5CB8E3"/>
                </a:solidFill>
                <a:latin typeface="Verdana"/>
                <a:cs typeface="Verdana"/>
              </a:rPr>
              <a:t>COMPUTER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90">
                <a:solidFill>
                  <a:srgbClr val="5CB8E3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91950" y="5077459"/>
            <a:ext cx="449643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729" marR="5080" indent="-240665">
              <a:lnSpc>
                <a:spcPct val="114599"/>
              </a:lnSpc>
              <a:spcBef>
                <a:spcPts val="100"/>
              </a:spcBef>
            </a:pPr>
            <a:r>
              <a:rPr dirty="0" sz="1800" spc="515">
                <a:solidFill>
                  <a:srgbClr val="F1F1F1"/>
                </a:solidFill>
                <a:latin typeface="Verdana"/>
                <a:cs typeface="Verdana"/>
              </a:rPr>
              <a:t>It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0">
                <a:solidFill>
                  <a:srgbClr val="F1F1F1"/>
                </a:solidFill>
                <a:latin typeface="Verdana"/>
                <a:cs typeface="Verdana"/>
              </a:rPr>
              <a:t>makes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0">
                <a:solidFill>
                  <a:srgbClr val="F1F1F1"/>
                </a:solidFill>
                <a:latin typeface="Verdana"/>
                <a:cs typeface="Verdana"/>
              </a:rPr>
              <a:t>the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60">
                <a:solidFill>
                  <a:srgbClr val="F1F1F1"/>
                </a:solidFill>
                <a:latin typeface="Verdana"/>
                <a:cs typeface="Verdana"/>
              </a:rPr>
              <a:t>wireless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5">
                <a:solidFill>
                  <a:srgbClr val="F1F1F1"/>
                </a:solidFill>
                <a:latin typeface="Verdana"/>
                <a:cs typeface="Verdana"/>
              </a:rPr>
              <a:t>home </a:t>
            </a:r>
            <a:r>
              <a:rPr dirty="0" sz="1800" spc="470">
                <a:solidFill>
                  <a:srgbClr val="F1F1F1"/>
                </a:solidFill>
                <a:latin typeface="Verdana"/>
                <a:cs typeface="Verdana"/>
              </a:rPr>
              <a:t>and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45">
                <a:solidFill>
                  <a:srgbClr val="F1F1F1"/>
                </a:solidFill>
                <a:latin typeface="Verdana"/>
                <a:cs typeface="Verdana"/>
              </a:rPr>
              <a:t>office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75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0">
                <a:solidFill>
                  <a:srgbClr val="F1F1F1"/>
                </a:solidFill>
                <a:latin typeface="Verdana"/>
                <a:cs typeface="Verdana"/>
              </a:rPr>
              <a:t>the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future.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57612" y="9235592"/>
            <a:ext cx="689927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6680" marR="5080" indent="-94615">
              <a:lnSpc>
                <a:spcPct val="114599"/>
              </a:lnSpc>
              <a:spcBef>
                <a:spcPts val="100"/>
              </a:spcBef>
            </a:pPr>
            <a:r>
              <a:rPr dirty="0" sz="1800" spc="350">
                <a:solidFill>
                  <a:srgbClr val="F1F1F1"/>
                </a:solidFill>
                <a:latin typeface="Verdana"/>
                <a:cs typeface="Verdana"/>
              </a:rPr>
              <a:t>This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40">
                <a:solidFill>
                  <a:srgbClr val="F1F1F1"/>
                </a:solidFill>
                <a:latin typeface="Verdana"/>
                <a:cs typeface="Verdana"/>
              </a:rPr>
              <a:t>technology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80">
                <a:solidFill>
                  <a:srgbClr val="F1F1F1"/>
                </a:solidFill>
                <a:latin typeface="Verdana"/>
                <a:cs typeface="Verdana"/>
              </a:rPr>
              <a:t>can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5">
                <a:solidFill>
                  <a:srgbClr val="F1F1F1"/>
                </a:solidFill>
                <a:latin typeface="Verdana"/>
                <a:cs typeface="Verdana"/>
              </a:rPr>
              <a:t>be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effectively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05">
                <a:solidFill>
                  <a:srgbClr val="F1F1F1"/>
                </a:solidFill>
                <a:latin typeface="Verdana"/>
                <a:cs typeface="Verdana"/>
              </a:rPr>
              <a:t>used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75">
                <a:solidFill>
                  <a:srgbClr val="F1F1F1"/>
                </a:solidFill>
                <a:latin typeface="Verdana"/>
                <a:cs typeface="Verdana"/>
              </a:rPr>
              <a:t>in </a:t>
            </a:r>
            <a:r>
              <a:rPr dirty="0" sz="1800" spc="450">
                <a:solidFill>
                  <a:srgbClr val="F1F1F1"/>
                </a:solidFill>
                <a:latin typeface="Verdana"/>
                <a:cs typeface="Verdana"/>
              </a:rPr>
              <a:t>the</a:t>
            </a:r>
            <a:r>
              <a:rPr dirty="0" sz="1800" spc="16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80">
                <a:solidFill>
                  <a:srgbClr val="F1F1F1"/>
                </a:solidFill>
                <a:latin typeface="Verdana"/>
                <a:cs typeface="Verdana"/>
              </a:rPr>
              <a:t>inter-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vehicle</a:t>
            </a:r>
            <a:r>
              <a:rPr dirty="0" sz="1800" spc="16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5">
                <a:solidFill>
                  <a:srgbClr val="F1F1F1"/>
                </a:solidFill>
                <a:latin typeface="Verdana"/>
                <a:cs typeface="Verdana"/>
              </a:rPr>
              <a:t>communication</a:t>
            </a:r>
            <a:r>
              <a:rPr dirty="0" sz="1800" spc="16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75">
                <a:solidFill>
                  <a:srgbClr val="F1F1F1"/>
                </a:solidFill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549769" y="5117464"/>
            <a:ext cx="44881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65">
                <a:solidFill>
                  <a:srgbClr val="F1F1F1"/>
                </a:solidFill>
                <a:latin typeface="Verdana"/>
                <a:cs typeface="Verdana"/>
              </a:rPr>
              <a:t>As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it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30">
                <a:solidFill>
                  <a:srgbClr val="F1F1F1"/>
                </a:solidFill>
                <a:latin typeface="Verdana"/>
                <a:cs typeface="Verdana"/>
              </a:rPr>
              <a:t>transfers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75">
                <a:solidFill>
                  <a:srgbClr val="F1F1F1"/>
                </a:solidFill>
                <a:latin typeface="Verdana"/>
                <a:cs typeface="Verdana"/>
              </a:rPr>
              <a:t>data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80">
                <a:solidFill>
                  <a:srgbClr val="F1F1F1"/>
                </a:solidFill>
                <a:latin typeface="Verdana"/>
                <a:cs typeface="Verdana"/>
              </a:rPr>
              <a:t>at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high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45144" y="5391784"/>
            <a:ext cx="469773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2145" marR="5080" indent="-1910080">
              <a:lnSpc>
                <a:spcPct val="114599"/>
              </a:lnSpc>
              <a:spcBef>
                <a:spcPts val="100"/>
              </a:spcBef>
              <a:tabLst>
                <a:tab pos="3103880" algn="l"/>
              </a:tabLst>
            </a:pPr>
            <a:r>
              <a:rPr dirty="0" sz="1800" spc="405">
                <a:solidFill>
                  <a:srgbClr val="F1F1F1"/>
                </a:solidFill>
                <a:latin typeface="Verdana"/>
                <a:cs typeface="Verdana"/>
              </a:rPr>
              <a:t>speeds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70">
                <a:solidFill>
                  <a:srgbClr val="F1F1F1"/>
                </a:solidFill>
                <a:latin typeface="Verdana"/>
                <a:cs typeface="Verdana"/>
              </a:rPr>
              <a:t>that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9">
                <a:solidFill>
                  <a:srgbClr val="F1F1F1"/>
                </a:solidFill>
                <a:latin typeface="Verdana"/>
                <a:cs typeface="Verdana"/>
              </a:rPr>
              <a:t>made</a:t>
            </a:r>
            <a:r>
              <a:rPr dirty="0" sz="1800">
                <a:solidFill>
                  <a:srgbClr val="F1F1F1"/>
                </a:solidFill>
                <a:latin typeface="Verdana"/>
                <a:cs typeface="Verdana"/>
              </a:rPr>
              <a:t>	</a:t>
            </a:r>
            <a:r>
              <a:rPr dirty="0" sz="1800" spc="400">
                <a:solidFill>
                  <a:srgbClr val="F1F1F1"/>
                </a:solidFill>
                <a:latin typeface="Verdana"/>
                <a:cs typeface="Verdana"/>
              </a:rPr>
              <a:t>work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very </a:t>
            </a:r>
            <a:r>
              <a:rPr dirty="0" sz="1800" spc="355">
                <a:solidFill>
                  <a:srgbClr val="F1F1F1"/>
                </a:solidFill>
                <a:latin typeface="Verdana"/>
                <a:cs typeface="Verdana"/>
              </a:rPr>
              <a:t>easy.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103350" y="9486521"/>
            <a:ext cx="784479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7860">
              <a:lnSpc>
                <a:spcPct val="114599"/>
              </a:lnSpc>
              <a:spcBef>
                <a:spcPts val="100"/>
              </a:spcBef>
            </a:pPr>
            <a:r>
              <a:rPr dirty="0" sz="1800" spc="430">
                <a:solidFill>
                  <a:srgbClr val="F1F1F1"/>
                </a:solidFill>
                <a:latin typeface="Verdana"/>
                <a:cs typeface="Verdana"/>
              </a:rPr>
              <a:t>Media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access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30">
                <a:solidFill>
                  <a:srgbClr val="F1F1F1"/>
                </a:solidFill>
                <a:latin typeface="Verdana"/>
                <a:cs typeface="Verdana"/>
              </a:rPr>
              <a:t>control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30">
                <a:solidFill>
                  <a:srgbClr val="F1F1F1"/>
                </a:solidFill>
                <a:latin typeface="Verdana"/>
                <a:cs typeface="Verdana"/>
              </a:rPr>
              <a:t>determines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how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5">
                <a:solidFill>
                  <a:srgbClr val="F1F1F1"/>
                </a:solidFill>
                <a:latin typeface="Verdana"/>
                <a:cs typeface="Verdana"/>
              </a:rPr>
              <a:t>to </a:t>
            </a:r>
            <a:r>
              <a:rPr dirty="0" sz="1800" spc="440">
                <a:solidFill>
                  <a:srgbClr val="F1F1F1"/>
                </a:solidFill>
                <a:latin typeface="Verdana"/>
                <a:cs typeface="Verdana"/>
              </a:rPr>
              <a:t>transmit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75">
                <a:solidFill>
                  <a:srgbClr val="F1F1F1"/>
                </a:solidFill>
                <a:latin typeface="Verdana"/>
                <a:cs typeface="Verdana"/>
              </a:rPr>
              <a:t>data</a:t>
            </a:r>
            <a:r>
              <a:rPr dirty="0" sz="1800" spc="15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between</a:t>
            </a:r>
            <a:r>
              <a:rPr dirty="0" sz="1800" spc="15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0">
                <a:solidFill>
                  <a:srgbClr val="F1F1F1"/>
                </a:solidFill>
                <a:latin typeface="Verdana"/>
                <a:cs typeface="Verdana"/>
              </a:rPr>
              <a:t>two</a:t>
            </a:r>
            <a:r>
              <a:rPr dirty="0" sz="1800" spc="15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65">
                <a:solidFill>
                  <a:srgbClr val="F1F1F1"/>
                </a:solidFill>
                <a:latin typeface="Verdana"/>
                <a:cs typeface="Verdana"/>
              </a:rPr>
              <a:t>computer</a:t>
            </a:r>
            <a:r>
              <a:rPr dirty="0" sz="1800" spc="15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0">
                <a:solidFill>
                  <a:srgbClr val="F1F1F1"/>
                </a:solidFill>
                <a:latin typeface="Verdana"/>
                <a:cs typeface="Verdana"/>
              </a:rPr>
              <a:t>terminals.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494070" y="4920296"/>
            <a:ext cx="6192520" cy="128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4599"/>
              </a:lnSpc>
              <a:spcBef>
                <a:spcPts val="100"/>
              </a:spcBef>
            </a:pP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By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09">
                <a:solidFill>
                  <a:srgbClr val="F1F1F1"/>
                </a:solidFill>
                <a:latin typeface="Verdana"/>
                <a:cs typeface="Verdana"/>
              </a:rPr>
              <a:t>using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34">
                <a:solidFill>
                  <a:srgbClr val="F1F1F1"/>
                </a:solidFill>
                <a:latin typeface="Verdana"/>
                <a:cs typeface="Verdana"/>
              </a:rPr>
              <a:t>present</a:t>
            </a:r>
            <a:r>
              <a:rPr dirty="0" sz="1800" spc="15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technologies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75">
                <a:solidFill>
                  <a:srgbClr val="F1F1F1"/>
                </a:solidFill>
                <a:latin typeface="Verdana"/>
                <a:cs typeface="Verdana"/>
              </a:rPr>
              <a:t>video </a:t>
            </a:r>
            <a:r>
              <a:rPr dirty="0" sz="1800" spc="425">
                <a:solidFill>
                  <a:srgbClr val="F1F1F1"/>
                </a:solidFill>
                <a:latin typeface="Verdana"/>
                <a:cs typeface="Verdana"/>
              </a:rPr>
              <a:t>swapping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30">
                <a:solidFill>
                  <a:srgbClr val="F1F1F1"/>
                </a:solidFill>
                <a:latin typeface="Verdana"/>
                <a:cs typeface="Verdana"/>
              </a:rPr>
              <a:t>takes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45">
                <a:solidFill>
                  <a:srgbClr val="F1F1F1"/>
                </a:solidFill>
                <a:latin typeface="Verdana"/>
                <a:cs typeface="Verdana"/>
              </a:rPr>
              <a:t>hour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75">
                <a:solidFill>
                  <a:srgbClr val="F1F1F1"/>
                </a:solidFill>
                <a:latin typeface="Verdana"/>
                <a:cs typeface="Verdana"/>
              </a:rPr>
              <a:t>of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80">
                <a:solidFill>
                  <a:srgbClr val="F1F1F1"/>
                </a:solidFill>
                <a:latin typeface="Verdana"/>
                <a:cs typeface="Verdana"/>
              </a:rPr>
              <a:t>time,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00">
                <a:solidFill>
                  <a:srgbClr val="F1F1F1"/>
                </a:solidFill>
                <a:latin typeface="Verdana"/>
                <a:cs typeface="Verdana"/>
              </a:rPr>
              <a:t>whereas </a:t>
            </a:r>
            <a:r>
              <a:rPr dirty="0" sz="1800" spc="459">
                <a:solidFill>
                  <a:srgbClr val="F1F1F1"/>
                </a:solidFill>
                <a:latin typeface="Verdana"/>
                <a:cs typeface="Verdana"/>
              </a:rPr>
              <a:t>by</a:t>
            </a:r>
            <a:r>
              <a:rPr dirty="0" sz="1800" spc="140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95">
                <a:solidFill>
                  <a:srgbClr val="F1F1F1"/>
                </a:solidFill>
                <a:latin typeface="Verdana"/>
                <a:cs typeface="Verdana"/>
              </a:rPr>
              <a:t>this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350">
                <a:solidFill>
                  <a:srgbClr val="F1F1F1"/>
                </a:solidFill>
                <a:latin typeface="Verdana"/>
                <a:cs typeface="Verdana"/>
              </a:rPr>
              <a:t>we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80">
                <a:solidFill>
                  <a:srgbClr val="F1F1F1"/>
                </a:solidFill>
                <a:latin typeface="Verdana"/>
                <a:cs typeface="Verdana"/>
              </a:rPr>
              <a:t>can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45">
                <a:solidFill>
                  <a:srgbClr val="F1F1F1"/>
                </a:solidFill>
                <a:latin typeface="Verdana"/>
                <a:cs typeface="Verdana"/>
              </a:rPr>
              <a:t>transfer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80">
                <a:solidFill>
                  <a:srgbClr val="F1F1F1"/>
                </a:solidFill>
                <a:latin typeface="Verdana"/>
                <a:cs typeface="Verdana"/>
              </a:rPr>
              <a:t>at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505">
                <a:solidFill>
                  <a:srgbClr val="F1F1F1"/>
                </a:solidFill>
                <a:latin typeface="Verdana"/>
                <a:cs typeface="Verdana"/>
              </a:rPr>
              <a:t>a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20">
                <a:solidFill>
                  <a:srgbClr val="F1F1F1"/>
                </a:solidFill>
                <a:latin typeface="Verdana"/>
                <a:cs typeface="Verdana"/>
              </a:rPr>
              <a:t>speed</a:t>
            </a:r>
            <a:r>
              <a:rPr dirty="0" sz="1800" spc="145">
                <a:solidFill>
                  <a:srgbClr val="F1F1F1"/>
                </a:solidFill>
                <a:latin typeface="Verdana"/>
                <a:cs typeface="Verdana"/>
              </a:rPr>
              <a:t> </a:t>
            </a:r>
            <a:r>
              <a:rPr dirty="0" sz="1800" spc="450">
                <a:solidFill>
                  <a:srgbClr val="F1F1F1"/>
                </a:solidFill>
                <a:latin typeface="Verdana"/>
                <a:cs typeface="Verdana"/>
              </a:rPr>
              <a:t>of </a:t>
            </a:r>
            <a:r>
              <a:rPr dirty="0" sz="1800" spc="360">
                <a:solidFill>
                  <a:srgbClr val="F1F1F1"/>
                </a:solidFill>
                <a:latin typeface="Verdana"/>
                <a:cs typeface="Verdana"/>
              </a:rPr>
              <a:t>Gbps.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8502" y="4794250"/>
            <a:ext cx="4937125" cy="3409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620" rIns="0" bIns="0" rtlCol="0" vert="horz">
            <a:spAutoFit/>
          </a:bodyPr>
          <a:lstStyle/>
          <a:p>
            <a:pPr marL="43815">
              <a:lnSpc>
                <a:spcPct val="100000"/>
              </a:lnSpc>
              <a:spcBef>
                <a:spcPts val="60"/>
              </a:spcBef>
            </a:pPr>
            <a:r>
              <a:rPr dirty="0" sz="2000" spc="65">
                <a:latin typeface="Verdana"/>
                <a:cs typeface="Verdana"/>
              </a:rPr>
              <a:t>1.</a:t>
            </a:r>
            <a:r>
              <a:rPr dirty="0" sz="2000" spc="-395">
                <a:latin typeface="Verdana"/>
                <a:cs typeface="Verdana"/>
              </a:rPr>
              <a:t> </a:t>
            </a:r>
            <a:r>
              <a:rPr dirty="0" sz="2000" spc="409">
                <a:latin typeface="Verdana"/>
                <a:cs typeface="Verdana"/>
              </a:rPr>
              <a:t>HOUSE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40">
                <a:latin typeface="Verdana"/>
                <a:cs typeface="Verdana"/>
              </a:rPr>
              <a:t>HOLD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59">
                <a:latin typeface="Verdana"/>
                <a:cs typeface="Verdana"/>
              </a:rPr>
              <a:t>APPLIANCES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39668" y="4845050"/>
            <a:ext cx="4508500" cy="3409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620" rIns="0" bIns="0" rtlCol="0" vert="horz">
            <a:spAutoFit/>
          </a:bodyPr>
          <a:lstStyle/>
          <a:p>
            <a:pPr marL="294005">
              <a:lnSpc>
                <a:spcPct val="100000"/>
              </a:lnSpc>
              <a:spcBef>
                <a:spcPts val="60"/>
              </a:spcBef>
            </a:pPr>
            <a:r>
              <a:rPr dirty="0" sz="2000" spc="385">
                <a:latin typeface="Verdana"/>
                <a:cs typeface="Verdana"/>
              </a:rPr>
              <a:t>2.OFFICE</a:t>
            </a:r>
            <a:r>
              <a:rPr dirty="0" sz="2000" spc="180">
                <a:latin typeface="Verdana"/>
                <a:cs typeface="Verdana"/>
              </a:rPr>
              <a:t> </a:t>
            </a:r>
            <a:r>
              <a:rPr dirty="0" sz="2000" spc="459">
                <a:latin typeface="Verdana"/>
                <a:cs typeface="Verdana"/>
              </a:rPr>
              <a:t>APPLIANCES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521597" y="4622800"/>
            <a:ext cx="6129020" cy="3409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62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dirty="0" sz="2000" spc="145">
                <a:latin typeface="Verdana"/>
                <a:cs typeface="Verdana"/>
              </a:rPr>
              <a:t>3.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50">
                <a:latin typeface="Verdana"/>
                <a:cs typeface="Verdana"/>
              </a:rPr>
              <a:t>VIDEO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84">
                <a:latin typeface="Verdana"/>
                <a:cs typeface="Verdana"/>
              </a:rPr>
              <a:t>INFORMATION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05">
                <a:latin typeface="Verdana"/>
                <a:cs typeface="Verdana"/>
              </a:rPr>
              <a:t>TRANSFER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60115" y="8874595"/>
            <a:ext cx="7874000" cy="3409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76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 sz="2000" spc="180">
                <a:latin typeface="Verdana"/>
                <a:cs typeface="Verdana"/>
              </a:rPr>
              <a:t>4.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415">
                <a:latin typeface="Verdana"/>
                <a:cs typeface="Verdana"/>
              </a:rPr>
              <a:t>INTER-</a:t>
            </a:r>
            <a:r>
              <a:rPr dirty="0" sz="2000" spc="450">
                <a:latin typeface="Verdana"/>
                <a:cs typeface="Verdana"/>
              </a:rPr>
              <a:t>VEHICLE</a:t>
            </a:r>
            <a:r>
              <a:rPr dirty="0" sz="2000" spc="170">
                <a:latin typeface="Verdana"/>
                <a:cs typeface="Verdana"/>
              </a:rPr>
              <a:t> </a:t>
            </a:r>
            <a:r>
              <a:rPr dirty="0" sz="2000" spc="475">
                <a:latin typeface="Verdana"/>
                <a:cs typeface="Verdana"/>
              </a:rPr>
              <a:t>COMMUNICATION</a:t>
            </a:r>
            <a:r>
              <a:rPr dirty="0" sz="2000" spc="165">
                <a:latin typeface="Verdana"/>
                <a:cs typeface="Verdana"/>
              </a:rPr>
              <a:t> </a:t>
            </a:r>
            <a:r>
              <a:rPr dirty="0" sz="2000" spc="375">
                <a:latin typeface="Verdana"/>
                <a:cs typeface="Verdana"/>
              </a:rPr>
              <a:t>SYSTEM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068470" y="8895232"/>
            <a:ext cx="5958840" cy="63881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0" rIns="0" bIns="0" rtlCol="0" vert="horz">
            <a:spAutoFit/>
          </a:bodyPr>
          <a:lstStyle/>
          <a:p>
            <a:pPr marL="611505">
              <a:lnSpc>
                <a:spcPts val="2265"/>
              </a:lnSpc>
            </a:pPr>
            <a:r>
              <a:rPr dirty="0" sz="2000" spc="155">
                <a:latin typeface="Verdana"/>
                <a:cs typeface="Verdana"/>
              </a:rPr>
              <a:t>5.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470">
                <a:latin typeface="Verdana"/>
                <a:cs typeface="Verdana"/>
              </a:rPr>
              <a:t>MEDIA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375">
                <a:latin typeface="Verdana"/>
                <a:cs typeface="Verdana"/>
              </a:rPr>
              <a:t>ACCESS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425">
                <a:latin typeface="Verdana"/>
                <a:cs typeface="Verdana"/>
              </a:rPr>
              <a:t>CONTROL</a:t>
            </a:r>
            <a:endParaRPr sz="2000">
              <a:latin typeface="Verdana"/>
              <a:cs typeface="Verdana"/>
            </a:endParaRPr>
          </a:p>
          <a:p>
            <a:pPr marL="250825">
              <a:lnSpc>
                <a:spcPts val="2390"/>
              </a:lnSpc>
              <a:spcBef>
                <a:spcPts val="375"/>
              </a:spcBef>
            </a:pPr>
            <a:r>
              <a:rPr dirty="0" sz="2000" spc="370">
                <a:latin typeface="Verdana"/>
                <a:cs typeface="Verdana"/>
              </a:rPr>
              <a:t>(MAC)</a:t>
            </a:r>
            <a:r>
              <a:rPr dirty="0" sz="2000" spc="155">
                <a:latin typeface="Verdana"/>
                <a:cs typeface="Verdana"/>
              </a:rPr>
              <a:t> </a:t>
            </a:r>
            <a:r>
              <a:rPr dirty="0" sz="2000" spc="420">
                <a:latin typeface="Verdana"/>
                <a:cs typeface="Verdana"/>
              </a:rPr>
              <a:t>&amp;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515">
                <a:latin typeface="Verdana"/>
                <a:cs typeface="Verdana"/>
              </a:rPr>
              <a:t>IMAGING</a:t>
            </a:r>
            <a:r>
              <a:rPr dirty="0" sz="2000" spc="155">
                <a:latin typeface="Verdana"/>
                <a:cs typeface="Verdana"/>
              </a:rPr>
              <a:t> </a:t>
            </a:r>
            <a:r>
              <a:rPr dirty="0" sz="2000" spc="459">
                <a:latin typeface="Verdana"/>
                <a:cs typeface="Verdana"/>
              </a:rPr>
              <a:t>AND</a:t>
            </a:r>
            <a:r>
              <a:rPr dirty="0" sz="2000" spc="160">
                <a:latin typeface="Verdana"/>
                <a:cs typeface="Verdana"/>
              </a:rPr>
              <a:t> </a:t>
            </a:r>
            <a:r>
              <a:rPr dirty="0" sz="2000" spc="380">
                <a:latin typeface="Verdana"/>
                <a:cs typeface="Verdana"/>
              </a:rPr>
              <a:t>OTHERS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28700" y="2999700"/>
            <a:ext cx="6316980" cy="7281545"/>
          </a:xfrm>
          <a:custGeom>
            <a:avLst/>
            <a:gdLst/>
            <a:ahLst/>
            <a:cxnLst/>
            <a:rect l="l" t="t" r="r" b="b"/>
            <a:pathLst>
              <a:path w="6316980" h="7281545">
                <a:moveTo>
                  <a:pt x="6316860" y="7281266"/>
                </a:moveTo>
                <a:lnTo>
                  <a:pt x="0" y="7281266"/>
                </a:lnTo>
                <a:lnTo>
                  <a:pt x="0" y="0"/>
                </a:lnTo>
                <a:lnTo>
                  <a:pt x="6316860" y="0"/>
                </a:lnTo>
                <a:lnTo>
                  <a:pt x="6316860" y="7281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0"/>
            <a:ext cx="2439035" cy="1012825"/>
            <a:chOff x="1028700" y="0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028700" y="0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97886" y="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2426341" y="7440585"/>
            <a:ext cx="3228975" cy="2381250"/>
          </a:xfrm>
          <a:custGeom>
            <a:avLst/>
            <a:gdLst/>
            <a:ahLst/>
            <a:cxnLst/>
            <a:rect l="l" t="t" r="r" b="b"/>
            <a:pathLst>
              <a:path w="3228975" h="2381250">
                <a:moveTo>
                  <a:pt x="0" y="0"/>
                </a:moveTo>
                <a:lnTo>
                  <a:pt x="3228946" y="0"/>
                </a:lnTo>
                <a:lnTo>
                  <a:pt x="3228946" y="2381249"/>
                </a:lnTo>
                <a:lnTo>
                  <a:pt x="0" y="2381249"/>
                </a:lnTo>
                <a:lnTo>
                  <a:pt x="0" y="0"/>
                </a:lnTo>
              </a:path>
            </a:pathLst>
          </a:custGeom>
          <a:ln w="152292">
            <a:solidFill>
              <a:srgbClr val="5C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110648" y="489013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86835" y="121256"/>
            <a:ext cx="77787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90">
                <a:latin typeface="Trebuchet MS"/>
                <a:cs typeface="Trebuchet MS"/>
              </a:rPr>
              <a:t>16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497886" y="0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5">
                <a:solidFill>
                  <a:srgbClr val="5CB8E3"/>
                </a:solidFill>
                <a:latin typeface="Trebuchet MS"/>
                <a:cs typeface="Trebuchet MS"/>
              </a:rPr>
              <a:t>Of</a:t>
            </a:r>
            <a:r>
              <a:rPr dirty="0" sz="1950" spc="-45">
                <a:solidFill>
                  <a:srgbClr val="5CB8E3"/>
                </a:solidFill>
                <a:latin typeface="Trebuchet MS"/>
                <a:cs typeface="Trebuchet MS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Trebuchet MS"/>
                <a:cs typeface="Trebuchet MS"/>
              </a:rPr>
              <a:t>17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4751" y="3201590"/>
            <a:ext cx="2747645" cy="8064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150"/>
              </a:spcBef>
            </a:pPr>
            <a:r>
              <a:rPr dirty="0" sz="3000" spc="355">
                <a:solidFill>
                  <a:srgbClr val="5CB8E3"/>
                </a:solidFill>
                <a:latin typeface="Trebuchet MS"/>
                <a:cs typeface="Trebuchet MS"/>
              </a:rPr>
              <a:t>gI-</a:t>
            </a:r>
            <a:r>
              <a:rPr dirty="0" sz="3000" spc="305">
                <a:solidFill>
                  <a:srgbClr val="5CB8E3"/>
                </a:solidFill>
                <a:latin typeface="Trebuchet MS"/>
                <a:cs typeface="Trebuchet MS"/>
              </a:rPr>
              <a:t>fI </a:t>
            </a:r>
            <a:r>
              <a:rPr dirty="0" sz="3000" spc="570">
                <a:solidFill>
                  <a:srgbClr val="5CB8E3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48365" y="2155289"/>
            <a:ext cx="14639925" cy="6822440"/>
            <a:chOff x="3648365" y="2155289"/>
            <a:chExt cx="14639925" cy="6822440"/>
          </a:xfrm>
        </p:grpSpPr>
        <p:sp>
          <p:nvSpPr>
            <p:cNvPr id="12" name="object 12" descr=""/>
            <p:cNvSpPr/>
            <p:nvPr/>
          </p:nvSpPr>
          <p:spPr>
            <a:xfrm>
              <a:off x="4118466" y="2226576"/>
              <a:ext cx="14170025" cy="6751320"/>
            </a:xfrm>
            <a:custGeom>
              <a:avLst/>
              <a:gdLst/>
              <a:ahLst/>
              <a:cxnLst/>
              <a:rect l="l" t="t" r="r" b="b"/>
              <a:pathLst>
                <a:path w="14170025" h="6751320">
                  <a:moveTo>
                    <a:pt x="0" y="0"/>
                  </a:moveTo>
                  <a:lnTo>
                    <a:pt x="14169533" y="0"/>
                  </a:lnTo>
                  <a:lnTo>
                    <a:pt x="14169533" y="6750843"/>
                  </a:lnTo>
                  <a:lnTo>
                    <a:pt x="0" y="67508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8365" y="2155289"/>
              <a:ext cx="2019299" cy="111442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623553" y="2780655"/>
            <a:ext cx="86487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1000">
                <a:latin typeface="Trebuchet MS"/>
                <a:cs typeface="Trebuchet MS"/>
              </a:rPr>
              <a:t>CONCLUSION</a:t>
            </a:r>
            <a:endParaRPr sz="100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178167" y="4441955"/>
            <a:ext cx="104775" cy="2733675"/>
            <a:chOff x="5178167" y="4441955"/>
            <a:chExt cx="104775" cy="273367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8167" y="4441955"/>
              <a:ext cx="104775" cy="10477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8167" y="7070855"/>
              <a:ext cx="104775" cy="10477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428893" y="4206999"/>
            <a:ext cx="12086590" cy="440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560">
                <a:latin typeface="Verdana"/>
                <a:cs typeface="Verdana"/>
              </a:rPr>
              <a:t>Within</a:t>
            </a:r>
            <a:r>
              <a:rPr dirty="0" sz="2500" spc="210">
                <a:latin typeface="Verdana"/>
                <a:cs typeface="Verdana"/>
              </a:rPr>
              <a:t> </a:t>
            </a:r>
            <a:r>
              <a:rPr dirty="0" sz="2500" spc="555">
                <a:latin typeface="Verdana"/>
                <a:cs typeface="Verdana"/>
              </a:rPr>
              <a:t>five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525">
                <a:latin typeface="Verdana"/>
                <a:cs typeface="Verdana"/>
              </a:rPr>
              <a:t>years,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484">
                <a:latin typeface="Verdana"/>
                <a:cs typeface="Verdana"/>
              </a:rPr>
              <a:t>we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635">
                <a:latin typeface="Verdana"/>
                <a:cs typeface="Verdana"/>
              </a:rPr>
              <a:t>expect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405">
                <a:latin typeface="Verdana"/>
                <a:cs typeface="Verdana"/>
              </a:rPr>
              <a:t>Gi-</a:t>
            </a:r>
            <a:r>
              <a:rPr dirty="0" sz="2500" spc="525">
                <a:latin typeface="Verdana"/>
                <a:cs typeface="Verdana"/>
              </a:rPr>
              <a:t>Fi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to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630">
                <a:latin typeface="Verdana"/>
                <a:cs typeface="Verdana"/>
              </a:rPr>
              <a:t>be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the</a:t>
            </a:r>
            <a:r>
              <a:rPr dirty="0" sz="2500" spc="21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dominant </a:t>
            </a:r>
            <a:r>
              <a:rPr dirty="0" sz="2500" spc="610">
                <a:latin typeface="Verdana"/>
                <a:cs typeface="Verdana"/>
              </a:rPr>
              <a:t>technology</a:t>
            </a:r>
            <a:r>
              <a:rPr dirty="0" sz="2500" spc="600">
                <a:latin typeface="Verdana"/>
                <a:cs typeface="Verdana"/>
              </a:rPr>
              <a:t> </a:t>
            </a:r>
            <a:r>
              <a:rPr dirty="0" sz="2500" spc="640">
                <a:latin typeface="Verdana"/>
                <a:cs typeface="Verdana"/>
              </a:rPr>
              <a:t>for</a:t>
            </a:r>
            <a:r>
              <a:rPr dirty="0" sz="2500" spc="605">
                <a:latin typeface="Verdana"/>
                <a:cs typeface="Verdana"/>
              </a:rPr>
              <a:t> </a:t>
            </a:r>
            <a:r>
              <a:rPr dirty="0" sz="2500" spc="495">
                <a:latin typeface="Verdana"/>
                <a:cs typeface="Verdana"/>
              </a:rPr>
              <a:t>wireless</a:t>
            </a:r>
            <a:r>
              <a:rPr dirty="0" sz="2500" spc="605">
                <a:latin typeface="Verdana"/>
                <a:cs typeface="Verdana"/>
              </a:rPr>
              <a:t> </a:t>
            </a:r>
            <a:r>
              <a:rPr dirty="0" sz="2500" spc="550">
                <a:latin typeface="Verdana"/>
                <a:cs typeface="Verdana"/>
              </a:rPr>
              <a:t>networking.</a:t>
            </a:r>
            <a:r>
              <a:rPr dirty="0" sz="2500" spc="605">
                <a:latin typeface="Verdana"/>
                <a:cs typeface="Verdana"/>
              </a:rPr>
              <a:t> </a:t>
            </a:r>
            <a:r>
              <a:rPr dirty="0" sz="2500" spc="580">
                <a:latin typeface="Verdana"/>
                <a:cs typeface="Verdana"/>
              </a:rPr>
              <a:t>By</a:t>
            </a:r>
            <a:r>
              <a:rPr dirty="0" sz="2500" spc="605">
                <a:latin typeface="Verdana"/>
                <a:cs typeface="Verdana"/>
              </a:rPr>
              <a:t> </a:t>
            </a:r>
            <a:r>
              <a:rPr dirty="0" sz="2500" spc="650">
                <a:latin typeface="Verdana"/>
                <a:cs typeface="Verdana"/>
              </a:rPr>
              <a:t>that</a:t>
            </a:r>
            <a:r>
              <a:rPr dirty="0" sz="2500" spc="605">
                <a:latin typeface="Verdana"/>
                <a:cs typeface="Verdana"/>
              </a:rPr>
              <a:t> </a:t>
            </a:r>
            <a:r>
              <a:rPr dirty="0" sz="2500" spc="525">
                <a:latin typeface="Verdana"/>
                <a:cs typeface="Verdana"/>
              </a:rPr>
              <a:t>time,</a:t>
            </a:r>
            <a:r>
              <a:rPr dirty="0" sz="2500" spc="600">
                <a:latin typeface="Verdana"/>
                <a:cs typeface="Verdana"/>
              </a:rPr>
              <a:t> </a:t>
            </a:r>
            <a:r>
              <a:rPr dirty="0" sz="2500" spc="520">
                <a:latin typeface="Verdana"/>
                <a:cs typeface="Verdana"/>
              </a:rPr>
              <a:t>it </a:t>
            </a:r>
            <a:r>
              <a:rPr dirty="0" sz="2500" spc="420">
                <a:latin typeface="Verdana"/>
                <a:cs typeface="Verdana"/>
              </a:rPr>
              <a:t>will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630">
                <a:latin typeface="Verdana"/>
                <a:cs typeface="Verdana"/>
              </a:rPr>
              <a:t>be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550">
                <a:latin typeface="Verdana"/>
                <a:cs typeface="Verdana"/>
              </a:rPr>
              <a:t>fully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530">
                <a:latin typeface="Verdana"/>
                <a:cs typeface="Verdana"/>
              </a:rPr>
              <a:t>mobile,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575">
                <a:latin typeface="Verdana"/>
                <a:cs typeface="Verdana"/>
              </a:rPr>
              <a:t>as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455">
                <a:latin typeface="Verdana"/>
                <a:cs typeface="Verdana"/>
              </a:rPr>
              <a:t>well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575">
                <a:latin typeface="Verdana"/>
                <a:cs typeface="Verdana"/>
              </a:rPr>
              <a:t>as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580">
                <a:latin typeface="Verdana"/>
                <a:cs typeface="Verdana"/>
              </a:rPr>
              <a:t>providing</a:t>
            </a:r>
            <a:r>
              <a:rPr dirty="0" sz="2500" spc="130">
                <a:latin typeface="Verdana"/>
                <a:cs typeface="Verdana"/>
              </a:rPr>
              <a:t>  </a:t>
            </a:r>
            <a:r>
              <a:rPr dirty="0" sz="2500" spc="409">
                <a:latin typeface="Verdana"/>
                <a:cs typeface="Verdana"/>
              </a:rPr>
              <a:t>low-</a:t>
            </a:r>
            <a:r>
              <a:rPr dirty="0" sz="2500" spc="490">
                <a:latin typeface="Verdana"/>
                <a:cs typeface="Verdana"/>
              </a:rPr>
              <a:t>cost, </a:t>
            </a:r>
            <a:r>
              <a:rPr dirty="0" sz="2500" spc="610">
                <a:latin typeface="Verdana"/>
                <a:cs typeface="Verdana"/>
              </a:rPr>
              <a:t>high</a:t>
            </a:r>
            <a:r>
              <a:rPr dirty="0" sz="2500" spc="-30">
                <a:latin typeface="Verdana"/>
                <a:cs typeface="Verdana"/>
              </a:rPr>
              <a:t>  </a:t>
            </a:r>
            <a:r>
              <a:rPr dirty="0" sz="2500" spc="645">
                <a:latin typeface="Verdana"/>
                <a:cs typeface="Verdana"/>
              </a:rPr>
              <a:t>broadband</a:t>
            </a:r>
            <a:r>
              <a:rPr dirty="0" sz="2500" spc="-25">
                <a:latin typeface="Verdana"/>
                <a:cs typeface="Verdana"/>
              </a:rPr>
              <a:t>  </a:t>
            </a:r>
            <a:r>
              <a:rPr dirty="0" sz="2500" spc="520">
                <a:latin typeface="Verdana"/>
                <a:cs typeface="Verdana"/>
              </a:rPr>
              <a:t>access,</a:t>
            </a:r>
            <a:r>
              <a:rPr dirty="0" sz="2500" spc="-25">
                <a:latin typeface="Verdana"/>
                <a:cs typeface="Verdana"/>
              </a:rPr>
              <a:t>  </a:t>
            </a:r>
            <a:r>
              <a:rPr dirty="0" sz="2500" spc="530">
                <a:latin typeface="Verdana"/>
                <a:cs typeface="Verdana"/>
              </a:rPr>
              <a:t>with</a:t>
            </a:r>
            <a:r>
              <a:rPr dirty="0" sz="2500" spc="-25">
                <a:latin typeface="Verdana"/>
                <a:cs typeface="Verdana"/>
              </a:rPr>
              <a:t>  </a:t>
            </a:r>
            <a:r>
              <a:rPr dirty="0" sz="2500" spc="570">
                <a:latin typeface="Verdana"/>
                <a:cs typeface="Verdana"/>
              </a:rPr>
              <a:t>very</a:t>
            </a:r>
            <a:r>
              <a:rPr dirty="0" sz="2500" spc="-30">
                <a:latin typeface="Verdana"/>
                <a:cs typeface="Verdana"/>
              </a:rPr>
              <a:t>  </a:t>
            </a:r>
            <a:r>
              <a:rPr dirty="0" sz="2500" spc="610">
                <a:latin typeface="Verdana"/>
                <a:cs typeface="Verdana"/>
              </a:rPr>
              <a:t>high</a:t>
            </a:r>
            <a:r>
              <a:rPr dirty="0" sz="2500" spc="-25">
                <a:latin typeface="Verdana"/>
                <a:cs typeface="Verdana"/>
              </a:rPr>
              <a:t>  </a:t>
            </a:r>
            <a:r>
              <a:rPr dirty="0" sz="2500" spc="580">
                <a:latin typeface="Verdana"/>
                <a:cs typeface="Verdana"/>
              </a:rPr>
              <a:t>speed</a:t>
            </a:r>
            <a:r>
              <a:rPr dirty="0" sz="2500" spc="-25">
                <a:latin typeface="Verdana"/>
                <a:cs typeface="Verdana"/>
              </a:rPr>
              <a:t>  </a:t>
            </a:r>
            <a:r>
              <a:rPr dirty="0" sz="2500" spc="590">
                <a:latin typeface="Verdana"/>
                <a:cs typeface="Verdana"/>
              </a:rPr>
              <a:t>large </a:t>
            </a:r>
            <a:r>
              <a:rPr dirty="0" sz="2500" spc="525">
                <a:latin typeface="Verdana"/>
                <a:cs typeface="Verdana"/>
              </a:rPr>
              <a:t>files</a:t>
            </a:r>
            <a:r>
              <a:rPr dirty="0" sz="2500" spc="570">
                <a:latin typeface="Verdana"/>
                <a:cs typeface="Verdana"/>
              </a:rPr>
              <a:t>  </a:t>
            </a:r>
            <a:r>
              <a:rPr dirty="0" sz="2500" spc="580">
                <a:latin typeface="Verdana"/>
                <a:cs typeface="Verdana"/>
              </a:rPr>
              <a:t>swapped</a:t>
            </a:r>
            <a:r>
              <a:rPr dirty="0" sz="2500" spc="570">
                <a:latin typeface="Verdana"/>
                <a:cs typeface="Verdana"/>
              </a:rPr>
              <a:t>  </a:t>
            </a:r>
            <a:r>
              <a:rPr dirty="0" sz="2500" spc="535">
                <a:latin typeface="Verdana"/>
                <a:cs typeface="Verdana"/>
              </a:rPr>
              <a:t>within</a:t>
            </a:r>
            <a:r>
              <a:rPr dirty="0" sz="2500" spc="570">
                <a:latin typeface="Verdana"/>
                <a:cs typeface="Verdana"/>
              </a:rPr>
              <a:t>  seconds</a:t>
            </a:r>
            <a:r>
              <a:rPr dirty="0" sz="2500" spc="570">
                <a:latin typeface="Verdana"/>
                <a:cs typeface="Verdana"/>
              </a:rPr>
              <a:t>  </a:t>
            </a:r>
            <a:r>
              <a:rPr dirty="0" sz="2500" spc="555">
                <a:latin typeface="Verdana"/>
                <a:cs typeface="Verdana"/>
              </a:rPr>
              <a:t>which</a:t>
            </a:r>
            <a:r>
              <a:rPr dirty="0" sz="2500" spc="570">
                <a:latin typeface="Verdana"/>
                <a:cs typeface="Verdana"/>
              </a:rPr>
              <a:t>  </a:t>
            </a:r>
            <a:r>
              <a:rPr dirty="0" sz="2500" spc="420">
                <a:latin typeface="Verdana"/>
                <a:cs typeface="Verdana"/>
              </a:rPr>
              <a:t>will</a:t>
            </a:r>
            <a:r>
              <a:rPr dirty="0" sz="2500" spc="570">
                <a:latin typeface="Verdana"/>
                <a:cs typeface="Verdana"/>
              </a:rPr>
              <a:t>  </a:t>
            </a:r>
            <a:r>
              <a:rPr dirty="0" sz="2500" spc="555">
                <a:latin typeface="Verdana"/>
                <a:cs typeface="Verdana"/>
              </a:rPr>
              <a:t>develop </a:t>
            </a:r>
            <a:r>
              <a:rPr dirty="0" sz="2500" spc="495">
                <a:latin typeface="Verdana"/>
                <a:cs typeface="Verdana"/>
              </a:rPr>
              <a:t>wireless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655">
                <a:latin typeface="Verdana"/>
                <a:cs typeface="Verdana"/>
              </a:rPr>
              <a:t>home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650">
                <a:latin typeface="Verdana"/>
                <a:cs typeface="Verdana"/>
              </a:rPr>
              <a:t>and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office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660">
                <a:latin typeface="Verdana"/>
                <a:cs typeface="Verdana"/>
              </a:rPr>
              <a:t>of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550">
                <a:latin typeface="Verdana"/>
                <a:cs typeface="Verdana"/>
              </a:rPr>
              <a:t>future.</a:t>
            </a:r>
            <a:endParaRPr sz="2500">
              <a:latin typeface="Verdana"/>
              <a:cs typeface="Verdana"/>
            </a:endParaRPr>
          </a:p>
          <a:p>
            <a:pPr algn="just" marL="12700" marR="5080">
              <a:lnSpc>
                <a:spcPct val="114999"/>
              </a:lnSpc>
            </a:pPr>
            <a:r>
              <a:rPr dirty="0" sz="2500" spc="750">
                <a:latin typeface="Verdana"/>
                <a:cs typeface="Verdana"/>
              </a:rPr>
              <a:t>If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the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545">
                <a:latin typeface="Verdana"/>
                <a:cs typeface="Verdana"/>
              </a:rPr>
              <a:t>success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660">
                <a:latin typeface="Verdana"/>
                <a:cs typeface="Verdana"/>
              </a:rPr>
              <a:t>of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400">
                <a:latin typeface="Verdana"/>
                <a:cs typeface="Verdana"/>
              </a:rPr>
              <a:t>Wi-</a:t>
            </a:r>
            <a:r>
              <a:rPr dirty="0" sz="2500" spc="525">
                <a:latin typeface="Verdana"/>
                <a:cs typeface="Verdana"/>
              </a:rPr>
              <a:t>Fi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650">
                <a:latin typeface="Verdana"/>
                <a:cs typeface="Verdana"/>
              </a:rPr>
              <a:t>and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the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620">
                <a:latin typeface="Verdana"/>
                <a:cs typeface="Verdana"/>
              </a:rPr>
              <a:t>imminent</a:t>
            </a:r>
            <a:r>
              <a:rPr dirty="0" sz="2500" spc="430">
                <a:latin typeface="Verdana"/>
                <a:cs typeface="Verdana"/>
              </a:rPr>
              <a:t> </a:t>
            </a:r>
            <a:r>
              <a:rPr dirty="0" sz="2500" spc="509">
                <a:latin typeface="Verdana"/>
                <a:cs typeface="Verdana"/>
              </a:rPr>
              <a:t>wide</a:t>
            </a:r>
            <a:r>
              <a:rPr dirty="0" sz="2500" spc="425">
                <a:latin typeface="Verdana"/>
                <a:cs typeface="Verdana"/>
              </a:rPr>
              <a:t> </a:t>
            </a:r>
            <a:r>
              <a:rPr dirty="0" sz="2500" spc="590">
                <a:latin typeface="Verdana"/>
                <a:cs typeface="Verdana"/>
              </a:rPr>
              <a:t>usage </a:t>
            </a:r>
            <a:r>
              <a:rPr dirty="0" sz="2500" spc="660">
                <a:latin typeface="Verdana"/>
                <a:cs typeface="Verdana"/>
              </a:rPr>
              <a:t>of</a:t>
            </a:r>
            <a:r>
              <a:rPr dirty="0" sz="2500" spc="235">
                <a:latin typeface="Verdana"/>
                <a:cs typeface="Verdana"/>
              </a:rPr>
              <a:t>  </a:t>
            </a:r>
            <a:r>
              <a:rPr dirty="0" sz="2500" spc="400">
                <a:latin typeface="Verdana"/>
                <a:cs typeface="Verdana"/>
              </a:rPr>
              <a:t>Wi-</a:t>
            </a:r>
            <a:r>
              <a:rPr dirty="0" sz="2500" spc="665">
                <a:latin typeface="Verdana"/>
                <a:cs typeface="Verdana"/>
              </a:rPr>
              <a:t>Max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459">
                <a:latin typeface="Verdana"/>
                <a:cs typeface="Verdana"/>
              </a:rPr>
              <a:t>is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655">
                <a:latin typeface="Verdana"/>
                <a:cs typeface="Verdana"/>
              </a:rPr>
              <a:t>any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550">
                <a:latin typeface="Verdana"/>
                <a:cs typeface="Verdana"/>
              </a:rPr>
              <a:t>indication,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405">
                <a:latin typeface="Verdana"/>
                <a:cs typeface="Verdana"/>
              </a:rPr>
              <a:t>Gi-</a:t>
            </a:r>
            <a:r>
              <a:rPr dirty="0" sz="2500" spc="525">
                <a:latin typeface="Verdana"/>
                <a:cs typeface="Verdana"/>
              </a:rPr>
              <a:t>Fi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580">
                <a:latin typeface="Verdana"/>
                <a:cs typeface="Verdana"/>
              </a:rPr>
              <a:t>potentially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640">
                <a:latin typeface="Verdana"/>
                <a:cs typeface="Verdana"/>
              </a:rPr>
              <a:t>can </a:t>
            </a:r>
            <a:r>
              <a:rPr dirty="0" sz="2500" spc="615">
                <a:latin typeface="Verdana"/>
                <a:cs typeface="Verdana"/>
              </a:rPr>
              <a:t>bring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495">
                <a:latin typeface="Verdana"/>
                <a:cs typeface="Verdana"/>
              </a:rPr>
              <a:t>wireless</a:t>
            </a:r>
            <a:r>
              <a:rPr dirty="0" sz="2500" spc="245">
                <a:latin typeface="Verdana"/>
                <a:cs typeface="Verdana"/>
              </a:rPr>
              <a:t>  </a:t>
            </a:r>
            <a:r>
              <a:rPr dirty="0" sz="2500" spc="645">
                <a:latin typeface="Verdana"/>
                <a:cs typeface="Verdana"/>
              </a:rPr>
              <a:t>broadband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620">
                <a:latin typeface="Verdana"/>
                <a:cs typeface="Verdana"/>
              </a:rPr>
              <a:t>to</a:t>
            </a:r>
            <a:r>
              <a:rPr dirty="0" sz="2500" spc="245">
                <a:latin typeface="Verdana"/>
                <a:cs typeface="Verdana"/>
              </a:rPr>
              <a:t>  </a:t>
            </a:r>
            <a:r>
              <a:rPr dirty="0" sz="2500" spc="620">
                <a:latin typeface="Verdana"/>
                <a:cs typeface="Verdana"/>
              </a:rPr>
              <a:t>the</a:t>
            </a:r>
            <a:r>
              <a:rPr dirty="0" sz="2500" spc="240">
                <a:latin typeface="Verdana"/>
                <a:cs typeface="Verdana"/>
              </a:rPr>
              <a:t>  </a:t>
            </a:r>
            <a:r>
              <a:rPr dirty="0" sz="2500" spc="585">
                <a:latin typeface="Verdana"/>
                <a:cs typeface="Verdana"/>
              </a:rPr>
              <a:t>enterprise</a:t>
            </a:r>
            <a:r>
              <a:rPr dirty="0" sz="2500" spc="245">
                <a:latin typeface="Verdana"/>
                <a:cs typeface="Verdana"/>
              </a:rPr>
              <a:t>  </a:t>
            </a:r>
            <a:r>
              <a:rPr dirty="0" sz="2500" spc="555">
                <a:latin typeface="Verdana"/>
                <a:cs typeface="Verdana"/>
              </a:rPr>
              <a:t>in</a:t>
            </a:r>
            <a:r>
              <a:rPr dirty="0" sz="2500" spc="245">
                <a:latin typeface="Verdana"/>
                <a:cs typeface="Verdana"/>
              </a:rPr>
              <a:t>  </a:t>
            </a:r>
            <a:r>
              <a:rPr dirty="0" sz="2500" spc="645">
                <a:latin typeface="Verdana"/>
                <a:cs typeface="Verdana"/>
              </a:rPr>
              <a:t>an </a:t>
            </a:r>
            <a:r>
              <a:rPr dirty="0" sz="2500" spc="570">
                <a:latin typeface="Verdana"/>
                <a:cs typeface="Verdana"/>
              </a:rPr>
              <a:t>entirely</a:t>
            </a:r>
            <a:r>
              <a:rPr dirty="0" sz="2500" spc="195">
                <a:latin typeface="Verdana"/>
                <a:cs typeface="Verdana"/>
              </a:rPr>
              <a:t> </a:t>
            </a:r>
            <a:r>
              <a:rPr dirty="0" sz="2500" spc="540">
                <a:latin typeface="Verdana"/>
                <a:cs typeface="Verdana"/>
              </a:rPr>
              <a:t>new</a:t>
            </a:r>
            <a:r>
              <a:rPr dirty="0" sz="2500" spc="200">
                <a:latin typeface="Verdana"/>
                <a:cs typeface="Verdana"/>
              </a:rPr>
              <a:t> </a:t>
            </a:r>
            <a:r>
              <a:rPr dirty="0" sz="2500" spc="459">
                <a:latin typeface="Verdana"/>
                <a:cs typeface="Verdana"/>
              </a:rPr>
              <a:t>way.</a:t>
            </a:r>
            <a:endParaRPr sz="2500">
              <a:latin typeface="Verdana"/>
              <a:cs typeface="Verdan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7184" y="2592805"/>
            <a:ext cx="10868024" cy="60293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935928" y="2999702"/>
            <a:ext cx="6316980" cy="7281545"/>
          </a:xfrm>
          <a:custGeom>
            <a:avLst/>
            <a:gdLst/>
            <a:ahLst/>
            <a:cxnLst/>
            <a:rect l="l" t="t" r="r" b="b"/>
            <a:pathLst>
              <a:path w="6316980" h="7281545">
                <a:moveTo>
                  <a:pt x="6316860" y="7281266"/>
                </a:moveTo>
                <a:lnTo>
                  <a:pt x="0" y="7281266"/>
                </a:lnTo>
                <a:lnTo>
                  <a:pt x="0" y="0"/>
                </a:lnTo>
                <a:lnTo>
                  <a:pt x="6316860" y="0"/>
                </a:lnTo>
                <a:lnTo>
                  <a:pt x="6316860" y="7281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775037" y="1"/>
            <a:ext cx="2439035" cy="1012825"/>
            <a:chOff x="14775037" y="1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4775037" y="1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244224" y="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4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3501402" y="6185760"/>
            <a:ext cx="1771650" cy="3438525"/>
          </a:xfrm>
          <a:custGeom>
            <a:avLst/>
            <a:gdLst/>
            <a:ahLst/>
            <a:cxnLst/>
            <a:rect l="l" t="t" r="r" b="b"/>
            <a:pathLst>
              <a:path w="1771650" h="3438525">
                <a:moveTo>
                  <a:pt x="0" y="0"/>
                </a:moveTo>
                <a:lnTo>
                  <a:pt x="1771649" y="0"/>
                </a:lnTo>
                <a:lnTo>
                  <a:pt x="1771649" y="3438373"/>
                </a:lnTo>
                <a:lnTo>
                  <a:pt x="0" y="3438373"/>
                </a:lnTo>
                <a:lnTo>
                  <a:pt x="0" y="0"/>
                </a:lnTo>
              </a:path>
            </a:pathLst>
          </a:custGeom>
          <a:ln w="152701">
            <a:solidFill>
              <a:srgbClr val="5CB8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16000" y="489014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2770" y="121258"/>
            <a:ext cx="75819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>
                <a:latin typeface="Trebuchet MS"/>
                <a:cs typeface="Trebuchet MS"/>
              </a:rPr>
              <a:t>17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6244223" y="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5">
                <a:solidFill>
                  <a:srgbClr val="5CB8E3"/>
                </a:solidFill>
                <a:latin typeface="Trebuchet MS"/>
                <a:cs typeface="Trebuchet MS"/>
              </a:rPr>
              <a:t>Of</a:t>
            </a:r>
            <a:r>
              <a:rPr dirty="0" sz="1950" spc="-45">
                <a:solidFill>
                  <a:srgbClr val="5CB8E3"/>
                </a:solidFill>
                <a:latin typeface="Trebuchet MS"/>
                <a:cs typeface="Trebuchet MS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Trebuchet MS"/>
                <a:cs typeface="Trebuchet MS"/>
              </a:rPr>
              <a:t>17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72502" y="3227024"/>
            <a:ext cx="2747645" cy="8064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 marR="5080">
              <a:lnSpc>
                <a:spcPct val="70800"/>
              </a:lnSpc>
              <a:spcBef>
                <a:spcPts val="1150"/>
              </a:spcBef>
            </a:pPr>
            <a:r>
              <a:rPr dirty="0" sz="3000" spc="355">
                <a:solidFill>
                  <a:srgbClr val="5CB8E3"/>
                </a:solidFill>
                <a:latin typeface="Trebuchet MS"/>
                <a:cs typeface="Trebuchet MS"/>
              </a:rPr>
              <a:t>gI-</a:t>
            </a:r>
            <a:r>
              <a:rPr dirty="0" sz="3000" spc="305">
                <a:solidFill>
                  <a:srgbClr val="5CB8E3"/>
                </a:solidFill>
                <a:latin typeface="Trebuchet MS"/>
                <a:cs typeface="Trebuchet MS"/>
              </a:rPr>
              <a:t>fI </a:t>
            </a:r>
            <a:r>
              <a:rPr dirty="0" sz="3000" spc="570">
                <a:solidFill>
                  <a:srgbClr val="5CB8E3"/>
                </a:solidFill>
                <a:latin typeface="Trebuchet MS"/>
                <a:cs typeface="Trebuchet MS"/>
              </a:rPr>
              <a:t>technOlOgy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0" y="2229050"/>
            <a:ext cx="14170025" cy="6751320"/>
          </a:xfrm>
          <a:custGeom>
            <a:avLst/>
            <a:gdLst/>
            <a:ahLst/>
            <a:cxnLst/>
            <a:rect l="l" t="t" r="r" b="b"/>
            <a:pathLst>
              <a:path w="14170025" h="6751320">
                <a:moveTo>
                  <a:pt x="0" y="0"/>
                </a:moveTo>
                <a:lnTo>
                  <a:pt x="14169533" y="0"/>
                </a:lnTo>
                <a:lnTo>
                  <a:pt x="14169533" y="6750843"/>
                </a:lnTo>
                <a:lnTo>
                  <a:pt x="0" y="6750843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pc="1240"/>
              <a:t>REFERENCES</a:t>
            </a:r>
          </a:p>
          <a:p>
            <a:pPr marL="556260" indent="-544195">
              <a:lnSpc>
                <a:spcPct val="100000"/>
              </a:lnSpc>
              <a:spcBef>
                <a:spcPts val="375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00">
                <a:latin typeface="Verdana"/>
                <a:cs typeface="Verdana"/>
                <a:hlinkClick r:id="rId2"/>
              </a:rPr>
              <a:t>www.wikipedia.com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570">
                <a:latin typeface="Verdana"/>
                <a:cs typeface="Verdana"/>
                <a:hlinkClick r:id="rId3"/>
              </a:rPr>
              <a:t>www.ieee.org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40">
                <a:latin typeface="Verdana"/>
                <a:cs typeface="Verdana"/>
                <a:hlinkClick r:id="rId4"/>
              </a:rPr>
              <a:t>www.yuvaengineers.com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45">
                <a:latin typeface="Verdana"/>
                <a:cs typeface="Verdana"/>
                <a:hlinkClick r:id="rId5"/>
              </a:rPr>
              <a:t>www.seminarprojects.com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05">
                <a:latin typeface="Verdana"/>
                <a:cs typeface="Verdana"/>
                <a:hlinkClick r:id="rId6"/>
              </a:rPr>
              <a:t>www.sensable.com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35">
                <a:latin typeface="Verdana"/>
                <a:cs typeface="Verdana"/>
                <a:hlinkClick r:id="rId7"/>
              </a:rPr>
              <a:t>www.technologyreview.com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15">
                <a:latin typeface="Verdana"/>
                <a:cs typeface="Verdana"/>
                <a:hlinkClick r:id="rId8"/>
              </a:rPr>
              <a:t>www.google.com</a:t>
            </a:r>
            <a:endParaRPr sz="3000">
              <a:latin typeface="Verdana"/>
              <a:cs typeface="Verdana"/>
            </a:endParaRPr>
          </a:p>
          <a:p>
            <a:pPr marL="556260" indent="-544195">
              <a:lnSpc>
                <a:spcPct val="100000"/>
              </a:lnSpc>
              <a:spcBef>
                <a:spcPts val="600"/>
              </a:spcBef>
              <a:buSzPct val="26666"/>
              <a:buFont typeface="Arial"/>
              <a:buChar char="▪"/>
              <a:tabLst>
                <a:tab pos="556260" algn="l"/>
                <a:tab pos="556895" algn="l"/>
              </a:tabLst>
            </a:pPr>
            <a:r>
              <a:rPr dirty="0" sz="3000" spc="645">
                <a:latin typeface="Verdana"/>
                <a:cs typeface="Verdana"/>
                <a:hlinkClick r:id="rId9"/>
              </a:rPr>
              <a:t>www.studymafia.org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68496" y="2180723"/>
            <a:ext cx="2019299" cy="111442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90127" y="2595279"/>
            <a:ext cx="10868024" cy="6029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4018848"/>
            <a:ext cx="18288000" cy="114935"/>
          </a:xfrm>
          <a:custGeom>
            <a:avLst/>
            <a:gdLst/>
            <a:ahLst/>
            <a:cxnLst/>
            <a:rect l="l" t="t" r="r" b="b"/>
            <a:pathLst>
              <a:path w="18288000" h="114935">
                <a:moveTo>
                  <a:pt x="0" y="0"/>
                </a:moveTo>
                <a:lnTo>
                  <a:pt x="18288000" y="0"/>
                </a:lnTo>
                <a:lnTo>
                  <a:pt x="18288000" y="114328"/>
                </a:lnTo>
                <a:lnTo>
                  <a:pt x="0" y="11432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190" y="542823"/>
            <a:ext cx="4448174" cy="2962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79043" y="1324375"/>
            <a:ext cx="8479155" cy="17354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200" spc="1675">
                <a:solidFill>
                  <a:srgbClr val="F1F1F1"/>
                </a:solidFill>
                <a:latin typeface="Trebuchet MS"/>
                <a:cs typeface="Trebuchet MS"/>
              </a:rPr>
              <a:t>Thank</a:t>
            </a:r>
            <a:r>
              <a:rPr dirty="0" sz="11200" spc="-19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11200" spc="1750">
                <a:solidFill>
                  <a:srgbClr val="F1F1F1"/>
                </a:solidFill>
                <a:latin typeface="Trebuchet MS"/>
                <a:cs typeface="Trebuchet MS"/>
              </a:rPr>
              <a:t>yOu</a:t>
            </a:r>
            <a:endParaRPr sz="1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95492" y="9342251"/>
            <a:ext cx="7697470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875" algn="l"/>
                <a:tab pos="2803525" algn="l"/>
                <a:tab pos="5537835" algn="l"/>
              </a:tabLst>
            </a:pPr>
            <a:r>
              <a:rPr dirty="0" sz="2500" spc="525">
                <a:solidFill>
                  <a:srgbClr val="5CB8E3"/>
                </a:solidFill>
                <a:latin typeface="Verdana"/>
                <a:cs typeface="Verdana"/>
              </a:rPr>
              <a:t>C.B.</a:t>
            </a:r>
            <a:r>
              <a:rPr dirty="0" sz="25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500" spc="705">
                <a:solidFill>
                  <a:srgbClr val="5CB8E3"/>
                </a:solidFill>
                <a:latin typeface="Verdana"/>
                <a:cs typeface="Verdana"/>
              </a:rPr>
              <a:t>PATEL</a:t>
            </a:r>
            <a:r>
              <a:rPr dirty="0" sz="25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500" spc="725">
                <a:solidFill>
                  <a:srgbClr val="5CB8E3"/>
                </a:solidFill>
                <a:latin typeface="Verdana"/>
                <a:cs typeface="Verdana"/>
              </a:rPr>
              <a:t>COMPUTER</a:t>
            </a:r>
            <a:r>
              <a:rPr dirty="0" sz="25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500" spc="740">
                <a:solidFill>
                  <a:srgbClr val="5CB8E3"/>
                </a:solidFill>
                <a:latin typeface="Verdana"/>
                <a:cs typeface="Verdana"/>
              </a:rPr>
              <a:t>COLLEGE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2625" y="4676686"/>
            <a:ext cx="9332595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790"/>
              </a:lnSpc>
              <a:spcBef>
                <a:spcPts val="100"/>
              </a:spcBef>
            </a:pPr>
            <a:r>
              <a:rPr dirty="0" sz="4000" spc="375">
                <a:solidFill>
                  <a:srgbClr val="F1F1F1"/>
                </a:solidFill>
                <a:latin typeface="Trebuchet MS"/>
                <a:cs typeface="Trebuchet MS"/>
              </a:rPr>
              <a:t>PROVIDE</a:t>
            </a:r>
            <a:r>
              <a:rPr dirty="0" sz="4000" spc="-5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4000" spc="165">
                <a:solidFill>
                  <a:srgbClr val="F1F1F1"/>
                </a:solidFill>
                <a:latin typeface="Trebuchet MS"/>
                <a:cs typeface="Trebuchet MS"/>
              </a:rPr>
              <a:t>BY: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ts val="4190"/>
              </a:lnSpc>
            </a:pPr>
            <a:r>
              <a:rPr dirty="0" sz="3500" spc="894">
                <a:solidFill>
                  <a:srgbClr val="5CB8E3"/>
                </a:solidFill>
                <a:latin typeface="Verdana"/>
                <a:cs typeface="Verdana"/>
              </a:rPr>
              <a:t>Nagoria</a:t>
            </a:r>
            <a:r>
              <a:rPr dirty="0" sz="3500" spc="27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500" spc="944">
                <a:solidFill>
                  <a:srgbClr val="5CB8E3"/>
                </a:solidFill>
                <a:latin typeface="Verdana"/>
                <a:cs typeface="Verdana"/>
              </a:rPr>
              <a:t>Jemin</a:t>
            </a:r>
            <a:r>
              <a:rPr dirty="0" sz="3500" spc="27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500" spc="905">
                <a:solidFill>
                  <a:srgbClr val="5CB8E3"/>
                </a:solidFill>
                <a:latin typeface="Verdana"/>
                <a:cs typeface="Verdana"/>
              </a:rPr>
              <a:t>Hemantkumar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997972" y="6861212"/>
            <a:ext cx="4465320" cy="118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55">
                <a:solidFill>
                  <a:srgbClr val="F1F1F1"/>
                </a:solidFill>
                <a:latin typeface="Trebuchet MS"/>
                <a:cs typeface="Trebuchet MS"/>
              </a:rPr>
              <a:t>ACADEMIC</a:t>
            </a:r>
            <a:r>
              <a:rPr dirty="0" sz="4000" spc="-8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4000" spc="250">
                <a:solidFill>
                  <a:srgbClr val="F1F1F1"/>
                </a:solidFill>
                <a:latin typeface="Trebuchet MS"/>
                <a:cs typeface="Trebuchet MS"/>
              </a:rPr>
              <a:t>YEAR:</a:t>
            </a:r>
            <a:endParaRPr sz="4000">
              <a:latin typeface="Trebuchet MS"/>
              <a:cs typeface="Trebuchet MS"/>
            </a:endParaRPr>
          </a:p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dirty="0" sz="3500" spc="290">
                <a:solidFill>
                  <a:srgbClr val="5CB8E3"/>
                </a:solidFill>
                <a:latin typeface="Verdana"/>
                <a:cs typeface="Verdana"/>
              </a:rPr>
              <a:t>2022-</a:t>
            </a:r>
            <a:r>
              <a:rPr dirty="0" sz="3500" spc="254">
                <a:solidFill>
                  <a:srgbClr val="5CB8E3"/>
                </a:solidFill>
                <a:latin typeface="Verdana"/>
                <a:cs typeface="Verdana"/>
              </a:rPr>
              <a:t>2023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008350" y="4517788"/>
            <a:ext cx="2689225" cy="132524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4000" spc="515">
                <a:solidFill>
                  <a:srgbClr val="F1F1F1"/>
                </a:solidFill>
                <a:latin typeface="Trebuchet MS"/>
                <a:cs typeface="Trebuchet MS"/>
              </a:rPr>
              <a:t>EXAM</a:t>
            </a:r>
            <a:r>
              <a:rPr dirty="0" sz="4000" spc="-75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4000" spc="-20">
                <a:solidFill>
                  <a:srgbClr val="F1F1F1"/>
                </a:solidFill>
                <a:latin typeface="Trebuchet MS"/>
                <a:cs typeface="Trebuchet MS"/>
              </a:rPr>
              <a:t>NO.: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3500" spc="254">
                <a:solidFill>
                  <a:srgbClr val="5CB8E3"/>
                </a:solidFill>
                <a:latin typeface="Verdana"/>
                <a:cs typeface="Verdana"/>
              </a:rPr>
              <a:t>0978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2625" y="6861212"/>
            <a:ext cx="7394575" cy="118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75">
                <a:solidFill>
                  <a:srgbClr val="F1F1F1"/>
                </a:solidFill>
                <a:latin typeface="Trebuchet MS"/>
                <a:cs typeface="Trebuchet MS"/>
              </a:rPr>
              <a:t>GUIDE</a:t>
            </a:r>
            <a:r>
              <a:rPr dirty="0" sz="4000" spc="-60">
                <a:solidFill>
                  <a:srgbClr val="F1F1F1"/>
                </a:solidFill>
                <a:latin typeface="Trebuchet MS"/>
                <a:cs typeface="Trebuchet MS"/>
              </a:rPr>
              <a:t> </a:t>
            </a:r>
            <a:r>
              <a:rPr dirty="0" sz="4000" spc="165">
                <a:solidFill>
                  <a:srgbClr val="F1F1F1"/>
                </a:solidFill>
                <a:latin typeface="Trebuchet MS"/>
                <a:cs typeface="Trebuchet MS"/>
              </a:rPr>
              <a:t>BY:</a:t>
            </a: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645">
                <a:solidFill>
                  <a:srgbClr val="5CB8E3"/>
                </a:solidFill>
                <a:latin typeface="Verdana"/>
                <a:cs typeface="Verdana"/>
              </a:rPr>
              <a:t>Asst.</a:t>
            </a:r>
            <a:r>
              <a:rPr dirty="0" sz="3500" spc="28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500" spc="735">
                <a:solidFill>
                  <a:srgbClr val="5CB8E3"/>
                </a:solidFill>
                <a:latin typeface="Verdana"/>
                <a:cs typeface="Verdana"/>
              </a:rPr>
              <a:t>Pro.</a:t>
            </a:r>
            <a:r>
              <a:rPr dirty="0" sz="3500" spc="28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500" spc="915">
                <a:solidFill>
                  <a:srgbClr val="5CB8E3"/>
                </a:solidFill>
                <a:latin typeface="Verdana"/>
                <a:cs typeface="Verdana"/>
              </a:rPr>
              <a:t>Jagruti</a:t>
            </a:r>
            <a:r>
              <a:rPr dirty="0" sz="3500" spc="28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3500" spc="850">
                <a:solidFill>
                  <a:srgbClr val="5CB8E3"/>
                </a:solidFill>
                <a:latin typeface="Verdana"/>
                <a:cs typeface="Verdana"/>
              </a:rPr>
              <a:t>Joshi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8660" y="2129776"/>
            <a:ext cx="9806608" cy="6029324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297222" y="0"/>
            <a:ext cx="2439035" cy="1012825"/>
            <a:chOff x="8297222" y="0"/>
            <a:chExt cx="2439035" cy="1012825"/>
          </a:xfrm>
        </p:grpSpPr>
        <p:sp>
          <p:nvSpPr>
            <p:cNvPr id="5" name="object 5" descr=""/>
            <p:cNvSpPr/>
            <p:nvPr/>
          </p:nvSpPr>
          <p:spPr>
            <a:xfrm>
              <a:off x="8297222" y="0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766407" y="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2415376"/>
            <a:ext cx="114300" cy="1142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2910676"/>
            <a:ext cx="114300" cy="1142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3405976"/>
            <a:ext cx="114300" cy="114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3901276"/>
            <a:ext cx="114300" cy="1142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4396576"/>
            <a:ext cx="114300" cy="1142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4891876"/>
            <a:ext cx="114300" cy="1142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5387176"/>
            <a:ext cx="114300" cy="1142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5882476"/>
            <a:ext cx="114300" cy="1142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6377776"/>
            <a:ext cx="114300" cy="11429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6873076"/>
            <a:ext cx="114300" cy="11429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7368376"/>
            <a:ext cx="114300" cy="1142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7863676"/>
            <a:ext cx="114300" cy="11429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8358976"/>
            <a:ext cx="114300" cy="11429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8854276"/>
            <a:ext cx="114300" cy="1142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499" y="9349576"/>
            <a:ext cx="114300" cy="1142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5788831" y="980192"/>
            <a:ext cx="5741035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415">
                <a:solidFill>
                  <a:srgbClr val="F1F1F1"/>
                </a:solidFill>
                <a:latin typeface="Arial"/>
                <a:cs typeface="Arial"/>
              </a:rPr>
              <a:t>COnTEnTS</a:t>
            </a:r>
            <a:endParaRPr sz="8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8752703" y="121256"/>
            <a:ext cx="78295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"/>
              <a:t>01</a:t>
            </a:r>
          </a:p>
        </p:txBody>
      </p:sp>
      <p:sp>
        <p:nvSpPr>
          <p:cNvPr id="24" name="object 24" descr=""/>
          <p:cNvSpPr txBox="1"/>
          <p:nvPr/>
        </p:nvSpPr>
        <p:spPr>
          <a:xfrm>
            <a:off x="9766407" y="0"/>
            <a:ext cx="969644" cy="8032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35">
                <a:latin typeface="Arial"/>
                <a:cs typeface="Arial"/>
              </a:rPr>
              <a:t>Of</a:t>
            </a:r>
            <a:r>
              <a:rPr dirty="0" sz="1950" spc="5">
                <a:latin typeface="Arial"/>
                <a:cs typeface="Arial"/>
              </a:rPr>
              <a:t> </a:t>
            </a:r>
            <a:r>
              <a:rPr dirty="0" sz="1950" spc="-25"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20390" y="2149940"/>
            <a:ext cx="13254990" cy="795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815580">
              <a:lnSpc>
                <a:spcPct val="116100"/>
              </a:lnSpc>
              <a:spcBef>
                <a:spcPts val="100"/>
              </a:spcBef>
            </a:pPr>
            <a:r>
              <a:rPr dirty="0" sz="2800" spc="630">
                <a:solidFill>
                  <a:srgbClr val="5CB8E3"/>
                </a:solidFill>
                <a:latin typeface="Verdana"/>
                <a:cs typeface="Verdana"/>
              </a:rPr>
              <a:t>INTRODUCTION </a:t>
            </a:r>
            <a:r>
              <a:rPr dirty="0" sz="2800" spc="615">
                <a:solidFill>
                  <a:srgbClr val="5CB8E3"/>
                </a:solidFill>
                <a:latin typeface="Verdana"/>
                <a:cs typeface="Verdana"/>
              </a:rPr>
              <a:t>NETWORK</a:t>
            </a:r>
            <a:r>
              <a:rPr dirty="0" sz="2800" spc="22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0">
                <a:solidFill>
                  <a:srgbClr val="5CB8E3"/>
                </a:solidFill>
                <a:latin typeface="Verdana"/>
                <a:cs typeface="Verdana"/>
              </a:rPr>
              <a:t>EVOLUTION </a:t>
            </a:r>
            <a:r>
              <a:rPr dirty="0" sz="2800" spc="560">
                <a:solidFill>
                  <a:srgbClr val="5CB8E3"/>
                </a:solidFill>
                <a:latin typeface="Verdana"/>
                <a:cs typeface="Verdana"/>
              </a:rPr>
              <a:t>WHAT</a:t>
            </a:r>
            <a:r>
              <a:rPr dirty="0" sz="2800" spc="21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80">
                <a:solidFill>
                  <a:srgbClr val="5CB8E3"/>
                </a:solidFill>
                <a:latin typeface="Verdana"/>
                <a:cs typeface="Verdana"/>
              </a:rPr>
              <a:t>IS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670">
                <a:solidFill>
                  <a:srgbClr val="5CB8E3"/>
                </a:solidFill>
                <a:latin typeface="Verdana"/>
                <a:cs typeface="Verdana"/>
              </a:rPr>
              <a:t>FI?</a:t>
            </a:r>
            <a:endParaRPr sz="2800">
              <a:latin typeface="Verdana"/>
              <a:cs typeface="Verdana"/>
            </a:endParaRPr>
          </a:p>
          <a:p>
            <a:pPr marL="12700" marR="8467725">
              <a:lnSpc>
                <a:spcPct val="116100"/>
              </a:lnSpc>
            </a:pPr>
            <a:r>
              <a:rPr dirty="0" sz="2800" spc="620">
                <a:solidFill>
                  <a:srgbClr val="5CB8E3"/>
                </a:solidFill>
                <a:latin typeface="Verdana"/>
                <a:cs typeface="Verdana"/>
              </a:rPr>
              <a:t>HISTORY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5">
                <a:solidFill>
                  <a:srgbClr val="5CB8E3"/>
                </a:solidFill>
                <a:latin typeface="Verdana"/>
                <a:cs typeface="Verdana"/>
              </a:rPr>
              <a:t>OF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55">
                <a:solidFill>
                  <a:srgbClr val="5CB8E3"/>
                </a:solidFill>
                <a:latin typeface="Verdana"/>
                <a:cs typeface="Verdana"/>
              </a:rPr>
              <a:t>FI </a:t>
            </a:r>
            <a:r>
              <a:rPr dirty="0" sz="2800" spc="640">
                <a:solidFill>
                  <a:srgbClr val="5CB8E3"/>
                </a:solidFill>
                <a:latin typeface="Verdana"/>
                <a:cs typeface="Verdana"/>
              </a:rPr>
              <a:t>WHY</a:t>
            </a:r>
            <a:r>
              <a:rPr dirty="0" sz="2800" spc="21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80">
                <a:solidFill>
                  <a:srgbClr val="5CB8E3"/>
                </a:solidFill>
                <a:latin typeface="Verdana"/>
                <a:cs typeface="Verdana"/>
              </a:rPr>
              <a:t>FI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80">
                <a:solidFill>
                  <a:srgbClr val="5CB8E3"/>
                </a:solidFill>
                <a:latin typeface="Verdana"/>
                <a:cs typeface="Verdana"/>
              </a:rPr>
              <a:t>IS</a:t>
            </a:r>
            <a:r>
              <a:rPr dirty="0" sz="2800" spc="21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25">
                <a:solidFill>
                  <a:srgbClr val="5CB8E3"/>
                </a:solidFill>
                <a:latin typeface="Verdana"/>
                <a:cs typeface="Verdana"/>
              </a:rPr>
              <a:t>USED</a:t>
            </a:r>
            <a:endParaRPr sz="2800">
              <a:latin typeface="Verdana"/>
              <a:cs typeface="Verdana"/>
            </a:endParaRPr>
          </a:p>
          <a:p>
            <a:pPr marL="12700" marR="5080">
              <a:lnSpc>
                <a:spcPct val="116100"/>
              </a:lnSpc>
            </a:pPr>
            <a:r>
              <a:rPr dirty="0" sz="2800" spc="650">
                <a:solidFill>
                  <a:srgbClr val="5CB8E3"/>
                </a:solidFill>
                <a:latin typeface="Verdana"/>
                <a:cs typeface="Verdana"/>
              </a:rPr>
              <a:t>COMPARISON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75">
                <a:solidFill>
                  <a:srgbClr val="5CB8E3"/>
                </a:solidFill>
                <a:latin typeface="Verdana"/>
                <a:cs typeface="Verdana"/>
              </a:rPr>
              <a:t>BETWEEN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75">
                <a:solidFill>
                  <a:srgbClr val="5CB8E3"/>
                </a:solidFill>
                <a:latin typeface="Verdana"/>
                <a:cs typeface="Verdana"/>
              </a:rPr>
              <a:t>WI-</a:t>
            </a:r>
            <a:r>
              <a:rPr dirty="0" sz="2800" spc="585">
                <a:solidFill>
                  <a:srgbClr val="5CB8E3"/>
                </a:solidFill>
                <a:latin typeface="Verdana"/>
                <a:cs typeface="Verdana"/>
              </a:rPr>
              <a:t>FI,</a:t>
            </a:r>
            <a:r>
              <a:rPr dirty="0" sz="2800" spc="23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75">
                <a:solidFill>
                  <a:srgbClr val="5CB8E3"/>
                </a:solidFill>
                <a:latin typeface="Verdana"/>
                <a:cs typeface="Verdana"/>
              </a:rPr>
              <a:t>BLUETOOTH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45">
                <a:solidFill>
                  <a:srgbClr val="5CB8E3"/>
                </a:solidFill>
                <a:latin typeface="Verdana"/>
                <a:cs typeface="Verdana"/>
              </a:rPr>
              <a:t>AND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55">
                <a:solidFill>
                  <a:srgbClr val="5CB8E3"/>
                </a:solidFill>
                <a:latin typeface="Verdana"/>
                <a:cs typeface="Verdana"/>
              </a:rPr>
              <a:t>FI </a:t>
            </a:r>
            <a:r>
              <a:rPr dirty="0" sz="2800" spc="610">
                <a:solidFill>
                  <a:srgbClr val="5CB8E3"/>
                </a:solidFill>
                <a:latin typeface="Verdana"/>
                <a:cs typeface="Verdana"/>
              </a:rPr>
              <a:t>TECHNOLOGIES</a:t>
            </a:r>
            <a:r>
              <a:rPr dirty="0" sz="2800" spc="26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25">
                <a:solidFill>
                  <a:srgbClr val="5CB8E3"/>
                </a:solidFill>
                <a:latin typeface="Verdana"/>
                <a:cs typeface="Verdana"/>
              </a:rPr>
              <a:t>USED</a:t>
            </a:r>
            <a:endParaRPr sz="2800">
              <a:latin typeface="Verdana"/>
              <a:cs typeface="Verdana"/>
            </a:endParaRPr>
          </a:p>
          <a:p>
            <a:pPr marL="12700" marR="4145279">
              <a:lnSpc>
                <a:spcPct val="116100"/>
              </a:lnSpc>
            </a:pPr>
            <a:r>
              <a:rPr dirty="0" sz="2800" spc="690">
                <a:solidFill>
                  <a:srgbClr val="5CB8E3"/>
                </a:solidFill>
                <a:latin typeface="Verdana"/>
                <a:cs typeface="Verdana"/>
              </a:rPr>
              <a:t>WORKING</a:t>
            </a:r>
            <a:r>
              <a:rPr dirty="0" sz="2800" spc="22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715">
                <a:solidFill>
                  <a:srgbClr val="5CB8E3"/>
                </a:solidFill>
                <a:latin typeface="Verdana"/>
                <a:cs typeface="Verdana"/>
              </a:rPr>
              <a:t>PRINCIPLE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45">
                <a:solidFill>
                  <a:srgbClr val="5CB8E3"/>
                </a:solidFill>
                <a:latin typeface="Verdana"/>
                <a:cs typeface="Verdana"/>
              </a:rPr>
              <a:t>USED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835">
                <a:solidFill>
                  <a:srgbClr val="5CB8E3"/>
                </a:solidFill>
                <a:latin typeface="Verdana"/>
                <a:cs typeface="Verdana"/>
              </a:rPr>
              <a:t>IN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55">
                <a:solidFill>
                  <a:srgbClr val="5CB8E3"/>
                </a:solidFill>
                <a:latin typeface="Verdana"/>
                <a:cs typeface="Verdana"/>
              </a:rPr>
              <a:t>FI </a:t>
            </a:r>
            <a:r>
              <a:rPr dirty="0" sz="2800" spc="630">
                <a:solidFill>
                  <a:srgbClr val="5CB8E3"/>
                </a:solidFill>
                <a:latin typeface="Verdana"/>
                <a:cs typeface="Verdana"/>
              </a:rPr>
              <a:t>FREQUENCY</a:t>
            </a:r>
            <a:r>
              <a:rPr dirty="0" sz="2800" spc="21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5">
                <a:solidFill>
                  <a:srgbClr val="5CB8E3"/>
                </a:solidFill>
                <a:latin typeface="Verdana"/>
                <a:cs typeface="Verdana"/>
              </a:rPr>
              <a:t>OF</a:t>
            </a:r>
            <a:r>
              <a:rPr dirty="0" sz="2800" spc="21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5">
                <a:solidFill>
                  <a:srgbClr val="5CB8E3"/>
                </a:solidFill>
                <a:latin typeface="Verdana"/>
                <a:cs typeface="Verdana"/>
              </a:rPr>
              <a:t>OPERATION </a:t>
            </a:r>
            <a:r>
              <a:rPr dirty="0" sz="2800" spc="585">
                <a:solidFill>
                  <a:srgbClr val="5CB8E3"/>
                </a:solidFill>
                <a:latin typeface="Verdana"/>
                <a:cs typeface="Verdana"/>
              </a:rPr>
              <a:t>ARCHITECTURE</a:t>
            </a:r>
            <a:r>
              <a:rPr dirty="0" sz="2800" spc="229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5">
                <a:solidFill>
                  <a:srgbClr val="5CB8E3"/>
                </a:solidFill>
                <a:latin typeface="Verdana"/>
                <a:cs typeface="Verdana"/>
              </a:rPr>
              <a:t>OF</a:t>
            </a:r>
            <a:r>
              <a:rPr dirty="0" sz="2800" spc="23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55">
                <a:solidFill>
                  <a:srgbClr val="5CB8E3"/>
                </a:solidFill>
                <a:latin typeface="Verdana"/>
                <a:cs typeface="Verdana"/>
              </a:rPr>
              <a:t>FI</a:t>
            </a:r>
            <a:endParaRPr sz="2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800" spc="565">
                <a:solidFill>
                  <a:srgbClr val="5CB8E3"/>
                </a:solidFill>
                <a:latin typeface="Verdana"/>
                <a:cs typeface="Verdana"/>
              </a:rPr>
              <a:t>FEATURES</a:t>
            </a:r>
            <a:r>
              <a:rPr dirty="0" sz="2800" spc="21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635">
                <a:solidFill>
                  <a:srgbClr val="5CB8E3"/>
                </a:solidFill>
                <a:latin typeface="Verdana"/>
                <a:cs typeface="Verdana"/>
              </a:rPr>
              <a:t>OF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55">
                <a:solidFill>
                  <a:srgbClr val="5CB8E3"/>
                </a:solidFill>
                <a:latin typeface="Verdana"/>
                <a:cs typeface="Verdana"/>
              </a:rPr>
              <a:t>FI</a:t>
            </a:r>
            <a:endParaRPr sz="2800">
              <a:latin typeface="Verdana"/>
              <a:cs typeface="Verdana"/>
            </a:endParaRPr>
          </a:p>
          <a:p>
            <a:pPr marL="12700" marR="7557134">
              <a:lnSpc>
                <a:spcPct val="116100"/>
              </a:lnSpc>
            </a:pP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GI-</a:t>
            </a:r>
            <a:r>
              <a:rPr dirty="0" sz="2800" spc="780">
                <a:solidFill>
                  <a:srgbClr val="5CB8E3"/>
                </a:solidFill>
                <a:latin typeface="Verdana"/>
                <a:cs typeface="Verdana"/>
              </a:rPr>
              <a:t>FI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30">
                <a:solidFill>
                  <a:srgbClr val="5CB8E3"/>
                </a:solidFill>
                <a:latin typeface="Verdana"/>
                <a:cs typeface="Verdana"/>
              </a:rPr>
              <a:t>ACCESS</a:t>
            </a:r>
            <a:r>
              <a:rPr dirty="0" sz="2800" spc="22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800" spc="575">
                <a:solidFill>
                  <a:srgbClr val="5CB8E3"/>
                </a:solidFill>
                <a:latin typeface="Verdana"/>
                <a:cs typeface="Verdana"/>
              </a:rPr>
              <a:t>DEVICES </a:t>
            </a:r>
            <a:r>
              <a:rPr dirty="0" sz="2800" spc="655">
                <a:solidFill>
                  <a:srgbClr val="5CB8E3"/>
                </a:solidFill>
                <a:latin typeface="Verdana"/>
                <a:cs typeface="Verdana"/>
              </a:rPr>
              <a:t>APPLICATIONS </a:t>
            </a:r>
            <a:r>
              <a:rPr dirty="0" sz="2800" spc="645">
                <a:solidFill>
                  <a:srgbClr val="5CB8E3"/>
                </a:solidFill>
                <a:latin typeface="Verdana"/>
                <a:cs typeface="Verdana"/>
              </a:rPr>
              <a:t>CONCLUSION </a:t>
            </a:r>
            <a:r>
              <a:rPr dirty="0" sz="2800" spc="580">
                <a:solidFill>
                  <a:srgbClr val="5CB8E3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  <a:p>
            <a:pPr marL="5113020">
              <a:lnSpc>
                <a:spcPct val="100000"/>
              </a:lnSpc>
              <a:spcBef>
                <a:spcPts val="1515"/>
              </a:spcBef>
              <a:tabLst>
                <a:tab pos="6029960" algn="l"/>
                <a:tab pos="8217534" algn="l"/>
              </a:tabLst>
            </a:pPr>
            <a:r>
              <a:rPr dirty="0" sz="2000" spc="415">
                <a:solidFill>
                  <a:srgbClr val="F1F1F1"/>
                </a:solidFill>
                <a:latin typeface="Verdana"/>
                <a:cs typeface="Verdana"/>
              </a:rPr>
              <a:t>C.B.</a:t>
            </a:r>
            <a:r>
              <a:rPr dirty="0" sz="2000">
                <a:solidFill>
                  <a:srgbClr val="F1F1F1"/>
                </a:solidFill>
                <a:latin typeface="Verdana"/>
                <a:cs typeface="Verdana"/>
              </a:rPr>
              <a:t>	</a:t>
            </a:r>
            <a:r>
              <a:rPr dirty="0" sz="2000" spc="580">
                <a:solidFill>
                  <a:srgbClr val="F1F1F1"/>
                </a:solidFill>
                <a:latin typeface="Verdana"/>
                <a:cs typeface="Verdana"/>
              </a:rPr>
              <a:t>COMPUTER</a:t>
            </a:r>
            <a:r>
              <a:rPr dirty="0" sz="2000">
                <a:solidFill>
                  <a:srgbClr val="F1F1F1"/>
                </a:solidFill>
                <a:latin typeface="Verdana"/>
                <a:cs typeface="Verdana"/>
              </a:rPr>
              <a:t>	</a:t>
            </a:r>
            <a:r>
              <a:rPr dirty="0" sz="2000" spc="590">
                <a:solidFill>
                  <a:srgbClr val="F1F1F1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775037" y="1"/>
            <a:ext cx="2439035" cy="1012825"/>
            <a:chOff x="14775037" y="1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4775037" y="1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244224" y="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4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7198654" y="9385100"/>
            <a:ext cx="152400" cy="902335"/>
          </a:xfrm>
          <a:custGeom>
            <a:avLst/>
            <a:gdLst/>
            <a:ahLst/>
            <a:cxnLst/>
            <a:rect l="l" t="t" r="r" b="b"/>
            <a:pathLst>
              <a:path w="152400" h="902334">
                <a:moveTo>
                  <a:pt x="0" y="0"/>
                </a:moveTo>
                <a:lnTo>
                  <a:pt x="152399" y="0"/>
                </a:lnTo>
                <a:lnTo>
                  <a:pt x="152399" y="901899"/>
                </a:lnTo>
                <a:lnTo>
                  <a:pt x="0" y="901899"/>
                </a:lnTo>
                <a:lnTo>
                  <a:pt x="0" y="0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532" y="2280953"/>
            <a:ext cx="110618" cy="11061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532" y="4585499"/>
            <a:ext cx="110618" cy="11061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16000" y="795915"/>
            <a:ext cx="15986760" cy="44958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0860"/>
              </a:lnSpc>
              <a:spcBef>
                <a:spcPts val="135"/>
              </a:spcBef>
            </a:pPr>
            <a:r>
              <a:rPr dirty="0" sz="9550" spc="40">
                <a:latin typeface="Arial"/>
                <a:cs typeface="Arial"/>
              </a:rPr>
              <a:t>INTRODUCTION</a:t>
            </a:r>
            <a:endParaRPr sz="9550">
              <a:latin typeface="Arial"/>
              <a:cs typeface="Arial"/>
            </a:endParaRPr>
          </a:p>
          <a:p>
            <a:pPr algn="just" marL="300990">
              <a:lnSpc>
                <a:spcPts val="2520"/>
              </a:lnSpc>
            </a:pPr>
            <a:r>
              <a:rPr dirty="0" sz="2600" spc="555">
                <a:latin typeface="Verdana"/>
                <a:cs typeface="Verdana"/>
              </a:rPr>
              <a:t>GI-</a:t>
            </a:r>
            <a:r>
              <a:rPr dirty="0" sz="2600" spc="740">
                <a:latin typeface="Verdana"/>
                <a:cs typeface="Verdana"/>
              </a:rPr>
              <a:t>FI</a:t>
            </a:r>
            <a:r>
              <a:rPr dirty="0" sz="2600" spc="280">
                <a:latin typeface="Verdana"/>
                <a:cs typeface="Verdana"/>
              </a:rPr>
              <a:t>   </a:t>
            </a:r>
            <a:r>
              <a:rPr dirty="0" sz="2600" spc="650">
                <a:latin typeface="Verdana"/>
                <a:cs typeface="Verdana"/>
              </a:rPr>
              <a:t>or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630">
                <a:latin typeface="Verdana"/>
                <a:cs typeface="Verdana"/>
              </a:rPr>
              <a:t>Gigabit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540">
                <a:latin typeface="Verdana"/>
                <a:cs typeface="Verdana"/>
              </a:rPr>
              <a:t>Wireless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490">
                <a:latin typeface="Verdana"/>
                <a:cs typeface="Verdana"/>
              </a:rPr>
              <a:t>is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655">
                <a:latin typeface="Verdana"/>
                <a:cs typeface="Verdana"/>
              </a:rPr>
              <a:t>the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490">
                <a:latin typeface="Verdana"/>
                <a:cs typeface="Verdana"/>
              </a:rPr>
              <a:t>world's</a:t>
            </a:r>
            <a:r>
              <a:rPr dirty="0" sz="2600" spc="285">
                <a:latin typeface="Verdana"/>
                <a:cs typeface="Verdana"/>
              </a:rPr>
              <a:t>   </a:t>
            </a:r>
            <a:r>
              <a:rPr dirty="0" sz="2600" spc="605">
                <a:latin typeface="Verdana"/>
                <a:cs typeface="Verdana"/>
              </a:rPr>
              <a:t>first</a:t>
            </a:r>
            <a:r>
              <a:rPr dirty="0" sz="2600" spc="280">
                <a:latin typeface="Verdana"/>
                <a:cs typeface="Verdana"/>
              </a:rPr>
              <a:t>   </a:t>
            </a:r>
            <a:r>
              <a:rPr dirty="0" sz="2600" spc="605">
                <a:latin typeface="Verdana"/>
                <a:cs typeface="Verdana"/>
              </a:rPr>
              <a:t>transceiver</a:t>
            </a:r>
            <a:endParaRPr sz="2600">
              <a:latin typeface="Verdana"/>
              <a:cs typeface="Verdana"/>
            </a:endParaRPr>
          </a:p>
          <a:p>
            <a:pPr algn="just" marL="300990" marR="6350">
              <a:lnSpc>
                <a:spcPct val="116300"/>
              </a:lnSpc>
            </a:pPr>
            <a:r>
              <a:rPr dirty="0" sz="2600" spc="650">
                <a:latin typeface="Verdana"/>
                <a:cs typeface="Verdana"/>
              </a:rPr>
              <a:t>integrated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675">
                <a:latin typeface="Verdana"/>
                <a:cs typeface="Verdana"/>
              </a:rPr>
              <a:t>on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745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575">
                <a:latin typeface="Verdana"/>
                <a:cs typeface="Verdana"/>
              </a:rPr>
              <a:t>single</a:t>
            </a:r>
            <a:r>
              <a:rPr dirty="0" sz="2600" spc="5">
                <a:latin typeface="Verdana"/>
                <a:cs typeface="Verdana"/>
              </a:rPr>
              <a:t>  </a:t>
            </a:r>
            <a:r>
              <a:rPr dirty="0" sz="2600" spc="650">
                <a:latin typeface="Verdana"/>
                <a:cs typeface="Verdana"/>
              </a:rPr>
              <a:t>chip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595">
                <a:latin typeface="Verdana"/>
                <a:cs typeface="Verdana"/>
              </a:rPr>
              <a:t>in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595">
                <a:latin typeface="Verdana"/>
                <a:cs typeface="Verdana"/>
              </a:rPr>
              <a:t>which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745">
                <a:latin typeface="Verdana"/>
                <a:cs typeface="Verdana"/>
              </a:rPr>
              <a:t>a</a:t>
            </a:r>
            <a:r>
              <a:rPr dirty="0" sz="2600" spc="5">
                <a:latin typeface="Verdana"/>
                <a:cs typeface="Verdana"/>
              </a:rPr>
              <a:t>  </a:t>
            </a:r>
            <a:r>
              <a:rPr dirty="0" sz="2600" spc="590">
                <a:latin typeface="Verdana"/>
                <a:cs typeface="Verdana"/>
              </a:rPr>
              <a:t>small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690">
                <a:latin typeface="Verdana"/>
                <a:cs typeface="Verdana"/>
              </a:rPr>
              <a:t>antenna</a:t>
            </a:r>
            <a:r>
              <a:rPr dirty="0" sz="2600">
                <a:latin typeface="Verdana"/>
                <a:cs typeface="Verdana"/>
              </a:rPr>
              <a:t>  </a:t>
            </a:r>
            <a:r>
              <a:rPr dirty="0" sz="2600" spc="595">
                <a:latin typeface="Verdana"/>
                <a:cs typeface="Verdana"/>
              </a:rPr>
              <a:t>used</a:t>
            </a:r>
            <a:r>
              <a:rPr dirty="0" sz="2600" spc="5">
                <a:latin typeface="Verdana"/>
                <a:cs typeface="Verdana"/>
              </a:rPr>
              <a:t>  </a:t>
            </a:r>
            <a:r>
              <a:rPr dirty="0" sz="2600" spc="670">
                <a:latin typeface="Verdana"/>
                <a:cs typeface="Verdana"/>
              </a:rPr>
              <a:t>and </a:t>
            </a:r>
            <a:r>
              <a:rPr dirty="0" sz="2600" spc="680">
                <a:latin typeface="Verdana"/>
                <a:cs typeface="Verdana"/>
              </a:rPr>
              <a:t>both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10">
                <a:latin typeface="Verdana"/>
                <a:cs typeface="Verdana"/>
              </a:rPr>
              <a:t>transmitter-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05">
                <a:latin typeface="Verdana"/>
                <a:cs typeface="Verdana"/>
              </a:rPr>
              <a:t>receiver</a:t>
            </a:r>
            <a:r>
              <a:rPr dirty="0" sz="2600" spc="580">
                <a:latin typeface="Verdana"/>
                <a:cs typeface="Verdana"/>
              </a:rPr>
              <a:t> </a:t>
            </a:r>
            <a:r>
              <a:rPr dirty="0" sz="2600" spc="670">
                <a:latin typeface="Verdana"/>
                <a:cs typeface="Verdana"/>
              </a:rPr>
              <a:t>are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50">
                <a:latin typeface="Verdana"/>
                <a:cs typeface="Verdana"/>
              </a:rPr>
              <a:t>integrated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75">
                <a:latin typeface="Verdana"/>
                <a:cs typeface="Verdana"/>
              </a:rPr>
              <a:t>on</a:t>
            </a:r>
            <a:r>
              <a:rPr dirty="0" sz="2600" spc="580">
                <a:latin typeface="Verdana"/>
                <a:cs typeface="Verdana"/>
              </a:rPr>
              <a:t> </a:t>
            </a:r>
            <a:r>
              <a:rPr dirty="0" sz="2600" spc="745">
                <a:latin typeface="Verdana"/>
                <a:cs typeface="Verdana"/>
              </a:rPr>
              <a:t>a</a:t>
            </a:r>
            <a:r>
              <a:rPr dirty="0" sz="2600" spc="575">
                <a:latin typeface="Verdana"/>
                <a:cs typeface="Verdana"/>
              </a:rPr>
              <a:t> single</a:t>
            </a:r>
            <a:r>
              <a:rPr dirty="0" sz="2600" spc="580">
                <a:latin typeface="Verdana"/>
                <a:cs typeface="Verdana"/>
              </a:rPr>
              <a:t> </a:t>
            </a:r>
            <a:r>
              <a:rPr dirty="0" sz="2600" spc="650">
                <a:latin typeface="Verdana"/>
                <a:cs typeface="Verdana"/>
              </a:rPr>
              <a:t>chip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585">
                <a:latin typeface="Verdana"/>
                <a:cs typeface="Verdana"/>
              </a:rPr>
              <a:t>which </a:t>
            </a:r>
            <a:r>
              <a:rPr dirty="0" sz="2600" spc="490">
                <a:latin typeface="Verdana"/>
                <a:cs typeface="Verdana"/>
              </a:rPr>
              <a:t>is</a:t>
            </a:r>
            <a:r>
              <a:rPr dirty="0" sz="2600" spc="509">
                <a:latin typeface="Verdana"/>
                <a:cs typeface="Verdana"/>
              </a:rPr>
              <a:t>    </a:t>
            </a:r>
            <a:r>
              <a:rPr dirty="0" sz="2600" spc="670">
                <a:latin typeface="Verdana"/>
                <a:cs typeface="Verdana"/>
              </a:rPr>
              <a:t>fabricated</a:t>
            </a:r>
            <a:r>
              <a:rPr dirty="0" sz="2600" spc="509">
                <a:latin typeface="Verdana"/>
                <a:cs typeface="Verdana"/>
              </a:rPr>
              <a:t>    </a:t>
            </a:r>
            <a:r>
              <a:rPr dirty="0" sz="2600" spc="605">
                <a:latin typeface="Verdana"/>
                <a:cs typeface="Verdana"/>
              </a:rPr>
              <a:t>using</a:t>
            </a:r>
            <a:r>
              <a:rPr dirty="0" sz="2600" spc="515">
                <a:latin typeface="Verdana"/>
                <a:cs typeface="Verdana"/>
              </a:rPr>
              <a:t>    </a:t>
            </a:r>
            <a:r>
              <a:rPr dirty="0" sz="2600" spc="655">
                <a:latin typeface="Verdana"/>
                <a:cs typeface="Verdana"/>
              </a:rPr>
              <a:t>the</a:t>
            </a:r>
            <a:r>
              <a:rPr dirty="0" sz="2600" spc="509">
                <a:latin typeface="Verdana"/>
                <a:cs typeface="Verdana"/>
              </a:rPr>
              <a:t>    </a:t>
            </a:r>
            <a:r>
              <a:rPr dirty="0" sz="2600" spc="675">
                <a:latin typeface="Verdana"/>
                <a:cs typeface="Verdana"/>
              </a:rPr>
              <a:t>complementary</a:t>
            </a:r>
            <a:r>
              <a:rPr dirty="0" sz="2600" spc="515">
                <a:latin typeface="Verdana"/>
                <a:cs typeface="Verdana"/>
              </a:rPr>
              <a:t>    </a:t>
            </a:r>
            <a:r>
              <a:rPr dirty="0" sz="2600" spc="655">
                <a:latin typeface="Verdana"/>
                <a:cs typeface="Verdana"/>
              </a:rPr>
              <a:t>metal</a:t>
            </a:r>
            <a:r>
              <a:rPr dirty="0" sz="2600" spc="509">
                <a:latin typeface="Verdana"/>
                <a:cs typeface="Verdana"/>
              </a:rPr>
              <a:t>    </a:t>
            </a:r>
            <a:r>
              <a:rPr dirty="0" sz="2600" spc="610">
                <a:latin typeface="Verdana"/>
                <a:cs typeface="Verdana"/>
              </a:rPr>
              <a:t>oxide </a:t>
            </a:r>
            <a:r>
              <a:rPr dirty="0" sz="2600" spc="645">
                <a:latin typeface="Verdana"/>
                <a:cs typeface="Verdana"/>
              </a:rPr>
              <a:t>semiconductor</a:t>
            </a:r>
            <a:r>
              <a:rPr dirty="0" sz="2600" spc="220">
                <a:latin typeface="Verdana"/>
                <a:cs typeface="Verdana"/>
              </a:rPr>
              <a:t> </a:t>
            </a:r>
            <a:r>
              <a:rPr dirty="0" sz="2600" spc="480">
                <a:latin typeface="Verdana"/>
                <a:cs typeface="Verdana"/>
              </a:rPr>
              <a:t>(CMOS)</a:t>
            </a:r>
            <a:r>
              <a:rPr dirty="0" sz="2600" spc="220">
                <a:latin typeface="Verdana"/>
                <a:cs typeface="Verdana"/>
              </a:rPr>
              <a:t> </a:t>
            </a:r>
            <a:r>
              <a:rPr dirty="0" sz="2600" spc="560">
                <a:latin typeface="Verdana"/>
                <a:cs typeface="Verdana"/>
              </a:rPr>
              <a:t>process.</a:t>
            </a:r>
            <a:endParaRPr sz="2600">
              <a:latin typeface="Verdana"/>
              <a:cs typeface="Verdana"/>
            </a:endParaRPr>
          </a:p>
          <a:p>
            <a:pPr algn="just" marL="300990" marR="9525">
              <a:lnSpc>
                <a:spcPct val="116300"/>
              </a:lnSpc>
              <a:spcBef>
                <a:spcPts val="5"/>
              </a:spcBef>
            </a:pPr>
            <a:r>
              <a:rPr dirty="0" sz="2600" spc="620">
                <a:latin typeface="Verdana"/>
                <a:cs typeface="Verdana"/>
              </a:rPr>
              <a:t>Researchers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705">
                <a:latin typeface="Verdana"/>
                <a:cs typeface="Verdana"/>
              </a:rPr>
              <a:t>at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630">
                <a:latin typeface="Verdana"/>
                <a:cs typeface="Verdana"/>
              </a:rPr>
              <a:t>Melbourne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585">
                <a:latin typeface="Verdana"/>
                <a:cs typeface="Verdana"/>
              </a:rPr>
              <a:t>University</a:t>
            </a:r>
            <a:r>
              <a:rPr dirty="0" sz="2600" spc="630">
                <a:latin typeface="Verdana"/>
                <a:cs typeface="Verdana"/>
              </a:rPr>
              <a:t>  </a:t>
            </a:r>
            <a:r>
              <a:rPr dirty="0" sz="2600" spc="640">
                <a:latin typeface="Verdana"/>
                <a:cs typeface="Verdana"/>
              </a:rPr>
              <a:t>have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695">
                <a:latin typeface="Verdana"/>
                <a:cs typeface="Verdana"/>
              </a:rPr>
              <a:t>come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685">
                <a:latin typeface="Verdana"/>
                <a:cs typeface="Verdana"/>
              </a:rPr>
              <a:t>up</a:t>
            </a:r>
            <a:r>
              <a:rPr dirty="0" sz="2600" spc="630">
                <a:latin typeface="Verdana"/>
                <a:cs typeface="Verdana"/>
              </a:rPr>
              <a:t>  </a:t>
            </a:r>
            <a:r>
              <a:rPr dirty="0" sz="2600" spc="565">
                <a:latin typeface="Verdana"/>
                <a:cs typeface="Verdana"/>
              </a:rPr>
              <a:t>with</a:t>
            </a:r>
            <a:r>
              <a:rPr dirty="0" sz="2600" spc="625">
                <a:latin typeface="Verdana"/>
                <a:cs typeface="Verdana"/>
              </a:rPr>
              <a:t>  </a:t>
            </a:r>
            <a:r>
              <a:rPr dirty="0" sz="2600" spc="695">
                <a:latin typeface="Verdana"/>
                <a:cs typeface="Verdana"/>
              </a:rPr>
              <a:t>a </a:t>
            </a:r>
            <a:r>
              <a:rPr dirty="0" sz="2600" spc="525">
                <a:latin typeface="Verdana"/>
                <a:cs typeface="Verdana"/>
              </a:rPr>
              <a:t>wireless</a:t>
            </a:r>
            <a:r>
              <a:rPr dirty="0" sz="2600" spc="590">
                <a:latin typeface="Verdana"/>
                <a:cs typeface="Verdana"/>
              </a:rPr>
              <a:t> </a:t>
            </a:r>
            <a:r>
              <a:rPr dirty="0" sz="2600" spc="650">
                <a:latin typeface="Verdana"/>
                <a:cs typeface="Verdana"/>
              </a:rPr>
              <a:t>technology</a:t>
            </a:r>
            <a:r>
              <a:rPr dirty="0" sz="2600" spc="595">
                <a:latin typeface="Verdana"/>
                <a:cs typeface="Verdana"/>
              </a:rPr>
              <a:t> which</a:t>
            </a:r>
            <a:r>
              <a:rPr dirty="0" sz="2600" spc="595">
                <a:latin typeface="Verdana"/>
                <a:cs typeface="Verdana"/>
              </a:rPr>
              <a:t> </a:t>
            </a:r>
            <a:r>
              <a:rPr dirty="0" sz="2600" spc="615">
                <a:latin typeface="Verdana"/>
                <a:cs typeface="Verdana"/>
              </a:rPr>
              <a:t>promises</a:t>
            </a:r>
            <a:r>
              <a:rPr dirty="0" sz="2600" spc="595">
                <a:latin typeface="Verdana"/>
                <a:cs typeface="Verdana"/>
              </a:rPr>
              <a:t> </a:t>
            </a:r>
            <a:r>
              <a:rPr dirty="0" sz="2600" spc="570">
                <a:latin typeface="Verdana"/>
                <a:cs typeface="Verdana"/>
              </a:rPr>
              <a:t>high-</a:t>
            </a:r>
            <a:r>
              <a:rPr dirty="0" sz="2600" spc="620">
                <a:latin typeface="Verdana"/>
                <a:cs typeface="Verdana"/>
              </a:rPr>
              <a:t>speed</a:t>
            </a:r>
            <a:r>
              <a:rPr dirty="0" sz="2600" spc="595">
                <a:latin typeface="Verdana"/>
                <a:cs typeface="Verdana"/>
              </a:rPr>
              <a:t> </a:t>
            </a:r>
            <a:r>
              <a:rPr dirty="0" sz="2600" spc="565">
                <a:latin typeface="Verdana"/>
                <a:cs typeface="Verdana"/>
              </a:rPr>
              <a:t>short-</a:t>
            </a:r>
            <a:r>
              <a:rPr dirty="0" sz="2600" spc="685">
                <a:latin typeface="Verdana"/>
                <a:cs typeface="Verdana"/>
              </a:rPr>
              <a:t>range</a:t>
            </a:r>
            <a:r>
              <a:rPr dirty="0" sz="2600" spc="595">
                <a:latin typeface="Verdana"/>
                <a:cs typeface="Verdana"/>
              </a:rPr>
              <a:t> </a:t>
            </a:r>
            <a:r>
              <a:rPr dirty="0" sz="2600" spc="680">
                <a:latin typeface="Verdana"/>
                <a:cs typeface="Verdana"/>
              </a:rPr>
              <a:t>data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04324" y="5266006"/>
            <a:ext cx="10109835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  <a:tabLst>
                <a:tab pos="2146300" algn="l"/>
                <a:tab pos="2527300" algn="l"/>
                <a:tab pos="3304540" algn="l"/>
                <a:tab pos="3820795" algn="l"/>
                <a:tab pos="4417060" algn="l"/>
                <a:tab pos="4531360" algn="l"/>
                <a:tab pos="6097270" algn="l"/>
                <a:tab pos="6734175" algn="l"/>
                <a:tab pos="6896100" algn="l"/>
                <a:tab pos="7789545" algn="l"/>
                <a:tab pos="8592185" algn="l"/>
                <a:tab pos="9707245" algn="l"/>
              </a:tabLst>
            </a:pPr>
            <a:r>
              <a:rPr dirty="0" sz="2600" spc="625">
                <a:latin typeface="Verdana"/>
                <a:cs typeface="Verdana"/>
              </a:rPr>
              <a:t>transfers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545">
                <a:latin typeface="Verdana"/>
                <a:cs typeface="Verdana"/>
              </a:rPr>
              <a:t>with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95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00">
                <a:latin typeface="Verdana"/>
                <a:cs typeface="Verdana"/>
              </a:rPr>
              <a:t>speed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75">
                <a:latin typeface="Verdana"/>
                <a:cs typeface="Verdana"/>
              </a:rPr>
              <a:t>of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660">
                <a:latin typeface="Verdana"/>
                <a:cs typeface="Verdana"/>
              </a:rPr>
              <a:t>up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35">
                <a:latin typeface="Verdana"/>
                <a:cs typeface="Verdana"/>
              </a:rPr>
              <a:t>to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509">
                <a:latin typeface="Verdana"/>
                <a:cs typeface="Verdana"/>
              </a:rPr>
              <a:t>5Gbps </a:t>
            </a:r>
            <a:r>
              <a:rPr dirty="0" sz="2600" spc="570">
                <a:latin typeface="Verdana"/>
                <a:cs typeface="Verdana"/>
              </a:rPr>
              <a:t>meters.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545">
                <a:latin typeface="Verdana"/>
                <a:cs typeface="Verdana"/>
              </a:rPr>
              <a:t>The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545">
                <a:latin typeface="Verdana"/>
                <a:cs typeface="Verdana"/>
              </a:rPr>
              <a:t>new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515">
                <a:latin typeface="Verdana"/>
                <a:cs typeface="Verdana"/>
              </a:rPr>
              <a:t>wireless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40">
                <a:latin typeface="Verdana"/>
                <a:cs typeface="Verdana"/>
              </a:rPr>
              <a:t>technology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465">
                <a:latin typeface="Verdana"/>
                <a:cs typeface="Verdana"/>
              </a:rPr>
              <a:t>is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582320" y="5266006"/>
            <a:ext cx="5418455" cy="9474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7320" marR="5080" indent="-135255">
              <a:lnSpc>
                <a:spcPct val="116300"/>
              </a:lnSpc>
              <a:spcBef>
                <a:spcPts val="95"/>
              </a:spcBef>
              <a:tabLst>
                <a:tab pos="1757680" algn="l"/>
                <a:tab pos="2059305" algn="l"/>
                <a:tab pos="2354580" algn="l"/>
                <a:tab pos="2916555" algn="l"/>
                <a:tab pos="4144645" algn="l"/>
                <a:tab pos="4524375" algn="l"/>
                <a:tab pos="4943475" algn="l"/>
              </a:tabLst>
            </a:pPr>
            <a:r>
              <a:rPr dirty="0" sz="2600" spc="565">
                <a:latin typeface="Verdana"/>
                <a:cs typeface="Verdana"/>
              </a:rPr>
              <a:t>within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95">
                <a:latin typeface="Verdana"/>
                <a:cs typeface="Verdana"/>
              </a:rPr>
              <a:t>a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600">
                <a:latin typeface="Verdana"/>
                <a:cs typeface="Verdana"/>
              </a:rPr>
              <a:t>radius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75">
                <a:latin typeface="Verdana"/>
                <a:cs typeface="Verdana"/>
              </a:rPr>
              <a:t>of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114">
                <a:latin typeface="Verdana"/>
                <a:cs typeface="Verdana"/>
              </a:rPr>
              <a:t>10 </a:t>
            </a:r>
            <a:r>
              <a:rPr dirty="0" sz="2600" spc="690">
                <a:latin typeface="Verdana"/>
                <a:cs typeface="Verdana"/>
              </a:rPr>
              <a:t>named</a:t>
            </a:r>
            <a:r>
              <a:rPr dirty="0" sz="2600">
                <a:latin typeface="Verdana"/>
                <a:cs typeface="Verdana"/>
              </a:rPr>
              <a:t>		</a:t>
            </a:r>
            <a:r>
              <a:rPr dirty="0" sz="2600" spc="590">
                <a:latin typeface="Verdana"/>
                <a:cs typeface="Verdana"/>
              </a:rPr>
              <a:t>as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555">
                <a:latin typeface="Verdana"/>
                <a:cs typeface="Verdana"/>
              </a:rPr>
              <a:t>GI-</a:t>
            </a:r>
            <a:r>
              <a:rPr dirty="0" sz="2600" spc="715">
                <a:latin typeface="Verdana"/>
                <a:cs typeface="Verdana"/>
              </a:rPr>
              <a:t>FI</a:t>
            </a:r>
            <a:r>
              <a:rPr dirty="0" sz="2600">
                <a:latin typeface="Verdana"/>
                <a:cs typeface="Verdana"/>
              </a:rPr>
              <a:t>	</a:t>
            </a:r>
            <a:r>
              <a:rPr dirty="0" sz="2600" spc="670">
                <a:latin typeface="Verdana"/>
                <a:cs typeface="Verdana"/>
              </a:rPr>
              <a:t>and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532" y="7350955"/>
            <a:ext cx="110618" cy="1106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7951" y="2129776"/>
            <a:ext cx="10868024" cy="60293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304324" y="6187825"/>
            <a:ext cx="15698469" cy="3808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16300"/>
              </a:lnSpc>
              <a:spcBef>
                <a:spcPts val="95"/>
              </a:spcBef>
            </a:pPr>
            <a:r>
              <a:rPr dirty="0" sz="2600" spc="645">
                <a:latin typeface="Verdana"/>
                <a:cs typeface="Verdana"/>
              </a:rPr>
              <a:t>operates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675">
                <a:latin typeface="Verdana"/>
                <a:cs typeface="Verdana"/>
              </a:rPr>
              <a:t>on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655">
                <a:latin typeface="Verdana"/>
                <a:cs typeface="Verdana"/>
              </a:rPr>
              <a:t>the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420">
                <a:latin typeface="Verdana"/>
                <a:cs typeface="Verdana"/>
              </a:rPr>
              <a:t>60GHz</a:t>
            </a:r>
            <a:r>
              <a:rPr dirty="0" sz="2600" spc="465">
                <a:latin typeface="Verdana"/>
                <a:cs typeface="Verdana"/>
              </a:rPr>
              <a:t> </a:t>
            </a:r>
            <a:r>
              <a:rPr dirty="0" sz="2600" spc="660">
                <a:latin typeface="Verdana"/>
                <a:cs typeface="Verdana"/>
              </a:rPr>
              <a:t>frequency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600">
                <a:latin typeface="Verdana"/>
                <a:cs typeface="Verdana"/>
              </a:rPr>
              <a:t>band,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595">
                <a:latin typeface="Verdana"/>
                <a:cs typeface="Verdana"/>
              </a:rPr>
              <a:t>which</a:t>
            </a:r>
            <a:r>
              <a:rPr dirty="0" sz="2600" spc="465">
                <a:latin typeface="Verdana"/>
                <a:cs typeface="Verdana"/>
              </a:rPr>
              <a:t> </a:t>
            </a:r>
            <a:r>
              <a:rPr dirty="0" sz="2600" spc="490">
                <a:latin typeface="Verdana"/>
                <a:cs typeface="Verdana"/>
              </a:rPr>
              <a:t>is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630">
                <a:latin typeface="Verdana"/>
                <a:cs typeface="Verdana"/>
              </a:rPr>
              <a:t>currently</a:t>
            </a:r>
            <a:r>
              <a:rPr dirty="0" sz="2600" spc="459">
                <a:latin typeface="Verdana"/>
                <a:cs typeface="Verdana"/>
              </a:rPr>
              <a:t> </a:t>
            </a:r>
            <a:r>
              <a:rPr dirty="0" sz="2600" spc="610">
                <a:latin typeface="Verdana"/>
                <a:cs typeface="Verdana"/>
              </a:rPr>
              <a:t>mostly </a:t>
            </a:r>
            <a:r>
              <a:rPr dirty="0" sz="2600" spc="555">
                <a:latin typeface="Verdana"/>
                <a:cs typeface="Verdana"/>
              </a:rPr>
              <a:t>unused.</a:t>
            </a:r>
            <a:endParaRPr sz="2600">
              <a:latin typeface="Verdana"/>
              <a:cs typeface="Verdana"/>
            </a:endParaRPr>
          </a:p>
          <a:p>
            <a:pPr algn="just" marL="12700" marR="5080">
              <a:lnSpc>
                <a:spcPct val="116300"/>
              </a:lnSpc>
            </a:pPr>
            <a:r>
              <a:rPr dirty="0" sz="2600" spc="570">
                <a:latin typeface="Verdana"/>
                <a:cs typeface="Verdana"/>
              </a:rPr>
              <a:t>The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20">
                <a:latin typeface="Verdana"/>
                <a:cs typeface="Verdana"/>
              </a:rPr>
              <a:t>best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95">
                <a:latin typeface="Verdana"/>
                <a:cs typeface="Verdana"/>
              </a:rPr>
              <a:t>part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85">
                <a:latin typeface="Verdana"/>
                <a:cs typeface="Verdana"/>
              </a:rPr>
              <a:t>about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585">
                <a:latin typeface="Verdana"/>
                <a:cs typeface="Verdana"/>
              </a:rPr>
              <a:t>this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570">
                <a:latin typeface="Verdana"/>
                <a:cs typeface="Verdana"/>
              </a:rPr>
              <a:t>new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50">
                <a:latin typeface="Verdana"/>
                <a:cs typeface="Verdana"/>
              </a:rPr>
              <a:t>technology</a:t>
            </a:r>
            <a:r>
              <a:rPr dirty="0" sz="2600" spc="490">
                <a:latin typeface="Verdana"/>
                <a:cs typeface="Verdana"/>
              </a:rPr>
              <a:t> is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550">
                <a:latin typeface="Verdana"/>
                <a:cs typeface="Verdana"/>
              </a:rPr>
              <a:t>its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25">
                <a:latin typeface="Verdana"/>
                <a:cs typeface="Verdana"/>
              </a:rPr>
              <a:t>cost</a:t>
            </a:r>
            <a:r>
              <a:rPr dirty="0" sz="2600" spc="484">
                <a:latin typeface="Verdana"/>
                <a:cs typeface="Verdana"/>
              </a:rPr>
              <a:t> </a:t>
            </a:r>
            <a:r>
              <a:rPr dirty="0" sz="2600" spc="600">
                <a:latin typeface="Verdana"/>
                <a:cs typeface="Verdana"/>
              </a:rPr>
              <a:t>effectiveness </a:t>
            </a:r>
            <a:r>
              <a:rPr dirty="0" sz="2600" spc="695">
                <a:latin typeface="Verdana"/>
                <a:cs typeface="Verdana"/>
              </a:rPr>
              <a:t>and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550">
                <a:latin typeface="Verdana"/>
                <a:cs typeface="Verdana"/>
              </a:rPr>
              <a:t>power.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615">
                <a:latin typeface="Verdana"/>
                <a:cs typeface="Verdana"/>
              </a:rPr>
              <a:t>consumption,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580">
                <a:latin typeface="Verdana"/>
                <a:cs typeface="Verdana"/>
              </a:rPr>
              <a:t>it</a:t>
            </a:r>
            <a:r>
              <a:rPr dirty="0" sz="2600" spc="245">
                <a:latin typeface="Verdana"/>
                <a:cs typeface="Verdana"/>
              </a:rPr>
              <a:t> </a:t>
            </a:r>
            <a:r>
              <a:rPr dirty="0" sz="2600" spc="635">
                <a:latin typeface="Verdana"/>
                <a:cs typeface="Verdana"/>
              </a:rPr>
              <a:t>consumes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610">
                <a:latin typeface="Verdana"/>
                <a:cs typeface="Verdana"/>
              </a:rPr>
              <a:t>only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195">
                <a:latin typeface="Verdana"/>
                <a:cs typeface="Verdana"/>
              </a:rPr>
              <a:t>2</a:t>
            </a:r>
            <a:r>
              <a:rPr dirty="0" sz="2600" spc="245">
                <a:latin typeface="Verdana"/>
                <a:cs typeface="Verdana"/>
              </a:rPr>
              <a:t> </a:t>
            </a:r>
            <a:r>
              <a:rPr dirty="0" sz="2600" spc="595">
                <a:latin typeface="Verdana"/>
                <a:cs typeface="Verdana"/>
              </a:rPr>
              <a:t>watts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700">
                <a:latin typeface="Verdana"/>
                <a:cs typeface="Verdana"/>
              </a:rPr>
              <a:t>of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610">
                <a:latin typeface="Verdana"/>
                <a:cs typeface="Verdana"/>
              </a:rPr>
              <a:t>power</a:t>
            </a:r>
            <a:r>
              <a:rPr dirty="0" sz="2600" spc="245">
                <a:latin typeface="Verdana"/>
                <a:cs typeface="Verdana"/>
              </a:rPr>
              <a:t> </a:t>
            </a:r>
            <a:r>
              <a:rPr dirty="0" sz="2600" spc="680">
                <a:latin typeface="Verdana"/>
                <a:cs typeface="Verdana"/>
              </a:rPr>
              <a:t>for</a:t>
            </a:r>
            <a:r>
              <a:rPr dirty="0" sz="2600" spc="240">
                <a:latin typeface="Verdana"/>
                <a:cs typeface="Verdana"/>
              </a:rPr>
              <a:t> </a:t>
            </a:r>
            <a:r>
              <a:rPr dirty="0" sz="2600" spc="525">
                <a:latin typeface="Verdana"/>
                <a:cs typeface="Verdana"/>
              </a:rPr>
              <a:t>its </a:t>
            </a:r>
            <a:r>
              <a:rPr dirty="0" sz="2600" spc="655">
                <a:latin typeface="Verdana"/>
                <a:cs typeface="Verdana"/>
              </a:rPr>
              <a:t>operation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565">
                <a:latin typeface="Verdana"/>
                <a:cs typeface="Verdana"/>
              </a:rPr>
              <a:t>with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90">
                <a:latin typeface="Verdana"/>
                <a:cs typeface="Verdana"/>
              </a:rPr>
              <a:t>antenna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445">
                <a:latin typeface="Verdana"/>
                <a:cs typeface="Verdana"/>
              </a:rPr>
              <a:t>(1mm))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10">
                <a:latin typeface="Verdana"/>
                <a:cs typeface="Verdana"/>
              </a:rPr>
              <a:t>included</a:t>
            </a:r>
            <a:r>
              <a:rPr dirty="0" sz="2600" spc="580">
                <a:latin typeface="Verdana"/>
                <a:cs typeface="Verdana"/>
              </a:rPr>
              <a:t> </a:t>
            </a:r>
            <a:r>
              <a:rPr dirty="0" sz="2600" spc="695">
                <a:latin typeface="Verdana"/>
                <a:cs typeface="Verdana"/>
              </a:rPr>
              <a:t>and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55">
                <a:latin typeface="Verdana"/>
                <a:cs typeface="Verdana"/>
              </a:rPr>
              <a:t>the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35">
                <a:latin typeface="Verdana"/>
                <a:cs typeface="Verdana"/>
              </a:rPr>
              <a:t>development</a:t>
            </a:r>
            <a:r>
              <a:rPr dirty="0" sz="2600" spc="575">
                <a:latin typeface="Verdana"/>
                <a:cs typeface="Verdana"/>
              </a:rPr>
              <a:t> </a:t>
            </a:r>
            <a:r>
              <a:rPr dirty="0" sz="2600" spc="675">
                <a:latin typeface="Verdana"/>
                <a:cs typeface="Verdana"/>
              </a:rPr>
              <a:t>of </a:t>
            </a:r>
            <a:r>
              <a:rPr dirty="0" sz="2600" spc="555">
                <a:latin typeface="Verdana"/>
                <a:cs typeface="Verdana"/>
              </a:rPr>
              <a:t>GI-</a:t>
            </a:r>
            <a:r>
              <a:rPr dirty="0" sz="2600" spc="740">
                <a:latin typeface="Verdana"/>
                <a:cs typeface="Verdana"/>
              </a:rPr>
              <a:t>FI</a:t>
            </a:r>
            <a:r>
              <a:rPr dirty="0" sz="2600" spc="210">
                <a:latin typeface="Verdana"/>
                <a:cs typeface="Verdana"/>
              </a:rPr>
              <a:t> </a:t>
            </a:r>
            <a:r>
              <a:rPr dirty="0" sz="2600" spc="650">
                <a:latin typeface="Verdana"/>
                <a:cs typeface="Verdana"/>
              </a:rPr>
              <a:t>chip</a:t>
            </a:r>
            <a:r>
              <a:rPr dirty="0" sz="2600" spc="215">
                <a:latin typeface="Verdana"/>
                <a:cs typeface="Verdana"/>
              </a:rPr>
              <a:t> </a:t>
            </a:r>
            <a:r>
              <a:rPr dirty="0" sz="2600" spc="595">
                <a:latin typeface="Verdana"/>
                <a:cs typeface="Verdana"/>
              </a:rPr>
              <a:t>costs</a:t>
            </a:r>
            <a:r>
              <a:rPr dirty="0" sz="2600" spc="215">
                <a:latin typeface="Verdana"/>
                <a:cs typeface="Verdana"/>
              </a:rPr>
              <a:t> </a:t>
            </a:r>
            <a:r>
              <a:rPr dirty="0" sz="2600" spc="665">
                <a:latin typeface="Verdana"/>
                <a:cs typeface="Verdana"/>
              </a:rPr>
              <a:t>approximately</a:t>
            </a:r>
            <a:r>
              <a:rPr dirty="0" sz="2600" spc="210">
                <a:latin typeface="Verdana"/>
                <a:cs typeface="Verdana"/>
              </a:rPr>
              <a:t> </a:t>
            </a:r>
            <a:r>
              <a:rPr dirty="0" sz="2600" spc="380">
                <a:latin typeface="Verdana"/>
                <a:cs typeface="Verdana"/>
              </a:rPr>
              <a:t>$10(Rs</a:t>
            </a:r>
            <a:r>
              <a:rPr dirty="0" sz="2600" spc="215">
                <a:latin typeface="Verdana"/>
                <a:cs typeface="Verdana"/>
              </a:rPr>
              <a:t> </a:t>
            </a:r>
            <a:r>
              <a:rPr dirty="0" sz="2600" spc="285">
                <a:latin typeface="Verdana"/>
                <a:cs typeface="Verdana"/>
              </a:rPr>
              <a:t>380)</a:t>
            </a:r>
            <a:r>
              <a:rPr dirty="0" sz="2600" spc="215">
                <a:latin typeface="Verdana"/>
                <a:cs typeface="Verdana"/>
              </a:rPr>
              <a:t> </a:t>
            </a:r>
            <a:r>
              <a:rPr dirty="0" sz="2600" spc="660">
                <a:latin typeface="Verdana"/>
                <a:cs typeface="Verdana"/>
              </a:rPr>
              <a:t>to</a:t>
            </a:r>
            <a:r>
              <a:rPr dirty="0" sz="2600" spc="215">
                <a:latin typeface="Verdana"/>
                <a:cs typeface="Verdana"/>
              </a:rPr>
              <a:t> </a:t>
            </a:r>
            <a:r>
              <a:rPr dirty="0" sz="2600" spc="645">
                <a:latin typeface="Verdana"/>
                <a:cs typeface="Verdana"/>
              </a:rPr>
              <a:t>manufacture.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00">
              <a:latin typeface="Verdana"/>
              <a:cs typeface="Verdana"/>
            </a:endParaRPr>
          </a:p>
          <a:p>
            <a:pPr marL="4360545">
              <a:lnSpc>
                <a:spcPct val="100000"/>
              </a:lnSpc>
              <a:tabLst>
                <a:tab pos="5277485" algn="l"/>
                <a:tab pos="746442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190234" y="121258"/>
            <a:ext cx="86360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0"/>
              <a:t>02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6244223" y="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</a:pPr>
            <a:r>
              <a:rPr dirty="0" sz="1950" spc="335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F1F1F1"/>
                </a:solidFill>
                <a:latin typeface="Arial"/>
                <a:cs typeface="Arial"/>
              </a:rPr>
              <a:t>177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5782197" y="8529010"/>
            <a:ext cx="2419350" cy="1529715"/>
            <a:chOff x="15782197" y="8529010"/>
            <a:chExt cx="2419350" cy="1529715"/>
          </a:xfrm>
        </p:grpSpPr>
        <p:sp>
          <p:nvSpPr>
            <p:cNvPr id="18" name="object 18" descr=""/>
            <p:cNvSpPr/>
            <p:nvPr/>
          </p:nvSpPr>
          <p:spPr>
            <a:xfrm>
              <a:off x="16244225" y="8529010"/>
              <a:ext cx="1492250" cy="1447165"/>
            </a:xfrm>
            <a:custGeom>
              <a:avLst/>
              <a:gdLst/>
              <a:ahLst/>
              <a:cxnLst/>
              <a:rect l="l" t="t" r="r" b="b"/>
              <a:pathLst>
                <a:path w="1492250" h="1447165">
                  <a:moveTo>
                    <a:pt x="1130173" y="1446609"/>
                  </a:moveTo>
                  <a:lnTo>
                    <a:pt x="362002" y="1446609"/>
                  </a:lnTo>
                  <a:lnTo>
                    <a:pt x="344494" y="1442209"/>
                  </a:lnTo>
                  <a:lnTo>
                    <a:pt x="299876" y="1426229"/>
                  </a:lnTo>
                  <a:lnTo>
                    <a:pt x="257027" y="1405979"/>
                  </a:lnTo>
                  <a:lnTo>
                    <a:pt x="216266" y="1381591"/>
                  </a:lnTo>
                  <a:lnTo>
                    <a:pt x="177910" y="1353196"/>
                  </a:lnTo>
                  <a:lnTo>
                    <a:pt x="142279" y="1320926"/>
                  </a:lnTo>
                  <a:lnTo>
                    <a:pt x="110010" y="1285295"/>
                  </a:lnTo>
                  <a:lnTo>
                    <a:pt x="81615" y="1246940"/>
                  </a:lnTo>
                  <a:lnTo>
                    <a:pt x="57227" y="1206179"/>
                  </a:lnTo>
                  <a:lnTo>
                    <a:pt x="36977" y="1163330"/>
                  </a:lnTo>
                  <a:lnTo>
                    <a:pt x="20997" y="1118712"/>
                  </a:lnTo>
                  <a:lnTo>
                    <a:pt x="9420" y="1072644"/>
                  </a:lnTo>
                  <a:lnTo>
                    <a:pt x="2377" y="1025444"/>
                  </a:lnTo>
                  <a:lnTo>
                    <a:pt x="0" y="97743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79" y="142280"/>
                  </a:lnTo>
                  <a:lnTo>
                    <a:pt x="177910" y="110011"/>
                  </a:lnTo>
                  <a:lnTo>
                    <a:pt x="216266" y="81616"/>
                  </a:lnTo>
                  <a:lnTo>
                    <a:pt x="257027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1006401" y="0"/>
                  </a:lnTo>
                  <a:lnTo>
                    <a:pt x="1054414" y="2377"/>
                  </a:lnTo>
                  <a:lnTo>
                    <a:pt x="1101613" y="9420"/>
                  </a:lnTo>
                  <a:lnTo>
                    <a:pt x="1147681" y="20997"/>
                  </a:lnTo>
                  <a:lnTo>
                    <a:pt x="1192299" y="36977"/>
                  </a:lnTo>
                  <a:lnTo>
                    <a:pt x="1235148" y="57227"/>
                  </a:lnTo>
                  <a:lnTo>
                    <a:pt x="1275909" y="81616"/>
                  </a:lnTo>
                  <a:lnTo>
                    <a:pt x="1314265" y="110011"/>
                  </a:lnTo>
                  <a:lnTo>
                    <a:pt x="1349896" y="142280"/>
                  </a:lnTo>
                  <a:lnTo>
                    <a:pt x="1382165" y="177911"/>
                  </a:lnTo>
                  <a:lnTo>
                    <a:pt x="1410560" y="216266"/>
                  </a:lnTo>
                  <a:lnTo>
                    <a:pt x="1434949" y="257028"/>
                  </a:lnTo>
                  <a:lnTo>
                    <a:pt x="1455199" y="299876"/>
                  </a:lnTo>
                  <a:lnTo>
                    <a:pt x="1471178" y="344494"/>
                  </a:lnTo>
                  <a:lnTo>
                    <a:pt x="1482756" y="390562"/>
                  </a:lnTo>
                  <a:lnTo>
                    <a:pt x="1489799" y="437762"/>
                  </a:lnTo>
                  <a:lnTo>
                    <a:pt x="1492176" y="485774"/>
                  </a:lnTo>
                  <a:lnTo>
                    <a:pt x="1492176" y="977431"/>
                  </a:lnTo>
                  <a:lnTo>
                    <a:pt x="1489799" y="1025444"/>
                  </a:lnTo>
                  <a:lnTo>
                    <a:pt x="1482756" y="1072644"/>
                  </a:lnTo>
                  <a:lnTo>
                    <a:pt x="1471178" y="1118712"/>
                  </a:lnTo>
                  <a:lnTo>
                    <a:pt x="1455199" y="1163330"/>
                  </a:lnTo>
                  <a:lnTo>
                    <a:pt x="1434949" y="1206179"/>
                  </a:lnTo>
                  <a:lnTo>
                    <a:pt x="1410560" y="1246940"/>
                  </a:lnTo>
                  <a:lnTo>
                    <a:pt x="1382165" y="1285295"/>
                  </a:lnTo>
                  <a:lnTo>
                    <a:pt x="1349896" y="1320926"/>
                  </a:lnTo>
                  <a:lnTo>
                    <a:pt x="1314265" y="1353196"/>
                  </a:lnTo>
                  <a:lnTo>
                    <a:pt x="1275909" y="1381591"/>
                  </a:lnTo>
                  <a:lnTo>
                    <a:pt x="1235148" y="1405979"/>
                  </a:lnTo>
                  <a:lnTo>
                    <a:pt x="1192299" y="1426229"/>
                  </a:lnTo>
                  <a:lnTo>
                    <a:pt x="1147681" y="1442209"/>
                  </a:lnTo>
                  <a:lnTo>
                    <a:pt x="1130173" y="144660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82197" y="8715325"/>
              <a:ext cx="2419349" cy="1343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775037" y="0"/>
            <a:ext cx="2439035" cy="1012825"/>
            <a:chOff x="14775037" y="0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4775037" y="0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244224" y="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4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-76200" y="952511"/>
            <a:ext cx="14652625" cy="9410700"/>
            <a:chOff x="-76200" y="952511"/>
            <a:chExt cx="14652625" cy="9410700"/>
          </a:xfrm>
        </p:grpSpPr>
        <p:sp>
          <p:nvSpPr>
            <p:cNvPr id="7" name="object 7" descr=""/>
            <p:cNvSpPr/>
            <p:nvPr/>
          </p:nvSpPr>
          <p:spPr>
            <a:xfrm>
              <a:off x="0" y="1028711"/>
              <a:ext cx="2918460" cy="9258300"/>
            </a:xfrm>
            <a:custGeom>
              <a:avLst/>
              <a:gdLst/>
              <a:ahLst/>
              <a:cxnLst/>
              <a:rect l="l" t="t" r="r" b="b"/>
              <a:pathLst>
                <a:path w="2918460" h="9258300">
                  <a:moveTo>
                    <a:pt x="0" y="0"/>
                  </a:moveTo>
                  <a:lnTo>
                    <a:pt x="2917880" y="0"/>
                  </a:lnTo>
                  <a:lnTo>
                    <a:pt x="2917880" y="9258287"/>
                  </a:lnTo>
                </a:path>
              </a:pathLst>
            </a:custGeom>
            <a:ln w="152307">
              <a:solidFill>
                <a:srgbClr val="5CB8E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28699" y="2263238"/>
              <a:ext cx="5883275" cy="6844665"/>
            </a:xfrm>
            <a:custGeom>
              <a:avLst/>
              <a:gdLst/>
              <a:ahLst/>
              <a:cxnLst/>
              <a:rect l="l" t="t" r="r" b="b"/>
              <a:pathLst>
                <a:path w="5883275" h="6844665">
                  <a:moveTo>
                    <a:pt x="5417669" y="6844249"/>
                  </a:moveTo>
                  <a:lnTo>
                    <a:pt x="485775" y="6844249"/>
                  </a:lnTo>
                  <a:lnTo>
                    <a:pt x="437762" y="6841872"/>
                  </a:lnTo>
                  <a:lnTo>
                    <a:pt x="390562" y="6834829"/>
                  </a:lnTo>
                  <a:lnTo>
                    <a:pt x="344494" y="6823252"/>
                  </a:lnTo>
                  <a:lnTo>
                    <a:pt x="299877" y="6807272"/>
                  </a:lnTo>
                  <a:lnTo>
                    <a:pt x="257028" y="6787022"/>
                  </a:lnTo>
                  <a:lnTo>
                    <a:pt x="216266" y="6762634"/>
                  </a:lnTo>
                  <a:lnTo>
                    <a:pt x="177911" y="6734239"/>
                  </a:lnTo>
                  <a:lnTo>
                    <a:pt x="142280" y="6701970"/>
                  </a:lnTo>
                  <a:lnTo>
                    <a:pt x="110010" y="6666338"/>
                  </a:lnTo>
                  <a:lnTo>
                    <a:pt x="81615" y="6627983"/>
                  </a:lnTo>
                  <a:lnTo>
                    <a:pt x="57227" y="6587221"/>
                  </a:lnTo>
                  <a:lnTo>
                    <a:pt x="36977" y="6544372"/>
                  </a:lnTo>
                  <a:lnTo>
                    <a:pt x="20997" y="6499755"/>
                  </a:lnTo>
                  <a:lnTo>
                    <a:pt x="9420" y="6453687"/>
                  </a:lnTo>
                  <a:lnTo>
                    <a:pt x="2377" y="6406488"/>
                  </a:lnTo>
                  <a:lnTo>
                    <a:pt x="0" y="6358475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7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5417669" y="0"/>
                  </a:lnTo>
                  <a:lnTo>
                    <a:pt x="5465682" y="2377"/>
                  </a:lnTo>
                  <a:lnTo>
                    <a:pt x="5512881" y="9420"/>
                  </a:lnTo>
                  <a:lnTo>
                    <a:pt x="5558949" y="20997"/>
                  </a:lnTo>
                  <a:lnTo>
                    <a:pt x="5603567" y="36977"/>
                  </a:lnTo>
                  <a:lnTo>
                    <a:pt x="5646416" y="57227"/>
                  </a:lnTo>
                  <a:lnTo>
                    <a:pt x="5687177" y="81615"/>
                  </a:lnTo>
                  <a:lnTo>
                    <a:pt x="5725533" y="110010"/>
                  </a:lnTo>
                  <a:lnTo>
                    <a:pt x="5761164" y="142280"/>
                  </a:lnTo>
                  <a:lnTo>
                    <a:pt x="5793433" y="177911"/>
                  </a:lnTo>
                  <a:lnTo>
                    <a:pt x="5821828" y="216266"/>
                  </a:lnTo>
                  <a:lnTo>
                    <a:pt x="5846217" y="257028"/>
                  </a:lnTo>
                  <a:lnTo>
                    <a:pt x="5866467" y="299877"/>
                  </a:lnTo>
                  <a:lnTo>
                    <a:pt x="5882447" y="344494"/>
                  </a:lnTo>
                  <a:lnTo>
                    <a:pt x="5882877" y="346208"/>
                  </a:lnTo>
                  <a:lnTo>
                    <a:pt x="5882877" y="6498041"/>
                  </a:lnTo>
                  <a:lnTo>
                    <a:pt x="5866467" y="6544372"/>
                  </a:lnTo>
                  <a:lnTo>
                    <a:pt x="5846217" y="6587221"/>
                  </a:lnTo>
                  <a:lnTo>
                    <a:pt x="5821828" y="6627983"/>
                  </a:lnTo>
                  <a:lnTo>
                    <a:pt x="5793433" y="6666338"/>
                  </a:lnTo>
                  <a:lnTo>
                    <a:pt x="5761164" y="6701970"/>
                  </a:lnTo>
                  <a:lnTo>
                    <a:pt x="5725533" y="6734239"/>
                  </a:lnTo>
                  <a:lnTo>
                    <a:pt x="5687177" y="6762634"/>
                  </a:lnTo>
                  <a:lnTo>
                    <a:pt x="5646416" y="6787022"/>
                  </a:lnTo>
                  <a:lnTo>
                    <a:pt x="5603567" y="6807272"/>
                  </a:lnTo>
                  <a:lnTo>
                    <a:pt x="5558949" y="6823252"/>
                  </a:lnTo>
                  <a:lnTo>
                    <a:pt x="5512881" y="6834829"/>
                  </a:lnTo>
                  <a:lnTo>
                    <a:pt x="5465682" y="6841872"/>
                  </a:lnTo>
                  <a:lnTo>
                    <a:pt x="5417669" y="6844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951" y="2129775"/>
              <a:ext cx="10868024" cy="60293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2718628"/>
              <a:ext cx="5905499" cy="59054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1219" y="2673066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137328" y="1202639"/>
            <a:ext cx="10134600" cy="2785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50">
                <a:latin typeface="Arial"/>
                <a:cs typeface="Arial"/>
              </a:rPr>
              <a:t>NETWORK</a:t>
            </a:r>
            <a:r>
              <a:rPr dirty="0" sz="7000" spc="45">
                <a:latin typeface="Arial"/>
                <a:cs typeface="Arial"/>
              </a:rPr>
              <a:t> </a:t>
            </a:r>
            <a:r>
              <a:rPr dirty="0" sz="7000" spc="50">
                <a:latin typeface="Arial"/>
                <a:cs typeface="Arial"/>
              </a:rPr>
              <a:t>EVOLUTION</a:t>
            </a:r>
            <a:endParaRPr sz="7000">
              <a:latin typeface="Arial"/>
              <a:cs typeface="Arial"/>
            </a:endParaRPr>
          </a:p>
          <a:p>
            <a:pPr algn="just" marL="252095" marR="5080">
              <a:lnSpc>
                <a:spcPct val="116100"/>
              </a:lnSpc>
              <a:spcBef>
                <a:spcPts val="1620"/>
              </a:spcBef>
            </a:pPr>
            <a:r>
              <a:rPr dirty="0" sz="2100" spc="505">
                <a:latin typeface="Verdana"/>
                <a:cs typeface="Verdana"/>
              </a:rPr>
              <a:t>Bluetooth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515">
                <a:latin typeface="Verdana"/>
                <a:cs typeface="Verdana"/>
              </a:rPr>
              <a:t>constantly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scans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555">
                <a:latin typeface="Verdana"/>
                <a:cs typeface="Verdana"/>
              </a:rPr>
              <a:t>for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434">
                <a:latin typeface="Verdana"/>
                <a:cs typeface="Verdana"/>
              </a:rPr>
              <a:t>signals,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509">
                <a:latin typeface="Verdana"/>
                <a:cs typeface="Verdana"/>
              </a:rPr>
              <a:t>searching </a:t>
            </a:r>
            <a:r>
              <a:rPr dirty="0" sz="2100" spc="555">
                <a:latin typeface="Verdana"/>
                <a:cs typeface="Verdana"/>
              </a:rPr>
              <a:t>for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470">
                <a:latin typeface="Verdana"/>
                <a:cs typeface="Verdana"/>
              </a:rPr>
              <a:t>new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475">
                <a:latin typeface="Verdana"/>
                <a:cs typeface="Verdana"/>
              </a:rPr>
              <a:t>devices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540">
                <a:latin typeface="Verdana"/>
                <a:cs typeface="Verdana"/>
              </a:rPr>
              <a:t>to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545">
                <a:latin typeface="Verdana"/>
                <a:cs typeface="Verdana"/>
              </a:rPr>
              <a:t>connect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400">
                <a:latin typeface="Verdana"/>
                <a:cs typeface="Verdana"/>
              </a:rPr>
              <a:t>with,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540">
                <a:latin typeface="Verdana"/>
                <a:cs typeface="Verdana"/>
              </a:rPr>
              <a:t>but</a:t>
            </a:r>
            <a:r>
              <a:rPr dirty="0" sz="2100" spc="484">
                <a:latin typeface="Verdana"/>
                <a:cs typeface="Verdana"/>
              </a:rPr>
              <a:t> </a:t>
            </a:r>
            <a:r>
              <a:rPr dirty="0" sz="2100" spc="495">
                <a:latin typeface="Verdana"/>
                <a:cs typeface="Verdana"/>
              </a:rPr>
              <a:t>using</a:t>
            </a:r>
            <a:r>
              <a:rPr dirty="0" sz="2100" spc="490">
                <a:latin typeface="Verdana"/>
                <a:cs typeface="Verdana"/>
              </a:rPr>
              <a:t> </a:t>
            </a:r>
            <a:r>
              <a:rPr dirty="0" sz="2100" spc="525">
                <a:latin typeface="Verdana"/>
                <a:cs typeface="Verdana"/>
              </a:rPr>
              <a:t>energy </a:t>
            </a:r>
            <a:r>
              <a:rPr dirty="0" sz="2100" spc="484">
                <a:latin typeface="Verdana"/>
                <a:cs typeface="Verdana"/>
              </a:rPr>
              <a:t>in</a:t>
            </a:r>
            <a:r>
              <a:rPr dirty="0" sz="2100" spc="85">
                <a:latin typeface="Verdana"/>
                <a:cs typeface="Verdana"/>
              </a:rPr>
              <a:t>  </a:t>
            </a:r>
            <a:r>
              <a:rPr dirty="0" sz="2100" spc="535">
                <a:latin typeface="Verdana"/>
                <a:cs typeface="Verdana"/>
              </a:rPr>
              <a:t>the</a:t>
            </a:r>
            <a:r>
              <a:rPr dirty="0" sz="2100" spc="85">
                <a:latin typeface="Verdana"/>
                <a:cs typeface="Verdana"/>
              </a:rPr>
              <a:t>  </a:t>
            </a:r>
            <a:r>
              <a:rPr dirty="0" sz="2100" spc="465">
                <a:latin typeface="Verdana"/>
                <a:cs typeface="Verdana"/>
              </a:rPr>
              <a:t>process.</a:t>
            </a:r>
            <a:r>
              <a:rPr dirty="0" sz="2100" spc="90">
                <a:latin typeface="Verdana"/>
                <a:cs typeface="Verdana"/>
              </a:rPr>
              <a:t>  </a:t>
            </a:r>
            <a:r>
              <a:rPr dirty="0" sz="2100" spc="509">
                <a:latin typeface="Verdana"/>
                <a:cs typeface="Verdana"/>
              </a:rPr>
              <a:t>Check</a:t>
            </a:r>
            <a:r>
              <a:rPr dirty="0" sz="2100" spc="85">
                <a:latin typeface="Verdana"/>
                <a:cs typeface="Verdana"/>
              </a:rPr>
              <a:t>  </a:t>
            </a:r>
            <a:r>
              <a:rPr dirty="0" sz="2100" spc="525">
                <a:latin typeface="Verdana"/>
                <a:cs typeface="Verdana"/>
              </a:rPr>
              <a:t>your</a:t>
            </a:r>
            <a:r>
              <a:rPr dirty="0" sz="2100" spc="90">
                <a:latin typeface="Verdana"/>
                <a:cs typeface="Verdana"/>
              </a:rPr>
              <a:t>  </a:t>
            </a:r>
            <a:r>
              <a:rPr dirty="0" sz="2100" spc="430">
                <a:latin typeface="Verdana"/>
                <a:cs typeface="Verdana"/>
              </a:rPr>
              <a:t>device's</a:t>
            </a:r>
            <a:r>
              <a:rPr dirty="0" sz="2100" spc="85">
                <a:latin typeface="Verdana"/>
                <a:cs typeface="Verdana"/>
              </a:rPr>
              <a:t>  </a:t>
            </a:r>
            <a:r>
              <a:rPr dirty="0" sz="2100" spc="490">
                <a:latin typeface="Verdana"/>
                <a:cs typeface="Verdana"/>
              </a:rPr>
              <a:t>settings</a:t>
            </a:r>
            <a:r>
              <a:rPr dirty="0" sz="2100" spc="90">
                <a:latin typeface="Verdana"/>
                <a:cs typeface="Verdana"/>
              </a:rPr>
              <a:t>  </a:t>
            </a:r>
            <a:r>
              <a:rPr dirty="0" sz="2100" spc="540">
                <a:latin typeface="Verdana"/>
                <a:cs typeface="Verdana"/>
              </a:rPr>
              <a:t>and </a:t>
            </a:r>
            <a:r>
              <a:rPr dirty="0" sz="2100" spc="535">
                <a:latin typeface="Verdana"/>
                <a:cs typeface="Verdana"/>
              </a:rPr>
              <a:t>turn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505">
                <a:latin typeface="Verdana"/>
                <a:cs typeface="Verdana"/>
              </a:rPr>
              <a:t>Bluetooth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580">
                <a:latin typeface="Verdana"/>
                <a:cs typeface="Verdana"/>
              </a:rPr>
              <a:t>off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495">
                <a:latin typeface="Verdana"/>
                <a:cs typeface="Verdana"/>
              </a:rPr>
              <a:t>when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455">
                <a:latin typeface="Verdana"/>
                <a:cs typeface="Verdana"/>
              </a:rPr>
              <a:t>you're</a:t>
            </a:r>
            <a:r>
              <a:rPr dirty="0" sz="2100" spc="195">
                <a:latin typeface="Verdana"/>
                <a:cs typeface="Verdana"/>
              </a:rPr>
              <a:t>  </a:t>
            </a:r>
            <a:r>
              <a:rPr dirty="0" sz="2100" spc="545">
                <a:latin typeface="Verdana"/>
                <a:cs typeface="Verdana"/>
              </a:rPr>
              <a:t>not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495">
                <a:latin typeface="Verdana"/>
                <a:cs typeface="Verdana"/>
              </a:rPr>
              <a:t>using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380">
                <a:latin typeface="Verdana"/>
                <a:cs typeface="Verdana"/>
              </a:rPr>
              <a:t>it.</a:t>
            </a:r>
            <a:r>
              <a:rPr dirty="0" sz="2100" spc="190">
                <a:latin typeface="Verdana"/>
                <a:cs typeface="Verdana"/>
              </a:rPr>
              <a:t>  </a:t>
            </a:r>
            <a:r>
              <a:rPr dirty="0" sz="2100" spc="409">
                <a:latin typeface="Verdana"/>
                <a:cs typeface="Verdana"/>
              </a:rPr>
              <a:t>To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77090" y="3961976"/>
            <a:ext cx="6920865" cy="76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2148205" algn="l"/>
                <a:tab pos="2380615" algn="l"/>
                <a:tab pos="3074035" algn="l"/>
                <a:tab pos="3766820" algn="l"/>
                <a:tab pos="4355465" algn="l"/>
                <a:tab pos="5389245" algn="l"/>
              </a:tabLst>
            </a:pPr>
            <a:r>
              <a:rPr dirty="0" sz="2100" spc="520">
                <a:latin typeface="Verdana"/>
                <a:cs typeface="Verdana"/>
              </a:rPr>
              <a:t>overcome</a:t>
            </a:r>
            <a:r>
              <a:rPr dirty="0" sz="2100">
                <a:latin typeface="Verdana"/>
                <a:cs typeface="Verdana"/>
              </a:rPr>
              <a:t>		</a:t>
            </a:r>
            <a:r>
              <a:rPr dirty="0" sz="2100" spc="484">
                <a:latin typeface="Verdana"/>
                <a:cs typeface="Verdana"/>
              </a:rPr>
              <a:t>such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05">
                <a:latin typeface="Verdana"/>
                <a:cs typeface="Verdana"/>
              </a:rPr>
              <a:t>disadvantages bluetooth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80">
                <a:latin typeface="Verdana"/>
                <a:cs typeface="Verdana"/>
              </a:rPr>
              <a:t>gifi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560">
                <a:latin typeface="Verdana"/>
                <a:cs typeface="Verdana"/>
              </a:rPr>
              <a:t>came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90">
                <a:latin typeface="Verdana"/>
                <a:cs typeface="Verdana"/>
              </a:rPr>
              <a:t>into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465">
                <a:latin typeface="Verdana"/>
                <a:cs typeface="Verdana"/>
              </a:rPr>
              <a:t>picture.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423846" y="3961976"/>
            <a:ext cx="1619885" cy="76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2555" marR="5080" indent="-110489">
              <a:lnSpc>
                <a:spcPct val="116100"/>
              </a:lnSpc>
              <a:spcBef>
                <a:spcPts val="95"/>
              </a:spcBef>
              <a:tabLst>
                <a:tab pos="760730" algn="l"/>
                <a:tab pos="922655" algn="l"/>
              </a:tabLst>
            </a:pPr>
            <a:r>
              <a:rPr dirty="0" sz="2100" spc="545">
                <a:latin typeface="Verdana"/>
                <a:cs typeface="Verdana"/>
              </a:rPr>
              <a:t>of</a:t>
            </a:r>
            <a:r>
              <a:rPr dirty="0" sz="2100">
                <a:latin typeface="Verdana"/>
                <a:cs typeface="Verdana"/>
              </a:rPr>
              <a:t>		</a:t>
            </a:r>
            <a:r>
              <a:rPr dirty="0" sz="2100" spc="415">
                <a:latin typeface="Verdana"/>
                <a:cs typeface="Verdana"/>
              </a:rPr>
              <a:t>wifi </a:t>
            </a:r>
            <a:r>
              <a:rPr dirty="0" sz="2100" spc="590">
                <a:latin typeface="Verdana"/>
                <a:cs typeface="Verdana"/>
              </a:rPr>
              <a:t>It</a:t>
            </a:r>
            <a:r>
              <a:rPr dirty="0" sz="2100">
                <a:latin typeface="Verdana"/>
                <a:cs typeface="Verdana"/>
              </a:rPr>
              <a:t>	</a:t>
            </a:r>
            <a:r>
              <a:rPr dirty="0" sz="2100" spc="345">
                <a:latin typeface="Verdana"/>
                <a:cs typeface="Verdana"/>
              </a:rPr>
              <a:t>will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6062757" y="3961976"/>
            <a:ext cx="1204595" cy="768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62915">
              <a:lnSpc>
                <a:spcPct val="116100"/>
              </a:lnSpc>
              <a:spcBef>
                <a:spcPts val="95"/>
              </a:spcBef>
            </a:pPr>
            <a:r>
              <a:rPr dirty="0" sz="2100" spc="540">
                <a:latin typeface="Verdana"/>
                <a:cs typeface="Verdana"/>
              </a:rPr>
              <a:t>and </a:t>
            </a:r>
            <a:r>
              <a:rPr dirty="0" sz="2100" spc="459">
                <a:latin typeface="Verdana"/>
                <a:cs typeface="Verdana"/>
              </a:rPr>
              <a:t>surely</a:t>
            </a:r>
            <a:endParaRPr sz="2100">
              <a:latin typeface="Verdana"/>
              <a:cs typeface="Verdan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51219" y="7130765"/>
            <a:ext cx="85725" cy="85724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377090" y="4704926"/>
            <a:ext cx="9895205" cy="411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2100" spc="520">
                <a:latin typeface="Verdana"/>
                <a:cs typeface="Verdana"/>
              </a:rPr>
              <a:t>enable</a:t>
            </a:r>
            <a:r>
              <a:rPr dirty="0" sz="2100" spc="195">
                <a:latin typeface="Verdana"/>
                <a:cs typeface="Verdana"/>
              </a:rPr>
              <a:t>  </a:t>
            </a:r>
            <a:r>
              <a:rPr dirty="0" sz="2100" spc="535">
                <a:latin typeface="Verdana"/>
                <a:cs typeface="Verdana"/>
              </a:rPr>
              <a:t>the</a:t>
            </a:r>
            <a:r>
              <a:rPr dirty="0" sz="2100" spc="200">
                <a:latin typeface="Verdana"/>
                <a:cs typeface="Verdana"/>
              </a:rPr>
              <a:t>  </a:t>
            </a:r>
            <a:r>
              <a:rPr dirty="0" sz="2100" spc="530">
                <a:latin typeface="Verdana"/>
                <a:cs typeface="Verdana"/>
              </a:rPr>
              <a:t>future</a:t>
            </a:r>
            <a:r>
              <a:rPr dirty="0" sz="2100" spc="200">
                <a:latin typeface="Verdana"/>
                <a:cs typeface="Verdana"/>
              </a:rPr>
              <a:t>  </a:t>
            </a:r>
            <a:r>
              <a:rPr dirty="0" sz="2100" spc="555">
                <a:latin typeface="Verdana"/>
                <a:cs typeface="Verdana"/>
              </a:rPr>
              <a:t>for</a:t>
            </a:r>
            <a:r>
              <a:rPr dirty="0" sz="2100" spc="195">
                <a:latin typeface="Verdana"/>
                <a:cs typeface="Verdana"/>
              </a:rPr>
              <a:t>  </a:t>
            </a:r>
            <a:r>
              <a:rPr dirty="0" sz="2100" spc="540">
                <a:latin typeface="Verdana"/>
                <a:cs typeface="Verdana"/>
              </a:rPr>
              <a:t>information</a:t>
            </a:r>
            <a:r>
              <a:rPr dirty="0" sz="2100" spc="200">
                <a:latin typeface="Verdana"/>
                <a:cs typeface="Verdana"/>
              </a:rPr>
              <a:t>  </a:t>
            </a:r>
            <a:r>
              <a:rPr dirty="0" sz="2100" spc="535">
                <a:latin typeface="Verdana"/>
                <a:cs typeface="Verdana"/>
              </a:rPr>
              <a:t>management. </a:t>
            </a:r>
            <a:r>
              <a:rPr dirty="0" sz="2100" spc="355">
                <a:latin typeface="Verdana"/>
                <a:cs typeface="Verdana"/>
              </a:rPr>
              <a:t>Gi-</a:t>
            </a:r>
            <a:r>
              <a:rPr dirty="0" sz="2100" spc="455">
                <a:latin typeface="Verdana"/>
                <a:cs typeface="Verdana"/>
              </a:rPr>
              <a:t>Fi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434">
                <a:latin typeface="Verdana"/>
                <a:cs typeface="Verdana"/>
              </a:rPr>
              <a:t>allows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35">
                <a:latin typeface="Verdana"/>
                <a:cs typeface="Verdana"/>
              </a:rPr>
              <a:t>the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30">
                <a:latin typeface="Verdana"/>
                <a:cs typeface="Verdana"/>
              </a:rPr>
              <a:t>transfer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570">
                <a:latin typeface="Verdana"/>
                <a:cs typeface="Verdana"/>
              </a:rPr>
              <a:t>of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15">
                <a:latin typeface="Verdana"/>
                <a:cs typeface="Verdana"/>
              </a:rPr>
              <a:t>audio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65">
                <a:latin typeface="Verdana"/>
                <a:cs typeface="Verdana"/>
              </a:rPr>
              <a:t>and</a:t>
            </a:r>
            <a:r>
              <a:rPr dirty="0" sz="2100" spc="-10">
                <a:latin typeface="Verdana"/>
                <a:cs typeface="Verdana"/>
              </a:rPr>
              <a:t>  </a:t>
            </a:r>
            <a:r>
              <a:rPr dirty="0" sz="2100" spc="480">
                <a:latin typeface="Verdana"/>
                <a:cs typeface="Verdana"/>
              </a:rPr>
              <a:t>video</a:t>
            </a:r>
            <a:r>
              <a:rPr dirty="0" sz="2100" spc="-5">
                <a:latin typeface="Verdana"/>
                <a:cs typeface="Verdana"/>
              </a:rPr>
              <a:t>  </a:t>
            </a:r>
            <a:r>
              <a:rPr dirty="0" sz="2100" spc="545">
                <a:latin typeface="Verdana"/>
                <a:cs typeface="Verdana"/>
              </a:rPr>
              <a:t>data upto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470">
                <a:latin typeface="Verdana"/>
                <a:cs typeface="Verdana"/>
              </a:rPr>
              <a:t>5gigabits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540">
                <a:latin typeface="Verdana"/>
                <a:cs typeface="Verdana"/>
              </a:rPr>
              <a:t>per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470">
                <a:latin typeface="Verdana"/>
                <a:cs typeface="Verdana"/>
              </a:rPr>
              <a:t>second.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615">
                <a:latin typeface="Verdana"/>
                <a:cs typeface="Verdana"/>
              </a:rPr>
              <a:t>It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445">
                <a:latin typeface="Verdana"/>
                <a:cs typeface="Verdana"/>
              </a:rPr>
              <a:t>was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developed</a:t>
            </a:r>
            <a:r>
              <a:rPr dirty="0" sz="2100" spc="180">
                <a:latin typeface="Verdana"/>
                <a:cs typeface="Verdana"/>
              </a:rPr>
              <a:t>  </a:t>
            </a:r>
            <a:r>
              <a:rPr dirty="0" sz="2100" spc="525">
                <a:latin typeface="Verdana"/>
                <a:cs typeface="Verdana"/>
              </a:rPr>
              <a:t>by </a:t>
            </a:r>
            <a:r>
              <a:rPr dirty="0" sz="2100" spc="505">
                <a:latin typeface="Verdana"/>
                <a:cs typeface="Verdana"/>
              </a:rPr>
              <a:t>NICTA</a:t>
            </a:r>
            <a:r>
              <a:rPr dirty="0" sz="2100" spc="275">
                <a:latin typeface="Verdana"/>
                <a:cs typeface="Verdana"/>
              </a:rPr>
              <a:t>    </a:t>
            </a:r>
            <a:r>
              <a:rPr dirty="0" sz="2100" spc="495">
                <a:latin typeface="Verdana"/>
                <a:cs typeface="Verdana"/>
              </a:rPr>
              <a:t>(National</a:t>
            </a:r>
            <a:r>
              <a:rPr dirty="0" sz="2100" spc="285">
                <a:latin typeface="Verdana"/>
                <a:cs typeface="Verdana"/>
              </a:rPr>
              <a:t>    </a:t>
            </a:r>
            <a:r>
              <a:rPr dirty="0" sz="2100" spc="565">
                <a:latin typeface="Verdana"/>
                <a:cs typeface="Verdana"/>
              </a:rPr>
              <a:t>Information</a:t>
            </a:r>
            <a:r>
              <a:rPr dirty="0" sz="2100" spc="285">
                <a:latin typeface="Verdana"/>
                <a:cs typeface="Verdana"/>
              </a:rPr>
              <a:t>    </a:t>
            </a:r>
            <a:r>
              <a:rPr dirty="0" sz="2100" spc="455">
                <a:latin typeface="Verdana"/>
                <a:cs typeface="Verdana"/>
              </a:rPr>
              <a:t>&amp;</a:t>
            </a:r>
            <a:r>
              <a:rPr dirty="0" sz="2100" spc="285">
                <a:latin typeface="Verdana"/>
                <a:cs typeface="Verdana"/>
              </a:rPr>
              <a:t>    </a:t>
            </a:r>
            <a:r>
              <a:rPr dirty="0" sz="2100" spc="500">
                <a:latin typeface="Verdana"/>
                <a:cs typeface="Verdana"/>
              </a:rPr>
              <a:t>Technology </a:t>
            </a:r>
            <a:r>
              <a:rPr dirty="0" sz="2100" spc="515">
                <a:latin typeface="Verdana"/>
                <a:cs typeface="Verdana"/>
              </a:rPr>
              <a:t>Research</a:t>
            </a:r>
            <a:r>
              <a:rPr dirty="0" sz="2100" spc="220">
                <a:latin typeface="Verdana"/>
                <a:cs typeface="Verdana"/>
              </a:rPr>
              <a:t>   </a:t>
            </a:r>
            <a:r>
              <a:rPr dirty="0" sz="2100" spc="530">
                <a:latin typeface="Verdana"/>
                <a:cs typeface="Verdana"/>
              </a:rPr>
              <a:t>center</a:t>
            </a:r>
            <a:r>
              <a:rPr dirty="0" sz="2100" spc="225">
                <a:latin typeface="Verdana"/>
                <a:cs typeface="Verdana"/>
              </a:rPr>
              <a:t>   </a:t>
            </a:r>
            <a:r>
              <a:rPr dirty="0" sz="2100" spc="484">
                <a:latin typeface="Verdana"/>
                <a:cs typeface="Verdana"/>
              </a:rPr>
              <a:t>in</a:t>
            </a:r>
            <a:r>
              <a:rPr dirty="0" sz="2100" spc="220">
                <a:latin typeface="Verdana"/>
                <a:cs typeface="Verdana"/>
              </a:rPr>
              <a:t>   </a:t>
            </a:r>
            <a:r>
              <a:rPr dirty="0" sz="2100" spc="475">
                <a:latin typeface="Verdana"/>
                <a:cs typeface="Verdana"/>
              </a:rPr>
              <a:t>Melbourne,</a:t>
            </a:r>
            <a:r>
              <a:rPr dirty="0" sz="2100" spc="225">
                <a:latin typeface="Verdana"/>
                <a:cs typeface="Verdana"/>
              </a:rPr>
              <a:t>   </a:t>
            </a:r>
            <a:r>
              <a:rPr dirty="0" sz="2100" spc="459">
                <a:latin typeface="Verdana"/>
                <a:cs typeface="Verdana"/>
              </a:rPr>
              <a:t>Australia.</a:t>
            </a:r>
            <a:r>
              <a:rPr dirty="0" sz="2100" spc="225">
                <a:latin typeface="Verdana"/>
                <a:cs typeface="Verdana"/>
              </a:rPr>
              <a:t>   </a:t>
            </a:r>
            <a:r>
              <a:rPr dirty="0" sz="2100" spc="445">
                <a:latin typeface="Verdana"/>
                <a:cs typeface="Verdana"/>
              </a:rPr>
              <a:t>The </a:t>
            </a:r>
            <a:r>
              <a:rPr dirty="0" sz="2100" spc="525">
                <a:latin typeface="Verdana"/>
                <a:cs typeface="Verdana"/>
              </a:rPr>
              <a:t>above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525">
                <a:latin typeface="Verdana"/>
                <a:cs typeface="Verdana"/>
              </a:rPr>
              <a:t>figure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450">
                <a:latin typeface="Verdana"/>
                <a:cs typeface="Verdana"/>
              </a:rPr>
              <a:t>shows</a:t>
            </a:r>
            <a:r>
              <a:rPr dirty="0" sz="2100" spc="175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the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355">
                <a:latin typeface="Verdana"/>
                <a:cs typeface="Verdana"/>
              </a:rPr>
              <a:t>Gi-</a:t>
            </a:r>
            <a:r>
              <a:rPr dirty="0" sz="2100" spc="455">
                <a:latin typeface="Verdana"/>
                <a:cs typeface="Verdana"/>
              </a:rPr>
              <a:t>Fi</a:t>
            </a:r>
            <a:r>
              <a:rPr dirty="0" sz="2100" spc="170">
                <a:latin typeface="Verdana"/>
                <a:cs typeface="Verdana"/>
              </a:rPr>
              <a:t> </a:t>
            </a:r>
            <a:r>
              <a:rPr dirty="0" sz="2100" spc="470">
                <a:latin typeface="Verdana"/>
                <a:cs typeface="Verdana"/>
              </a:rPr>
              <a:t>Technology.</a:t>
            </a:r>
            <a:endParaRPr sz="2100">
              <a:latin typeface="Verdana"/>
              <a:cs typeface="Verdana"/>
            </a:endParaRPr>
          </a:p>
          <a:p>
            <a:pPr algn="just" marL="12700" marR="6350">
              <a:lnSpc>
                <a:spcPct val="116100"/>
              </a:lnSpc>
            </a:pPr>
            <a:r>
              <a:rPr dirty="0" sz="2100" spc="484">
                <a:latin typeface="Verdana"/>
                <a:cs typeface="Verdana"/>
              </a:rPr>
              <a:t>evolution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570">
                <a:latin typeface="Verdana"/>
                <a:cs typeface="Verdana"/>
              </a:rPr>
              <a:t>of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355">
                <a:latin typeface="Verdana"/>
                <a:cs typeface="Verdana"/>
              </a:rPr>
              <a:t>Gi-</a:t>
            </a:r>
            <a:r>
              <a:rPr dirty="0" sz="2100" spc="470">
                <a:latin typeface="Verdana"/>
                <a:cs typeface="Verdana"/>
              </a:rPr>
              <a:t>Fi(Gigabits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390">
                <a:latin typeface="Verdana"/>
                <a:cs typeface="Verdana"/>
              </a:rPr>
              <a:t>wireless).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495">
                <a:latin typeface="Verdana"/>
                <a:cs typeface="Verdana"/>
              </a:rPr>
              <a:t>Initially</a:t>
            </a:r>
            <a:r>
              <a:rPr dirty="0" sz="2100" spc="215">
                <a:latin typeface="Verdana"/>
                <a:cs typeface="Verdana"/>
              </a:rPr>
              <a:t> </a:t>
            </a:r>
            <a:r>
              <a:rPr dirty="0" sz="2100" spc="515">
                <a:latin typeface="Verdana"/>
                <a:cs typeface="Verdana"/>
              </a:rPr>
              <a:t>there </a:t>
            </a:r>
            <a:r>
              <a:rPr dirty="0" sz="2100" spc="470">
                <a:latin typeface="Verdana"/>
                <a:cs typeface="Verdana"/>
              </a:rPr>
              <a:t>were</a:t>
            </a:r>
            <a:r>
              <a:rPr dirty="0" sz="2100" spc="-100">
                <a:latin typeface="Verdana"/>
                <a:cs typeface="Verdana"/>
              </a:rPr>
              <a:t>  </a:t>
            </a:r>
            <a:r>
              <a:rPr dirty="0" sz="2100" spc="459">
                <a:latin typeface="Verdana"/>
                <a:cs typeface="Verdana"/>
              </a:rPr>
              <a:t>wired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40">
                <a:latin typeface="Verdana"/>
                <a:cs typeface="Verdana"/>
              </a:rPr>
              <a:t>media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484">
                <a:latin typeface="Verdana"/>
                <a:cs typeface="Verdana"/>
              </a:rPr>
              <a:t>used</a:t>
            </a:r>
            <a:r>
              <a:rPr dirty="0" sz="2100" spc="-100">
                <a:latin typeface="Verdana"/>
                <a:cs typeface="Verdana"/>
              </a:rPr>
              <a:t>  </a:t>
            </a:r>
            <a:r>
              <a:rPr dirty="0" sz="2100" spc="505">
                <a:latin typeface="Verdana"/>
                <a:cs typeface="Verdana"/>
              </a:rPr>
              <a:t>such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as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cables</a:t>
            </a:r>
            <a:r>
              <a:rPr dirty="0" sz="2100" spc="545">
                <a:latin typeface="Verdana"/>
                <a:cs typeface="Verdana"/>
              </a:rPr>
              <a:t> </a:t>
            </a:r>
            <a:r>
              <a:rPr dirty="0" sz="2100" spc="565">
                <a:latin typeface="Verdana"/>
                <a:cs typeface="Verdana"/>
              </a:rPr>
              <a:t>and</a:t>
            </a:r>
            <a:r>
              <a:rPr dirty="0" sz="2100" spc="545">
                <a:latin typeface="Verdana"/>
                <a:cs typeface="Verdana"/>
              </a:rPr>
              <a:t> </a:t>
            </a:r>
            <a:r>
              <a:rPr dirty="0" sz="2100" spc="500">
                <a:latin typeface="Verdana"/>
                <a:cs typeface="Verdana"/>
              </a:rPr>
              <a:t>optical </a:t>
            </a:r>
            <a:r>
              <a:rPr dirty="0" sz="2100" spc="455">
                <a:latin typeface="Verdana"/>
                <a:cs typeface="Verdana"/>
              </a:rPr>
              <a:t>fibers.</a:t>
            </a:r>
            <a:r>
              <a:rPr dirty="0" sz="2100" spc="-100">
                <a:latin typeface="Verdana"/>
                <a:cs typeface="Verdana"/>
              </a:rPr>
              <a:t>  </a:t>
            </a:r>
            <a:r>
              <a:rPr dirty="0" sz="2100" spc="505">
                <a:latin typeface="Verdana"/>
                <a:cs typeface="Verdana"/>
              </a:rPr>
              <a:t>But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00">
                <a:latin typeface="Verdana"/>
                <a:cs typeface="Verdana"/>
              </a:rPr>
              <a:t>as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484">
                <a:latin typeface="Verdana"/>
                <a:cs typeface="Verdana"/>
              </a:rPr>
              <a:t>evolution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35">
                <a:latin typeface="Verdana"/>
                <a:cs typeface="Verdana"/>
              </a:rPr>
              <a:t>took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25">
                <a:latin typeface="Verdana"/>
                <a:cs typeface="Verdana"/>
              </a:rPr>
              <a:t>place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430">
                <a:latin typeface="Verdana"/>
                <a:cs typeface="Verdana"/>
              </a:rPr>
              <a:t>wireless</a:t>
            </a:r>
            <a:r>
              <a:rPr dirty="0" sz="2100" spc="-95">
                <a:latin typeface="Verdana"/>
                <a:cs typeface="Verdana"/>
              </a:rPr>
              <a:t>  </a:t>
            </a:r>
            <a:r>
              <a:rPr dirty="0" sz="2100" spc="530">
                <a:latin typeface="Verdana"/>
                <a:cs typeface="Verdana"/>
              </a:rPr>
              <a:t>media </a:t>
            </a:r>
            <a:r>
              <a:rPr dirty="0" sz="2100" spc="580">
                <a:latin typeface="Verdana"/>
                <a:cs typeface="Verdana"/>
              </a:rPr>
              <a:t>came</a:t>
            </a:r>
            <a:r>
              <a:rPr dirty="0" sz="2100" spc="165">
                <a:latin typeface="Verdana"/>
                <a:cs typeface="Verdana"/>
              </a:rPr>
              <a:t>  </a:t>
            </a:r>
            <a:r>
              <a:rPr dirty="0" sz="2100" spc="509">
                <a:latin typeface="Verdana"/>
                <a:cs typeface="Verdana"/>
              </a:rPr>
              <a:t>into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475">
                <a:latin typeface="Verdana"/>
                <a:cs typeface="Verdana"/>
              </a:rPr>
              <a:t>picture.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490">
                <a:latin typeface="Verdana"/>
                <a:cs typeface="Verdana"/>
              </a:rPr>
              <a:t>Now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509">
                <a:latin typeface="Verdana"/>
                <a:cs typeface="Verdana"/>
              </a:rPr>
              <a:t>everyone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400">
                <a:latin typeface="Verdana"/>
                <a:cs typeface="Verdana"/>
              </a:rPr>
              <a:t>is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495">
                <a:latin typeface="Verdana"/>
                <a:cs typeface="Verdana"/>
              </a:rPr>
              <a:t>using</a:t>
            </a:r>
            <a:r>
              <a:rPr dirty="0" sz="2100" spc="170">
                <a:latin typeface="Verdana"/>
                <a:cs typeface="Verdana"/>
              </a:rPr>
              <a:t>  </a:t>
            </a:r>
            <a:r>
              <a:rPr dirty="0" sz="2100" spc="350">
                <a:latin typeface="Verdana"/>
                <a:cs typeface="Verdana"/>
              </a:rPr>
              <a:t>Wi-</a:t>
            </a:r>
            <a:r>
              <a:rPr dirty="0" sz="2100" spc="345">
                <a:latin typeface="Verdana"/>
                <a:cs typeface="Verdana"/>
              </a:rPr>
              <a:t>Fi. </a:t>
            </a:r>
            <a:r>
              <a:rPr dirty="0" sz="2100" spc="505">
                <a:latin typeface="Verdana"/>
                <a:cs typeface="Verdana"/>
              </a:rPr>
              <a:t>Recently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the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research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520">
                <a:latin typeface="Verdana"/>
                <a:cs typeface="Verdana"/>
              </a:rPr>
              <a:t>has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515">
                <a:latin typeface="Verdana"/>
                <a:cs typeface="Verdana"/>
              </a:rPr>
              <a:t>started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535">
                <a:latin typeface="Verdana"/>
                <a:cs typeface="Verdana"/>
              </a:rPr>
              <a:t>regarding</a:t>
            </a:r>
            <a:r>
              <a:rPr dirty="0" sz="2100" spc="185">
                <a:latin typeface="Verdana"/>
                <a:cs typeface="Verdana"/>
              </a:rPr>
              <a:t> </a:t>
            </a:r>
            <a:r>
              <a:rPr dirty="0" sz="2100" spc="355">
                <a:latin typeface="Verdana"/>
                <a:cs typeface="Verdana"/>
              </a:rPr>
              <a:t>Gi-</a:t>
            </a:r>
            <a:r>
              <a:rPr dirty="0" sz="2100" spc="345">
                <a:latin typeface="Verdana"/>
                <a:cs typeface="Verdana"/>
              </a:rPr>
              <a:t>Fi.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425991" y="9790290"/>
            <a:ext cx="4846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3116580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5184972" y="121255"/>
            <a:ext cx="87376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5"/>
              <a:t>03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16244223" y="0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35">
                <a:solidFill>
                  <a:srgbClr val="F1F1F1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F1F1F1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310371" y="182235"/>
            <a:ext cx="4035425" cy="9925685"/>
            <a:chOff x="14310371" y="182235"/>
            <a:chExt cx="4035425" cy="9925685"/>
          </a:xfrm>
        </p:grpSpPr>
        <p:sp>
          <p:nvSpPr>
            <p:cNvPr id="3" name="object 3" descr=""/>
            <p:cNvSpPr/>
            <p:nvPr/>
          </p:nvSpPr>
          <p:spPr>
            <a:xfrm>
              <a:off x="14367568" y="182276"/>
              <a:ext cx="3920490" cy="114935"/>
            </a:xfrm>
            <a:custGeom>
              <a:avLst/>
              <a:gdLst/>
              <a:ahLst/>
              <a:cxnLst/>
              <a:rect l="l" t="t" r="r" b="b"/>
              <a:pathLst>
                <a:path w="3920490" h="114935">
                  <a:moveTo>
                    <a:pt x="0" y="0"/>
                  </a:moveTo>
                  <a:lnTo>
                    <a:pt x="3920429" y="0"/>
                  </a:lnTo>
                  <a:lnTo>
                    <a:pt x="3920429" y="114312"/>
                  </a:lnTo>
                  <a:lnTo>
                    <a:pt x="0" y="1143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367568" y="239432"/>
              <a:ext cx="3920490" cy="9810750"/>
            </a:xfrm>
            <a:custGeom>
              <a:avLst/>
              <a:gdLst/>
              <a:ahLst/>
              <a:cxnLst/>
              <a:rect l="l" t="t" r="r" b="b"/>
              <a:pathLst>
                <a:path w="3920490" h="9810750">
                  <a:moveTo>
                    <a:pt x="3920429" y="9810735"/>
                  </a:moveTo>
                  <a:lnTo>
                    <a:pt x="0" y="9810735"/>
                  </a:lnTo>
                  <a:lnTo>
                    <a:pt x="0" y="0"/>
                  </a:lnTo>
                </a:path>
              </a:pathLst>
            </a:custGeom>
            <a:ln w="1143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248405" y="515772"/>
            <a:ext cx="7653655" cy="474345"/>
          </a:xfrm>
          <a:custGeom>
            <a:avLst/>
            <a:gdLst/>
            <a:ahLst/>
            <a:cxnLst/>
            <a:rect l="l" t="t" r="r" b="b"/>
            <a:pathLst>
              <a:path w="7653655" h="474344">
                <a:moveTo>
                  <a:pt x="0" y="473798"/>
                </a:moveTo>
                <a:lnTo>
                  <a:pt x="7653463" y="473798"/>
                </a:lnTo>
                <a:lnTo>
                  <a:pt x="7653463" y="0"/>
                </a:lnTo>
                <a:lnTo>
                  <a:pt x="0" y="0"/>
                </a:lnTo>
                <a:lnTo>
                  <a:pt x="0" y="47379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48405" y="2"/>
            <a:ext cx="17745075" cy="9774555"/>
            <a:chOff x="248405" y="2"/>
            <a:chExt cx="17745075" cy="9774555"/>
          </a:xfrm>
        </p:grpSpPr>
        <p:sp>
          <p:nvSpPr>
            <p:cNvPr id="7" name="object 7" descr=""/>
            <p:cNvSpPr/>
            <p:nvPr/>
          </p:nvSpPr>
          <p:spPr>
            <a:xfrm>
              <a:off x="248399" y="515784"/>
              <a:ext cx="17745075" cy="9258300"/>
            </a:xfrm>
            <a:custGeom>
              <a:avLst/>
              <a:gdLst/>
              <a:ahLst/>
              <a:cxnLst/>
              <a:rect l="l" t="t" r="r" b="b"/>
              <a:pathLst>
                <a:path w="17745075" h="9258300">
                  <a:moveTo>
                    <a:pt x="17745075" y="0"/>
                  </a:moveTo>
                  <a:lnTo>
                    <a:pt x="9341180" y="0"/>
                  </a:lnTo>
                  <a:lnTo>
                    <a:pt x="9341180" y="288886"/>
                  </a:lnTo>
                  <a:lnTo>
                    <a:pt x="9341180" y="473798"/>
                  </a:lnTo>
                  <a:lnTo>
                    <a:pt x="0" y="473798"/>
                  </a:lnTo>
                  <a:lnTo>
                    <a:pt x="0" y="498271"/>
                  </a:lnTo>
                  <a:lnTo>
                    <a:pt x="0" y="9258300"/>
                  </a:lnTo>
                  <a:lnTo>
                    <a:pt x="17745075" y="9258300"/>
                  </a:lnTo>
                  <a:lnTo>
                    <a:pt x="17745075" y="498271"/>
                  </a:lnTo>
                  <a:lnTo>
                    <a:pt x="17745075" y="473798"/>
                  </a:lnTo>
                  <a:lnTo>
                    <a:pt x="17745075" y="288886"/>
                  </a:lnTo>
                  <a:lnTo>
                    <a:pt x="1774507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15" y="2"/>
              <a:ext cx="1962149" cy="98956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7901869" y="1422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29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71056" y="1422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040063" y="9873079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9"/>
              <a:t>04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9499136" y="288733"/>
            <a:ext cx="716915" cy="3213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50" spc="335">
                <a:solidFill>
                  <a:srgbClr val="5CB8E3"/>
                </a:solidFill>
                <a:latin typeface="Arial"/>
                <a:cs typeface="Arial"/>
              </a:rPr>
              <a:t>Of</a:t>
            </a:r>
            <a:r>
              <a:rPr dirty="0" sz="195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Arial"/>
                <a:cs typeface="Arial"/>
              </a:rPr>
              <a:t>17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03390" y="1557283"/>
            <a:ext cx="13973175" cy="6602095"/>
            <a:chOff x="603390" y="1557283"/>
            <a:chExt cx="13973175" cy="660209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952" y="2129775"/>
              <a:ext cx="10868024" cy="602932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390" y="1557283"/>
              <a:ext cx="5867399" cy="211454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26467" y="3871404"/>
            <a:ext cx="54051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93980" rIns="0" bIns="0" rtlCol="0" vert="horz">
            <a:spAutoFit/>
          </a:bodyPr>
          <a:lstStyle/>
          <a:p>
            <a:pPr algn="ctr" marL="20320">
              <a:lnSpc>
                <a:spcPct val="100000"/>
              </a:lnSpc>
              <a:spcBef>
                <a:spcPts val="740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WHAT</a:t>
            </a:r>
            <a:r>
              <a:rPr dirty="0" sz="2500" spc="114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ARE</a:t>
            </a:r>
            <a:r>
              <a:rPr dirty="0" sz="2500" spc="114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CABLES</a:t>
            </a:r>
            <a:r>
              <a:rPr dirty="0" sz="2500" spc="114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200">
                <a:solidFill>
                  <a:srgbClr val="5CB8E3"/>
                </a:solidFill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3390" y="807728"/>
            <a:ext cx="17117060" cy="7980680"/>
            <a:chOff x="603390" y="807728"/>
            <a:chExt cx="17117060" cy="7980680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5352" y="1557283"/>
              <a:ext cx="6334124" cy="21145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45833" y="807728"/>
              <a:ext cx="3895724" cy="40385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3390" y="5183999"/>
              <a:ext cx="5038724" cy="36004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6197" y="5721351"/>
              <a:ext cx="5886449" cy="30670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52961" y="5721351"/>
              <a:ext cx="5867399" cy="30670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6927345" y="3871404"/>
            <a:ext cx="532003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8318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655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WHAT</a:t>
            </a:r>
            <a:r>
              <a:rPr dirty="0" sz="2500" spc="8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IS</a:t>
            </a:r>
            <a:r>
              <a:rPr dirty="0" sz="2500" spc="8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OPTICAL</a:t>
            </a:r>
            <a:r>
              <a:rPr dirty="0" sz="2500" spc="8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FIBER?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040380" y="4912717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5085" rIns="0" bIns="0" rtlCol="0" vert="horz">
            <a:spAutoFit/>
          </a:bodyPr>
          <a:lstStyle/>
          <a:p>
            <a:pPr algn="ctr" marL="44450">
              <a:lnSpc>
                <a:spcPct val="100000"/>
              </a:lnSpc>
              <a:spcBef>
                <a:spcPts val="355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WIRELESS</a:t>
            </a:r>
            <a:r>
              <a:rPr dirty="0" sz="2500" spc="-3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-10">
                <a:solidFill>
                  <a:srgbClr val="5CB8E3"/>
                </a:solidFill>
                <a:latin typeface="Arial"/>
                <a:cs typeface="Arial"/>
              </a:rPr>
              <a:t>ACCESS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9615" y="8999526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1120" rIns="0" bIns="0" rtlCol="0" vert="horz">
            <a:spAutoFit/>
          </a:bodyPr>
          <a:lstStyle/>
          <a:p>
            <a:pPr marL="465455">
              <a:lnSpc>
                <a:spcPct val="100000"/>
              </a:lnSpc>
              <a:spcBef>
                <a:spcPts val="560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WHAT</a:t>
            </a:r>
            <a:r>
              <a:rPr dirty="0" sz="2500" spc="8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IS</a:t>
            </a:r>
            <a:r>
              <a:rPr dirty="0" sz="2500" spc="9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BLUETOOTH</a:t>
            </a:r>
            <a:r>
              <a:rPr dirty="0" sz="2500" spc="90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200">
                <a:solidFill>
                  <a:srgbClr val="5CB8E3"/>
                </a:solidFill>
                <a:latin typeface="Arial"/>
                <a:cs typeface="Arial"/>
              </a:rPr>
              <a:t>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408227" y="8998014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2390" rIns="0" bIns="0" rtlCol="0" vert="horz">
            <a:spAutoFit/>
          </a:bodyPr>
          <a:lstStyle/>
          <a:p>
            <a:pPr algn="ctr" marR="103505">
              <a:lnSpc>
                <a:spcPct val="100000"/>
              </a:lnSpc>
              <a:spcBef>
                <a:spcPts val="570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WHAT</a:t>
            </a:r>
            <a:r>
              <a:rPr dirty="0" sz="2500" spc="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IS</a:t>
            </a:r>
            <a:r>
              <a:rPr dirty="0" sz="2500" spc="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5CB8E3"/>
                </a:solidFill>
                <a:latin typeface="Arial"/>
                <a:cs typeface="Arial"/>
              </a:rPr>
              <a:t>WI-</a:t>
            </a:r>
            <a:r>
              <a:rPr dirty="0" sz="2500" spc="90">
                <a:solidFill>
                  <a:srgbClr val="5CB8E3"/>
                </a:solidFill>
                <a:latin typeface="Arial"/>
                <a:cs typeface="Arial"/>
              </a:rPr>
              <a:t>MAX?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2446669" y="8995061"/>
            <a:ext cx="4681220" cy="59245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75565" rIns="0" bIns="0" rtlCol="0" vert="horz">
            <a:spAutoFit/>
          </a:bodyPr>
          <a:lstStyle/>
          <a:p>
            <a:pPr marL="1035685">
              <a:lnSpc>
                <a:spcPct val="100000"/>
              </a:lnSpc>
              <a:spcBef>
                <a:spcPts val="595"/>
              </a:spcBef>
            </a:pP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WHAT</a:t>
            </a:r>
            <a:r>
              <a:rPr dirty="0" sz="2500" spc="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>
                <a:solidFill>
                  <a:srgbClr val="5CB8E3"/>
                </a:solidFill>
                <a:latin typeface="Arial"/>
                <a:cs typeface="Arial"/>
              </a:rPr>
              <a:t>IS</a:t>
            </a:r>
            <a:r>
              <a:rPr dirty="0" sz="2500" spc="25">
                <a:solidFill>
                  <a:srgbClr val="5CB8E3"/>
                </a:solidFill>
                <a:latin typeface="Arial"/>
                <a:cs typeface="Arial"/>
              </a:rPr>
              <a:t> </a:t>
            </a:r>
            <a:r>
              <a:rPr dirty="0" sz="2500" spc="120">
                <a:solidFill>
                  <a:srgbClr val="5CB8E3"/>
                </a:solidFill>
                <a:latin typeface="Arial"/>
                <a:cs typeface="Arial"/>
              </a:rPr>
              <a:t>WI-</a:t>
            </a:r>
            <a:r>
              <a:rPr dirty="0" sz="2500" spc="40">
                <a:solidFill>
                  <a:srgbClr val="5CB8E3"/>
                </a:solidFill>
                <a:latin typeface="Arial"/>
                <a:cs typeface="Arial"/>
              </a:rPr>
              <a:t>FI?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871541" y="5690905"/>
            <a:ext cx="575437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861312"/>
                </a:solidFill>
                <a:latin typeface="Lucida Sans Unicode"/>
                <a:cs typeface="Lucida Sans Unicode"/>
              </a:rPr>
              <a:t>Worldwide</a:t>
            </a:r>
            <a:r>
              <a:rPr dirty="0" sz="1900" spc="10">
                <a:solidFill>
                  <a:srgbClr val="861312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861312"/>
                </a:solidFill>
                <a:latin typeface="Lucida Sans Unicode"/>
                <a:cs typeface="Lucida Sans Unicode"/>
              </a:rPr>
              <a:t>Interoperability</a:t>
            </a:r>
            <a:r>
              <a:rPr dirty="0" sz="1900" spc="15">
                <a:solidFill>
                  <a:srgbClr val="861312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861312"/>
                </a:solidFill>
                <a:latin typeface="Lucida Sans Unicode"/>
                <a:cs typeface="Lucida Sans Unicode"/>
              </a:rPr>
              <a:t>for</a:t>
            </a:r>
            <a:r>
              <a:rPr dirty="0" sz="1900" spc="10">
                <a:solidFill>
                  <a:srgbClr val="861312"/>
                </a:solidFill>
                <a:latin typeface="Lucida Sans Unicode"/>
                <a:cs typeface="Lucida Sans Unicode"/>
              </a:rPr>
              <a:t> </a:t>
            </a:r>
            <a:r>
              <a:rPr dirty="0" sz="1900">
                <a:solidFill>
                  <a:srgbClr val="861312"/>
                </a:solidFill>
                <a:latin typeface="Lucida Sans Unicode"/>
                <a:cs typeface="Lucida Sans Unicode"/>
              </a:rPr>
              <a:t>Microwave</a:t>
            </a:r>
            <a:r>
              <a:rPr dirty="0" sz="1900" spc="15">
                <a:solidFill>
                  <a:srgbClr val="861312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861312"/>
                </a:solidFill>
                <a:latin typeface="Lucida Sans Unicode"/>
                <a:cs typeface="Lucida Sans Unicode"/>
              </a:rPr>
              <a:t>Access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852231" y="5690905"/>
            <a:ext cx="192849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861312"/>
                </a:solidFill>
                <a:latin typeface="Lucida Sans Unicode"/>
                <a:cs typeface="Lucida Sans Unicode"/>
              </a:rPr>
              <a:t>Wireless</a:t>
            </a:r>
            <a:r>
              <a:rPr dirty="0" sz="1900" spc="-65">
                <a:solidFill>
                  <a:srgbClr val="861312"/>
                </a:solidFill>
                <a:latin typeface="Lucida Sans Unicode"/>
                <a:cs typeface="Lucida Sans Unicode"/>
              </a:rPr>
              <a:t> </a:t>
            </a:r>
            <a:r>
              <a:rPr dirty="0" sz="1900" spc="-10">
                <a:solidFill>
                  <a:srgbClr val="861312"/>
                </a:solidFill>
                <a:latin typeface="Lucida Sans Unicode"/>
                <a:cs typeface="Lucida Sans Unicode"/>
              </a:rPr>
              <a:t>Fidelity</a:t>
            </a:r>
            <a:endParaRPr sz="19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310365" y="8938010"/>
            <a:ext cx="114935" cy="626745"/>
          </a:xfrm>
          <a:custGeom>
            <a:avLst/>
            <a:gdLst/>
            <a:ahLst/>
            <a:cxnLst/>
            <a:rect l="l" t="t" r="r" b="b"/>
            <a:pathLst>
              <a:path w="114934" h="626745">
                <a:moveTo>
                  <a:pt x="0" y="626469"/>
                </a:moveTo>
                <a:lnTo>
                  <a:pt x="114408" y="626469"/>
                </a:lnTo>
                <a:lnTo>
                  <a:pt x="114408" y="0"/>
                </a:lnTo>
                <a:lnTo>
                  <a:pt x="0" y="0"/>
                </a:lnTo>
                <a:lnTo>
                  <a:pt x="0" y="626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1420"/>
            <a:ext cx="16230600" cy="8936990"/>
            <a:chOff x="1028700" y="1420"/>
            <a:chExt cx="16230600" cy="8936990"/>
          </a:xfrm>
        </p:grpSpPr>
        <p:sp>
          <p:nvSpPr>
            <p:cNvPr id="4" name="object 4" descr=""/>
            <p:cNvSpPr/>
            <p:nvPr/>
          </p:nvSpPr>
          <p:spPr>
            <a:xfrm>
              <a:off x="14310365" y="515809"/>
              <a:ext cx="114935" cy="622300"/>
            </a:xfrm>
            <a:custGeom>
              <a:avLst/>
              <a:gdLst/>
              <a:ahLst/>
              <a:cxnLst/>
              <a:rect l="l" t="t" r="r" b="b"/>
              <a:pathLst>
                <a:path w="114934" h="622300">
                  <a:moveTo>
                    <a:pt x="0" y="621875"/>
                  </a:moveTo>
                  <a:lnTo>
                    <a:pt x="114408" y="621875"/>
                  </a:lnTo>
                  <a:lnTo>
                    <a:pt x="114408" y="0"/>
                  </a:lnTo>
                  <a:lnTo>
                    <a:pt x="0" y="0"/>
                  </a:lnTo>
                  <a:lnTo>
                    <a:pt x="0" y="621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687" y="1421"/>
              <a:ext cx="16230600" cy="8936990"/>
            </a:xfrm>
            <a:custGeom>
              <a:avLst/>
              <a:gdLst/>
              <a:ahLst/>
              <a:cxnLst/>
              <a:rect l="l" t="t" r="r" b="b"/>
              <a:pathLst>
                <a:path w="16230600" h="8936990">
                  <a:moveTo>
                    <a:pt x="8560892" y="0"/>
                  </a:moveTo>
                  <a:lnTo>
                    <a:pt x="6873176" y="0"/>
                  </a:lnTo>
                  <a:lnTo>
                    <a:pt x="6873176" y="1012634"/>
                  </a:lnTo>
                  <a:lnTo>
                    <a:pt x="8560892" y="1012634"/>
                  </a:lnTo>
                  <a:lnTo>
                    <a:pt x="8560892" y="0"/>
                  </a:lnTo>
                  <a:close/>
                </a:path>
                <a:path w="16230600" h="8936990">
                  <a:moveTo>
                    <a:pt x="16230600" y="1136269"/>
                  </a:moveTo>
                  <a:lnTo>
                    <a:pt x="0" y="1136269"/>
                  </a:lnTo>
                  <a:lnTo>
                    <a:pt x="0" y="1680718"/>
                  </a:lnTo>
                  <a:lnTo>
                    <a:pt x="0" y="8936596"/>
                  </a:lnTo>
                  <a:lnTo>
                    <a:pt x="16230600" y="8936596"/>
                  </a:lnTo>
                  <a:lnTo>
                    <a:pt x="16230600" y="1680718"/>
                  </a:lnTo>
                  <a:lnTo>
                    <a:pt x="16230600" y="113626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063324" y="9534587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dirty="0" spc="455">
                <a:latin typeface="Tahoma"/>
                <a:cs typeface="Tahoma"/>
              </a:rPr>
              <a:t>05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1384312" y="583708"/>
            <a:ext cx="15579090" cy="8119745"/>
            <a:chOff x="1384312" y="583708"/>
            <a:chExt cx="15579090" cy="8119745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890" y="2129774"/>
              <a:ext cx="10144085" cy="60293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3752" y="583708"/>
              <a:ext cx="1962149" cy="109842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57453" y="2406925"/>
              <a:ext cx="7105649" cy="62960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12" y="3256681"/>
              <a:ext cx="85725" cy="857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12" y="4313956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455129" y="1205285"/>
            <a:ext cx="8152765" cy="3658235"/>
          </a:xfrm>
          <a:prstGeom prst="rect">
            <a:avLst/>
          </a:prstGeom>
        </p:spPr>
        <p:txBody>
          <a:bodyPr wrap="square" lIns="0" tIns="571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500"/>
              </a:spcBef>
            </a:pPr>
            <a:r>
              <a:rPr dirty="0" sz="8000" spc="434">
                <a:latin typeface="Tahoma"/>
                <a:cs typeface="Tahoma"/>
              </a:rPr>
              <a:t>WHAT</a:t>
            </a:r>
            <a:r>
              <a:rPr dirty="0" sz="8000" spc="-295">
                <a:latin typeface="Tahoma"/>
                <a:cs typeface="Tahoma"/>
              </a:rPr>
              <a:t> </a:t>
            </a:r>
            <a:r>
              <a:rPr dirty="0" sz="8000">
                <a:latin typeface="Tahoma"/>
                <a:cs typeface="Tahoma"/>
              </a:rPr>
              <a:t>IS</a:t>
            </a:r>
            <a:r>
              <a:rPr dirty="0" sz="8000" spc="-290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GI-</a:t>
            </a:r>
            <a:r>
              <a:rPr dirty="0" sz="8000" spc="395">
                <a:latin typeface="Tahoma"/>
                <a:cs typeface="Tahoma"/>
              </a:rPr>
              <a:t>FI?</a:t>
            </a:r>
            <a:endParaRPr sz="8000">
              <a:latin typeface="Tahoma"/>
              <a:cs typeface="Tahoma"/>
            </a:endParaRPr>
          </a:p>
          <a:p>
            <a:pPr algn="just" marL="170180" marR="8890">
              <a:lnSpc>
                <a:spcPct val="115599"/>
              </a:lnSpc>
              <a:spcBef>
                <a:spcPts val="725"/>
              </a:spcBef>
            </a:pPr>
            <a:r>
              <a:rPr dirty="0" sz="2000" spc="325">
                <a:latin typeface="Verdana"/>
                <a:cs typeface="Verdana"/>
                <a:hlinkClick r:id="rId6"/>
              </a:rPr>
              <a:t>Gi-</a:t>
            </a:r>
            <a:r>
              <a:rPr dirty="0" sz="2000" spc="420">
                <a:latin typeface="Verdana"/>
                <a:cs typeface="Verdana"/>
                <a:hlinkClick r:id="rId6"/>
              </a:rPr>
              <a:t>Fi</a:t>
            </a:r>
            <a:r>
              <a:rPr dirty="0" sz="2000" spc="335">
                <a:latin typeface="Verdana"/>
                <a:cs typeface="Verdana"/>
                <a:hlinkClick r:id="rId6"/>
              </a:rPr>
              <a:t> </a:t>
            </a:r>
            <a:r>
              <a:rPr dirty="0" sz="2000" spc="365">
                <a:latin typeface="Verdana"/>
                <a:cs typeface="Verdana"/>
                <a:hlinkClick r:id="rId6"/>
              </a:rPr>
              <a:t>is</a:t>
            </a:r>
            <a:r>
              <a:rPr dirty="0" sz="2000" spc="340">
                <a:latin typeface="Verdana"/>
                <a:cs typeface="Verdana"/>
                <a:hlinkClick r:id="rId6"/>
              </a:rPr>
              <a:t>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335">
                <a:latin typeface="Verdana"/>
                <a:cs typeface="Verdana"/>
                <a:hlinkClick r:id="rId6"/>
              </a:rPr>
              <a:t> </a:t>
            </a:r>
            <a:r>
              <a:rPr dirty="0" sz="2000" spc="484">
                <a:latin typeface="Verdana"/>
                <a:cs typeface="Verdana"/>
                <a:hlinkClick r:id="rId6"/>
              </a:rPr>
              <a:t>technology</a:t>
            </a:r>
            <a:r>
              <a:rPr dirty="0" sz="2000" spc="340">
                <a:latin typeface="Verdana"/>
                <a:cs typeface="Verdana"/>
                <a:hlinkClick r:id="rId6"/>
              </a:rPr>
              <a:t> </a:t>
            </a:r>
            <a:r>
              <a:rPr dirty="0" sz="2000" spc="515">
                <a:latin typeface="Verdana"/>
                <a:cs typeface="Verdana"/>
                <a:hlinkClick r:id="rId6"/>
              </a:rPr>
              <a:t>that</a:t>
            </a:r>
            <a:r>
              <a:rPr dirty="0" sz="2000" spc="335">
                <a:latin typeface="Verdana"/>
                <a:cs typeface="Verdana"/>
                <a:hlinkClick r:id="rId6"/>
              </a:rPr>
              <a:t> </a:t>
            </a:r>
            <a:r>
              <a:rPr dirty="0" sz="2000" spc="415">
                <a:latin typeface="Verdana"/>
                <a:cs typeface="Verdana"/>
                <a:hlinkClick r:id="rId6"/>
              </a:rPr>
              <a:t>uses</a:t>
            </a:r>
            <a:r>
              <a:rPr dirty="0" sz="2000" spc="340">
                <a:latin typeface="Verdana"/>
                <a:cs typeface="Verdana"/>
                <a:hlinkClick r:id="rId6"/>
              </a:rPr>
              <a:t> </a:t>
            </a:r>
            <a:r>
              <a:rPr dirty="0" sz="2000" spc="475">
                <a:latin typeface="Verdana"/>
                <a:cs typeface="Verdana"/>
                <a:hlinkClick r:id="rId6"/>
              </a:rPr>
              <a:t>extremely </a:t>
            </a:r>
            <a:r>
              <a:rPr dirty="0" sz="2000" spc="484">
                <a:latin typeface="Verdana"/>
                <a:cs typeface="Verdana"/>
                <a:hlinkClick r:id="rId6"/>
              </a:rPr>
              <a:t>high</a:t>
            </a:r>
            <a:r>
              <a:rPr dirty="0" sz="2000" spc="375">
                <a:latin typeface="Verdana"/>
                <a:cs typeface="Verdana"/>
                <a:hlinkClick r:id="rId6"/>
              </a:rPr>
              <a:t>    </a:t>
            </a:r>
            <a:r>
              <a:rPr dirty="0" sz="2000" spc="495">
                <a:latin typeface="Verdana"/>
                <a:cs typeface="Verdana"/>
                <a:hlinkClick r:id="rId6"/>
              </a:rPr>
              <a:t>frequency</a:t>
            </a:r>
            <a:r>
              <a:rPr dirty="0" sz="2000" spc="375">
                <a:latin typeface="Verdana"/>
                <a:cs typeface="Verdana"/>
                <a:hlinkClick r:id="rId6"/>
              </a:rPr>
              <a:t>    </a:t>
            </a:r>
            <a:r>
              <a:rPr dirty="0" sz="2000" spc="525">
                <a:latin typeface="Verdana"/>
                <a:cs typeface="Verdana"/>
                <a:hlinkClick r:id="rId6"/>
              </a:rPr>
              <a:t>of</a:t>
            </a:r>
            <a:r>
              <a:rPr dirty="0" sz="2000" spc="375">
                <a:latin typeface="Verdana"/>
                <a:cs typeface="Verdana"/>
                <a:hlinkClick r:id="rId6"/>
              </a:rPr>
              <a:t>    </a:t>
            </a:r>
            <a:r>
              <a:rPr dirty="0" sz="2000" spc="310">
                <a:latin typeface="Verdana"/>
                <a:cs typeface="Verdana"/>
                <a:hlinkClick r:id="rId6"/>
              </a:rPr>
              <a:t>60GHz</a:t>
            </a:r>
            <a:r>
              <a:rPr dirty="0" sz="2000" spc="375">
                <a:latin typeface="Verdana"/>
                <a:cs typeface="Verdana"/>
                <a:hlinkClick r:id="rId6"/>
              </a:rPr>
              <a:t>    </a:t>
            </a:r>
            <a:r>
              <a:rPr dirty="0" sz="2000" spc="515">
                <a:latin typeface="Verdana"/>
                <a:cs typeface="Verdana"/>
                <a:hlinkClick r:id="rId6"/>
              </a:rPr>
              <a:t>for</a:t>
            </a:r>
            <a:r>
              <a:rPr dirty="0" sz="2000" spc="380">
                <a:latin typeface="Verdana"/>
                <a:cs typeface="Verdana"/>
                <a:hlinkClick r:id="rId6"/>
              </a:rPr>
              <a:t>    </a:t>
            </a:r>
            <a:r>
              <a:rPr dirty="0" sz="2000" spc="470">
                <a:latin typeface="Verdana"/>
                <a:cs typeface="Verdana"/>
                <a:hlinkClick r:id="rId6"/>
              </a:rPr>
              <a:t>the </a:t>
            </a:r>
            <a:r>
              <a:rPr dirty="0" sz="2000" spc="455">
                <a:latin typeface="Verdana"/>
                <a:cs typeface="Verdana"/>
                <a:hlinkClick r:id="rId6"/>
              </a:rPr>
              <a:t>transmission</a:t>
            </a:r>
            <a:r>
              <a:rPr dirty="0" sz="2000" spc="180">
                <a:latin typeface="Verdana"/>
                <a:cs typeface="Verdana"/>
                <a:hlinkClick r:id="rId6"/>
              </a:rPr>
              <a:t> </a:t>
            </a:r>
            <a:r>
              <a:rPr dirty="0" sz="2000" spc="525">
                <a:latin typeface="Verdana"/>
                <a:cs typeface="Verdana"/>
                <a:hlinkClick r:id="rId6"/>
              </a:rPr>
              <a:t>of</a:t>
            </a:r>
            <a:r>
              <a:rPr dirty="0" sz="2000" spc="180">
                <a:latin typeface="Verdana"/>
                <a:cs typeface="Verdana"/>
                <a:hlinkClick r:id="rId6"/>
              </a:rPr>
              <a:t> </a:t>
            </a:r>
            <a:r>
              <a:rPr dirty="0" sz="2000" spc="445">
                <a:latin typeface="Verdana"/>
                <a:cs typeface="Verdana"/>
                <a:hlinkClick r:id="rId6"/>
              </a:rPr>
              <a:t>data.</a:t>
            </a:r>
            <a:endParaRPr sz="2000">
              <a:latin typeface="Verdana"/>
              <a:cs typeface="Verdana"/>
            </a:endParaRPr>
          </a:p>
          <a:p>
            <a:pPr algn="just" marL="170180" marR="5080">
              <a:lnSpc>
                <a:spcPct val="115599"/>
              </a:lnSpc>
            </a:pPr>
            <a:r>
              <a:rPr dirty="0" sz="2000" spc="425">
                <a:latin typeface="Verdana"/>
                <a:cs typeface="Verdana"/>
                <a:hlinkClick r:id="rId6"/>
              </a:rPr>
              <a:t>The</a:t>
            </a:r>
            <a:r>
              <a:rPr dirty="0" sz="2000" spc="-20">
                <a:latin typeface="Verdana"/>
                <a:cs typeface="Verdana"/>
                <a:hlinkClick r:id="rId6"/>
              </a:rPr>
              <a:t>  </a:t>
            </a:r>
            <a:r>
              <a:rPr dirty="0" sz="2000" spc="459">
                <a:latin typeface="Verdana"/>
                <a:cs typeface="Verdana"/>
                <a:hlinkClick r:id="rId6"/>
              </a:rPr>
              <a:t>process</a:t>
            </a:r>
            <a:r>
              <a:rPr dirty="0" sz="2000" spc="-15">
                <a:latin typeface="Verdana"/>
                <a:cs typeface="Verdana"/>
                <a:hlinkClick r:id="rId6"/>
              </a:rPr>
              <a:t>  </a:t>
            </a:r>
            <a:r>
              <a:rPr dirty="0" sz="2000" spc="525">
                <a:latin typeface="Verdana"/>
                <a:cs typeface="Verdana"/>
                <a:hlinkClick r:id="rId6"/>
              </a:rPr>
              <a:t>of</a:t>
            </a:r>
            <a:r>
              <a:rPr dirty="0" sz="2000" spc="-15">
                <a:latin typeface="Verdana"/>
                <a:cs typeface="Verdana"/>
                <a:hlinkClick r:id="rId6"/>
              </a:rPr>
              <a:t>  </a:t>
            </a:r>
            <a:r>
              <a:rPr dirty="0" sz="2000" spc="495">
                <a:latin typeface="Verdana"/>
                <a:cs typeface="Verdana"/>
                <a:hlinkClick r:id="rId6"/>
              </a:rPr>
              <a:t>mixing</a:t>
            </a:r>
            <a:r>
              <a:rPr dirty="0" sz="2000" spc="-15">
                <a:latin typeface="Verdana"/>
                <a:cs typeface="Verdana"/>
                <a:hlinkClick r:id="rId6"/>
              </a:rPr>
              <a:t>  </a:t>
            </a:r>
            <a:r>
              <a:rPr dirty="0" sz="2000" spc="515">
                <a:latin typeface="Verdana"/>
                <a:cs typeface="Verdana"/>
                <a:hlinkClick r:id="rId6"/>
              </a:rPr>
              <a:t>and</a:t>
            </a:r>
            <a:r>
              <a:rPr dirty="0" sz="2000" spc="-15">
                <a:latin typeface="Verdana"/>
                <a:cs typeface="Verdana"/>
                <a:hlinkClick r:id="rId6"/>
              </a:rPr>
              <a:t>  </a:t>
            </a:r>
            <a:r>
              <a:rPr dirty="0" sz="2000" spc="445">
                <a:latin typeface="Verdana"/>
                <a:cs typeface="Verdana"/>
                <a:hlinkClick r:id="rId6"/>
              </a:rPr>
              <a:t>signal</a:t>
            </a:r>
            <a:r>
              <a:rPr dirty="0" sz="2000" spc="-15">
                <a:latin typeface="Verdana"/>
                <a:cs typeface="Verdana"/>
                <a:hlinkClick r:id="rId6"/>
              </a:rPr>
              <a:t>  </a:t>
            </a:r>
            <a:r>
              <a:rPr dirty="0" sz="2000" spc="450">
                <a:latin typeface="Verdana"/>
                <a:cs typeface="Verdana"/>
                <a:hlinkClick r:id="rId6"/>
              </a:rPr>
              <a:t>filtering </a:t>
            </a:r>
            <a:r>
              <a:rPr dirty="0" sz="2000" spc="490">
                <a:latin typeface="Verdana"/>
                <a:cs typeface="Verdana"/>
                <a:hlinkClick r:id="rId6"/>
              </a:rPr>
              <a:t>enhances</a:t>
            </a:r>
            <a:r>
              <a:rPr dirty="0" sz="2000" spc="35">
                <a:latin typeface="Verdana"/>
                <a:cs typeface="Verdana"/>
                <a:hlinkClick r:id="rId6"/>
              </a:rPr>
              <a:t> 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40">
                <a:latin typeface="Verdana"/>
                <a:cs typeface="Verdana"/>
                <a:hlinkClick r:id="rId6"/>
              </a:rPr>
              <a:t>  </a:t>
            </a:r>
            <a:r>
              <a:rPr dirty="0" sz="2000" spc="484">
                <a:latin typeface="Verdana"/>
                <a:cs typeface="Verdana"/>
                <a:hlinkClick r:id="rId6"/>
              </a:rPr>
              <a:t>strength</a:t>
            </a:r>
            <a:r>
              <a:rPr dirty="0" sz="2000" spc="40">
                <a:latin typeface="Verdana"/>
                <a:cs typeface="Verdana"/>
                <a:hlinkClick r:id="rId6"/>
              </a:rPr>
              <a:t>  </a:t>
            </a:r>
            <a:r>
              <a:rPr dirty="0" sz="2000" spc="525">
                <a:latin typeface="Verdana"/>
                <a:cs typeface="Verdana"/>
                <a:hlinkClick r:id="rId6"/>
              </a:rPr>
              <a:t>of</a:t>
            </a:r>
            <a:r>
              <a:rPr dirty="0" sz="2000" spc="40">
                <a:latin typeface="Verdana"/>
                <a:cs typeface="Verdana"/>
                <a:hlinkClick r:id="rId6"/>
              </a:rPr>
              <a:t> 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40">
                <a:latin typeface="Verdana"/>
                <a:cs typeface="Verdana"/>
                <a:hlinkClick r:id="rId6"/>
              </a:rPr>
              <a:t>  </a:t>
            </a:r>
            <a:r>
              <a:rPr dirty="0" sz="2000" spc="400">
                <a:latin typeface="Verdana"/>
                <a:cs typeface="Verdana"/>
                <a:hlinkClick r:id="rId6"/>
              </a:rPr>
              <a:t>signal,</a:t>
            </a:r>
            <a:r>
              <a:rPr dirty="0" sz="2000" spc="35">
                <a:latin typeface="Verdana"/>
                <a:cs typeface="Verdana"/>
                <a:hlinkClick r:id="rId6"/>
              </a:rPr>
              <a:t>  </a:t>
            </a:r>
            <a:r>
              <a:rPr dirty="0" sz="2000" spc="400">
                <a:latin typeface="Verdana"/>
                <a:cs typeface="Verdana"/>
                <a:hlinkClick r:id="rId6"/>
              </a:rPr>
              <a:t>with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84312" y="1420"/>
            <a:ext cx="8956675" cy="7922895"/>
            <a:chOff x="1384312" y="1420"/>
            <a:chExt cx="8956675" cy="792289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12" y="5371231"/>
              <a:ext cx="85725" cy="857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12" y="6780931"/>
              <a:ext cx="85725" cy="857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84312" y="7838206"/>
              <a:ext cx="85725" cy="8572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371056" y="1420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612863" y="4837819"/>
            <a:ext cx="6965315" cy="730250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2000" spc="484">
                <a:latin typeface="Verdana"/>
                <a:cs typeface="Verdana"/>
                <a:hlinkClick r:id="rId6"/>
              </a:rPr>
              <a:t>minimal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395">
                <a:latin typeface="Verdana"/>
                <a:cs typeface="Verdana"/>
                <a:hlinkClick r:id="rId6"/>
              </a:rPr>
              <a:t>losses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445">
                <a:latin typeface="Verdana"/>
                <a:cs typeface="Verdana"/>
                <a:hlinkClick r:id="rId6"/>
              </a:rPr>
              <a:t>in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445">
                <a:latin typeface="Verdana"/>
                <a:cs typeface="Verdana"/>
                <a:hlinkClick r:id="rId6"/>
              </a:rPr>
              <a:t>medium.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1014094" algn="l"/>
                <a:tab pos="1898650" algn="l"/>
                <a:tab pos="4010025" algn="l"/>
                <a:tab pos="4928235" algn="l"/>
              </a:tabLst>
            </a:pPr>
            <a:r>
              <a:rPr dirty="0" sz="2000" spc="490">
                <a:latin typeface="Verdana"/>
                <a:cs typeface="Verdana"/>
                <a:hlinkClick r:id="rId6"/>
              </a:rPr>
              <a:t>Just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395">
                <a:latin typeface="Verdana"/>
                <a:cs typeface="Verdana"/>
                <a:hlinkClick r:id="rId6"/>
              </a:rPr>
              <a:t>like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25">
                <a:latin typeface="Verdana"/>
                <a:cs typeface="Verdana"/>
                <a:hlinkClick r:id="rId6"/>
              </a:rPr>
              <a:t>Bluetooth,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15">
                <a:latin typeface="Verdana"/>
                <a:cs typeface="Verdana"/>
                <a:hlinkClick r:id="rId6"/>
              </a:rPr>
              <a:t>this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75">
                <a:latin typeface="Verdana"/>
                <a:cs typeface="Verdana"/>
                <a:hlinkClick r:id="rId6"/>
              </a:rPr>
              <a:t>technology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12863" y="5590370"/>
            <a:ext cx="7021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3160" algn="l"/>
                <a:tab pos="4102100" algn="l"/>
              </a:tabLst>
            </a:pPr>
            <a:r>
              <a:rPr dirty="0" sz="2000" spc="420">
                <a:latin typeface="Verdana"/>
                <a:cs typeface="Verdana"/>
                <a:hlinkClick r:id="rId6"/>
              </a:rPr>
              <a:t>short-</a:t>
            </a:r>
            <a:r>
              <a:rPr dirty="0" sz="2000" spc="505">
                <a:latin typeface="Verdana"/>
                <a:cs typeface="Verdana"/>
                <a:hlinkClick r:id="rId6"/>
              </a:rPr>
              <a:t>range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385">
                <a:latin typeface="Verdana"/>
                <a:cs typeface="Verdana"/>
                <a:hlinkClick r:id="rId6"/>
              </a:rPr>
              <a:t>wireless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70">
                <a:latin typeface="Verdana"/>
                <a:cs typeface="Verdana"/>
                <a:hlinkClick r:id="rId6"/>
              </a:rPr>
              <a:t>communication.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780819" y="5190244"/>
            <a:ext cx="819785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15599"/>
              </a:lnSpc>
              <a:spcBef>
                <a:spcPts val="100"/>
              </a:spcBef>
            </a:pPr>
            <a:r>
              <a:rPr dirty="0" sz="2000" spc="395">
                <a:latin typeface="Verdana"/>
                <a:cs typeface="Verdana"/>
                <a:hlinkClick r:id="rId6"/>
              </a:rPr>
              <a:t>uses </a:t>
            </a:r>
            <a:r>
              <a:rPr dirty="0" sz="2000" spc="365">
                <a:latin typeface="Verdana"/>
                <a:cs typeface="Verdana"/>
                <a:hlinkClick r:id="rId6"/>
              </a:rPr>
              <a:t>This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12863" y="5895094"/>
            <a:ext cx="7994015" cy="1787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 spc="500">
                <a:latin typeface="Verdana"/>
                <a:cs typeface="Verdana"/>
                <a:hlinkClick r:id="rId6"/>
              </a:rPr>
              <a:t>feature</a:t>
            </a:r>
            <a:r>
              <a:rPr dirty="0" sz="2000" spc="200">
                <a:latin typeface="Verdana"/>
                <a:cs typeface="Verdana"/>
                <a:hlinkClick r:id="rId6"/>
              </a:rPr>
              <a:t>  </a:t>
            </a:r>
            <a:r>
              <a:rPr dirty="0" sz="2000" spc="495">
                <a:latin typeface="Verdana"/>
                <a:cs typeface="Verdana"/>
                <a:hlinkClick r:id="rId6"/>
              </a:rPr>
              <a:t>computes</a:t>
            </a:r>
            <a:r>
              <a:rPr dirty="0" sz="2000" spc="200">
                <a:latin typeface="Verdana"/>
                <a:cs typeface="Verdana"/>
                <a:hlinkClick r:id="rId6"/>
              </a:rPr>
              <a:t>  </a:t>
            </a:r>
            <a:r>
              <a:rPr dirty="0" sz="2000" spc="420">
                <a:latin typeface="Verdana"/>
                <a:cs typeface="Verdana"/>
                <a:hlinkClick r:id="rId6"/>
              </a:rPr>
              <a:t>with</a:t>
            </a:r>
            <a:r>
              <a:rPr dirty="0" sz="2000" spc="200">
                <a:latin typeface="Verdana"/>
                <a:cs typeface="Verdana"/>
                <a:hlinkClick r:id="rId6"/>
              </a:rPr>
              <a:t> 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200">
                <a:latin typeface="Verdana"/>
                <a:cs typeface="Verdana"/>
                <a:hlinkClick r:id="rId6"/>
              </a:rPr>
              <a:t>  </a:t>
            </a:r>
            <a:r>
              <a:rPr dirty="0" sz="2000" spc="505">
                <a:latin typeface="Verdana"/>
                <a:cs typeface="Verdana"/>
                <a:hlinkClick r:id="rId6"/>
              </a:rPr>
              <a:t>contemporary </a:t>
            </a:r>
            <a:r>
              <a:rPr dirty="0" sz="2000" spc="395">
                <a:latin typeface="Verdana"/>
                <a:cs typeface="Verdana"/>
                <a:hlinkClick r:id="rId6"/>
              </a:rPr>
              <a:t>wireless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505">
                <a:latin typeface="Verdana"/>
                <a:cs typeface="Verdana"/>
                <a:hlinkClick r:id="rId6"/>
              </a:rPr>
              <a:t>communication</a:t>
            </a:r>
            <a:r>
              <a:rPr dirty="0" sz="2000" spc="155">
                <a:latin typeface="Verdana"/>
                <a:cs typeface="Verdana"/>
                <a:hlinkClick r:id="rId6"/>
              </a:rPr>
              <a:t> </a:t>
            </a:r>
            <a:r>
              <a:rPr dirty="0" sz="2000" spc="430">
                <a:latin typeface="Verdana"/>
                <a:cs typeface="Verdana"/>
                <a:hlinkClick r:id="rId6"/>
              </a:rPr>
              <a:t>technologies.</a:t>
            </a:r>
            <a:endParaRPr sz="2000">
              <a:latin typeface="Verdana"/>
              <a:cs typeface="Verdana"/>
            </a:endParaRPr>
          </a:p>
          <a:p>
            <a:pPr algn="just" marL="12700" marR="5080">
              <a:lnSpc>
                <a:spcPct val="115599"/>
              </a:lnSpc>
            </a:pPr>
            <a:r>
              <a:rPr dirty="0" sz="2000" spc="420">
                <a:latin typeface="Verdana"/>
                <a:cs typeface="Verdana"/>
                <a:hlinkClick r:id="rId6"/>
              </a:rPr>
              <a:t>These</a:t>
            </a:r>
            <a:r>
              <a:rPr dirty="0" sz="2000" spc="-45">
                <a:latin typeface="Verdana"/>
                <a:cs typeface="Verdana"/>
                <a:hlinkClick r:id="rId6"/>
              </a:rPr>
              <a:t>  </a:t>
            </a:r>
            <a:r>
              <a:rPr dirty="0" sz="2000" spc="470">
                <a:latin typeface="Verdana"/>
                <a:cs typeface="Verdana"/>
                <a:hlinkClick r:id="rId6"/>
              </a:rPr>
              <a:t>researchers</a:t>
            </a:r>
            <a:r>
              <a:rPr dirty="0" sz="2000" spc="-45">
                <a:latin typeface="Verdana"/>
                <a:cs typeface="Verdana"/>
                <a:hlinkClick r:id="rId6"/>
              </a:rPr>
              <a:t>  </a:t>
            </a:r>
            <a:r>
              <a:rPr dirty="0" sz="2000" spc="530">
                <a:latin typeface="Verdana"/>
                <a:cs typeface="Verdana"/>
                <a:hlinkClick r:id="rId6"/>
              </a:rPr>
              <a:t>at</a:t>
            </a:r>
            <a:r>
              <a:rPr dirty="0" sz="2000" spc="-45">
                <a:latin typeface="Verdana"/>
                <a:cs typeface="Verdana"/>
                <a:hlinkClick r:id="rId6"/>
              </a:rPr>
              <a:t>  </a:t>
            </a:r>
            <a:r>
              <a:rPr dirty="0" sz="2000" spc="470">
                <a:latin typeface="Verdana"/>
                <a:cs typeface="Verdana"/>
                <a:hlinkClick r:id="rId6"/>
              </a:rPr>
              <a:t>Melbourne</a:t>
            </a:r>
            <a:r>
              <a:rPr dirty="0" sz="2000" spc="-40">
                <a:latin typeface="Verdana"/>
                <a:cs typeface="Verdana"/>
                <a:hlinkClick r:id="rId6"/>
              </a:rPr>
              <a:t>  </a:t>
            </a:r>
            <a:r>
              <a:rPr dirty="0" sz="2000" spc="430">
                <a:latin typeface="Verdana"/>
                <a:cs typeface="Verdana"/>
                <a:hlinkClick r:id="rId6"/>
              </a:rPr>
              <a:t>University </a:t>
            </a:r>
            <a:r>
              <a:rPr dirty="0" sz="2000" spc="495">
                <a:latin typeface="Verdana"/>
                <a:cs typeface="Verdana"/>
                <a:hlinkClick r:id="rId6"/>
              </a:rPr>
              <a:t>attained</a:t>
            </a:r>
            <a:r>
              <a:rPr dirty="0" sz="2000" spc="355">
                <a:latin typeface="Verdana"/>
                <a:cs typeface="Verdana"/>
                <a:hlinkClick r:id="rId6"/>
              </a:rPr>
              <a:t>  </a:t>
            </a:r>
            <a:r>
              <a:rPr dirty="0" sz="2000" spc="560">
                <a:latin typeface="Verdana"/>
                <a:cs typeface="Verdana"/>
                <a:hlinkClick r:id="rId6"/>
              </a:rPr>
              <a:t>a</a:t>
            </a:r>
            <a:r>
              <a:rPr dirty="0" sz="2000" spc="360">
                <a:latin typeface="Verdana"/>
                <a:cs typeface="Verdana"/>
                <a:hlinkClick r:id="rId6"/>
              </a:rPr>
              <a:t>  </a:t>
            </a:r>
            <a:r>
              <a:rPr dirty="0" sz="2000" spc="525">
                <a:latin typeface="Verdana"/>
                <a:cs typeface="Verdana"/>
                <a:hlinkClick r:id="rId6"/>
              </a:rPr>
              <a:t>data</a:t>
            </a:r>
            <a:r>
              <a:rPr dirty="0" sz="2000" spc="355">
                <a:latin typeface="Verdana"/>
                <a:cs typeface="Verdana"/>
                <a:hlinkClick r:id="rId6"/>
              </a:rPr>
              <a:t>  </a:t>
            </a:r>
            <a:r>
              <a:rPr dirty="0" sz="2000" spc="490">
                <a:latin typeface="Verdana"/>
                <a:cs typeface="Verdana"/>
                <a:hlinkClick r:id="rId6"/>
              </a:rPr>
              <a:t>transfer</a:t>
            </a:r>
            <a:r>
              <a:rPr dirty="0" sz="2000" spc="360">
                <a:latin typeface="Verdana"/>
                <a:cs typeface="Verdana"/>
                <a:hlinkClick r:id="rId6"/>
              </a:rPr>
              <a:t>  </a:t>
            </a:r>
            <a:r>
              <a:rPr dirty="0" sz="2000" spc="505">
                <a:latin typeface="Verdana"/>
                <a:cs typeface="Verdana"/>
                <a:hlinkClick r:id="rId6"/>
              </a:rPr>
              <a:t>rate</a:t>
            </a:r>
            <a:r>
              <a:rPr dirty="0" sz="2000" spc="355">
                <a:latin typeface="Verdana"/>
                <a:cs typeface="Verdana"/>
                <a:hlinkClick r:id="rId6"/>
              </a:rPr>
              <a:t>  </a:t>
            </a:r>
            <a:r>
              <a:rPr dirty="0" sz="2000" spc="525">
                <a:latin typeface="Verdana"/>
                <a:cs typeface="Verdana"/>
                <a:hlinkClick r:id="rId6"/>
              </a:rPr>
              <a:t>of</a:t>
            </a:r>
            <a:r>
              <a:rPr dirty="0" sz="2000" spc="360">
                <a:latin typeface="Verdana"/>
                <a:cs typeface="Verdana"/>
                <a:hlinkClick r:id="rId6"/>
              </a:rPr>
              <a:t>  </a:t>
            </a:r>
            <a:r>
              <a:rPr dirty="0" sz="2000" spc="390">
                <a:latin typeface="Verdana"/>
                <a:cs typeface="Verdana"/>
                <a:hlinkClick r:id="rId6"/>
              </a:rPr>
              <a:t>5Gbps </a:t>
            </a:r>
            <a:r>
              <a:rPr dirty="0" sz="2000" spc="450">
                <a:latin typeface="Verdana"/>
                <a:cs typeface="Verdana"/>
                <a:hlinkClick r:id="rId6"/>
              </a:rPr>
              <a:t>using</a:t>
            </a:r>
            <a:r>
              <a:rPr dirty="0" sz="2000" spc="160">
                <a:latin typeface="Verdana"/>
                <a:cs typeface="Verdana"/>
                <a:hlinkClick r:id="rId6"/>
              </a:rPr>
              <a:t> </a:t>
            </a:r>
            <a:r>
              <a:rPr dirty="0" sz="2000" spc="495">
                <a:latin typeface="Verdana"/>
                <a:cs typeface="Verdana"/>
                <a:hlinkClick r:id="rId6"/>
              </a:rPr>
              <a:t>the</a:t>
            </a:r>
            <a:r>
              <a:rPr dirty="0" sz="2000" spc="165">
                <a:latin typeface="Verdana"/>
                <a:cs typeface="Verdana"/>
                <a:hlinkClick r:id="rId6"/>
              </a:rPr>
              <a:t> </a:t>
            </a:r>
            <a:r>
              <a:rPr dirty="0" sz="2000" spc="395">
                <a:latin typeface="Verdana"/>
                <a:cs typeface="Verdana"/>
                <a:hlinkClick r:id="rId6"/>
              </a:rPr>
              <a:t>wireless</a:t>
            </a:r>
            <a:r>
              <a:rPr dirty="0" sz="2000" spc="160">
                <a:latin typeface="Verdana"/>
                <a:cs typeface="Verdana"/>
                <a:hlinkClick r:id="rId6"/>
              </a:rPr>
              <a:t> </a:t>
            </a:r>
            <a:r>
              <a:rPr dirty="0" sz="2000" spc="415">
                <a:latin typeface="Verdana"/>
                <a:cs typeface="Verdana"/>
                <a:hlinkClick r:id="rId6"/>
              </a:rPr>
              <a:t>chip.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933665" y="7657218"/>
            <a:ext cx="467487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640">
              <a:lnSpc>
                <a:spcPct val="115599"/>
              </a:lnSpc>
              <a:spcBef>
                <a:spcPts val="100"/>
              </a:spcBef>
              <a:tabLst>
                <a:tab pos="1069975" algn="l"/>
                <a:tab pos="1098550" algn="l"/>
                <a:tab pos="2087880" algn="l"/>
                <a:tab pos="2890520" algn="l"/>
                <a:tab pos="3018790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  <a:hlinkClick r:id="rId6"/>
              </a:rPr>
              <a:t>also</a:t>
            </a:r>
            <a:r>
              <a:rPr dirty="0" sz="2000">
                <a:latin typeface="Verdana"/>
                <a:cs typeface="Verdana"/>
                <a:hlinkClick r:id="rId6"/>
              </a:rPr>
              <a:t>		</a:t>
            </a:r>
            <a:r>
              <a:rPr dirty="0" sz="2000" spc="475">
                <a:latin typeface="Verdana"/>
                <a:cs typeface="Verdana"/>
                <a:hlinkClick r:id="rId6"/>
              </a:rPr>
              <a:t>operates</a:t>
            </a:r>
            <a:r>
              <a:rPr dirty="0" sz="2000">
                <a:latin typeface="Verdana"/>
                <a:cs typeface="Verdana"/>
                <a:hlinkClick r:id="rId6"/>
              </a:rPr>
              <a:t>		</a:t>
            </a:r>
            <a:r>
              <a:rPr dirty="0" sz="2000" spc="420">
                <a:latin typeface="Verdana"/>
                <a:cs typeface="Verdana"/>
                <a:hlinkClick r:id="rId6"/>
              </a:rPr>
              <a:t>within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509">
                <a:latin typeface="Verdana"/>
                <a:cs typeface="Verdana"/>
                <a:hlinkClick r:id="rId6"/>
              </a:rPr>
              <a:t>a </a:t>
            </a:r>
            <a:r>
              <a:rPr dirty="0" sz="2000" spc="390">
                <a:latin typeface="Verdana"/>
                <a:cs typeface="Verdana"/>
                <a:hlinkClick r:id="rId6"/>
              </a:rPr>
              <a:t>just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395">
                <a:latin typeface="Verdana"/>
                <a:cs typeface="Verdana"/>
                <a:hlinkClick r:id="rId6"/>
              </a:rPr>
              <a:t>like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70">
                <a:latin typeface="Verdana"/>
                <a:cs typeface="Verdana"/>
                <a:hlinkClick r:id="rId6"/>
              </a:rPr>
              <a:t>he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55">
                <a:latin typeface="Verdana"/>
                <a:cs typeface="Verdana"/>
                <a:hlinkClick r:id="rId6"/>
              </a:rPr>
              <a:t>Bluetooth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12863" y="7657218"/>
            <a:ext cx="307911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  <a:tabLst>
                <a:tab pos="1042035" algn="l"/>
                <a:tab pos="1439545" algn="l"/>
                <a:tab pos="2182495" algn="l"/>
              </a:tabLst>
            </a:pPr>
            <a:r>
              <a:rPr dirty="0" sz="2000" spc="365">
                <a:latin typeface="Verdana"/>
                <a:cs typeface="Verdana"/>
                <a:hlinkClick r:id="rId6"/>
              </a:rPr>
              <a:t>This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475">
                <a:latin typeface="Verdana"/>
                <a:cs typeface="Verdana"/>
                <a:hlinkClick r:id="rId6"/>
              </a:rPr>
              <a:t>technology </a:t>
            </a:r>
            <a:r>
              <a:rPr dirty="0" sz="2000" spc="505">
                <a:latin typeface="Verdana"/>
                <a:cs typeface="Verdana"/>
                <a:hlinkClick r:id="rId6"/>
              </a:rPr>
              <a:t>range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500">
                <a:latin typeface="Verdana"/>
                <a:cs typeface="Verdana"/>
                <a:hlinkClick r:id="rId6"/>
              </a:rPr>
              <a:t>of</a:t>
            </a:r>
            <a:r>
              <a:rPr dirty="0" sz="2000">
                <a:latin typeface="Verdana"/>
                <a:cs typeface="Verdana"/>
                <a:hlinkClick r:id="rId6"/>
              </a:rPr>
              <a:t>	</a:t>
            </a:r>
            <a:r>
              <a:rPr dirty="0" sz="2000" spc="220">
                <a:latin typeface="Verdana"/>
                <a:cs typeface="Verdana"/>
                <a:hlinkClick r:id="rId6"/>
              </a:rPr>
              <a:t>10m, </a:t>
            </a:r>
            <a:r>
              <a:rPr dirty="0" sz="2000" spc="445">
                <a:latin typeface="Verdana"/>
                <a:cs typeface="Verdana"/>
                <a:hlinkClick r:id="rId6"/>
              </a:rPr>
              <a:t>technology.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371056" y="1420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0">
                <a:solidFill>
                  <a:srgbClr val="5CB8E3"/>
                </a:solidFill>
                <a:latin typeface="Tahoma"/>
                <a:cs typeface="Tahoma"/>
              </a:rPr>
              <a:t>of</a:t>
            </a:r>
            <a:r>
              <a:rPr dirty="0" sz="1950" spc="-6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Tahoma"/>
                <a:cs typeface="Tahoma"/>
              </a:rPr>
              <a:t>17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310365" y="8706497"/>
            <a:ext cx="114935" cy="858519"/>
          </a:xfrm>
          <a:custGeom>
            <a:avLst/>
            <a:gdLst/>
            <a:ahLst/>
            <a:cxnLst/>
            <a:rect l="l" t="t" r="r" b="b"/>
            <a:pathLst>
              <a:path w="114934" h="858520">
                <a:moveTo>
                  <a:pt x="0" y="857983"/>
                </a:moveTo>
                <a:lnTo>
                  <a:pt x="114408" y="857983"/>
                </a:lnTo>
                <a:lnTo>
                  <a:pt x="114408" y="0"/>
                </a:lnTo>
                <a:lnTo>
                  <a:pt x="0" y="0"/>
                </a:lnTo>
                <a:lnTo>
                  <a:pt x="0" y="857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1421"/>
            <a:ext cx="16230600" cy="8705215"/>
            <a:chOff x="1028700" y="1421"/>
            <a:chExt cx="16230600" cy="8705215"/>
          </a:xfrm>
        </p:grpSpPr>
        <p:sp>
          <p:nvSpPr>
            <p:cNvPr id="4" name="object 4" descr=""/>
            <p:cNvSpPr/>
            <p:nvPr/>
          </p:nvSpPr>
          <p:spPr>
            <a:xfrm>
              <a:off x="14310365" y="515810"/>
              <a:ext cx="114935" cy="1054100"/>
            </a:xfrm>
            <a:custGeom>
              <a:avLst/>
              <a:gdLst/>
              <a:ahLst/>
              <a:cxnLst/>
              <a:rect l="l" t="t" r="r" b="b"/>
              <a:pathLst>
                <a:path w="114934" h="1054100">
                  <a:moveTo>
                    <a:pt x="0" y="1054080"/>
                  </a:moveTo>
                  <a:lnTo>
                    <a:pt x="114408" y="1054080"/>
                  </a:lnTo>
                  <a:lnTo>
                    <a:pt x="114408" y="0"/>
                  </a:lnTo>
                  <a:lnTo>
                    <a:pt x="0" y="0"/>
                  </a:lnTo>
                  <a:lnTo>
                    <a:pt x="0" y="1054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28687" y="1421"/>
              <a:ext cx="16231235" cy="8705215"/>
            </a:xfrm>
            <a:custGeom>
              <a:avLst/>
              <a:gdLst/>
              <a:ahLst/>
              <a:cxnLst/>
              <a:rect l="l" t="t" r="r" b="b"/>
              <a:pathLst>
                <a:path w="16231235" h="8705215">
                  <a:moveTo>
                    <a:pt x="8560892" y="0"/>
                  </a:moveTo>
                  <a:lnTo>
                    <a:pt x="6873176" y="0"/>
                  </a:lnTo>
                  <a:lnTo>
                    <a:pt x="6873176" y="1012634"/>
                  </a:lnTo>
                  <a:lnTo>
                    <a:pt x="8560892" y="1012634"/>
                  </a:lnTo>
                  <a:lnTo>
                    <a:pt x="8560892" y="0"/>
                  </a:lnTo>
                  <a:close/>
                </a:path>
                <a:path w="16231235" h="8705215">
                  <a:moveTo>
                    <a:pt x="16230613" y="1568475"/>
                  </a:moveTo>
                  <a:lnTo>
                    <a:pt x="0" y="1568475"/>
                  </a:lnTo>
                  <a:lnTo>
                    <a:pt x="0" y="2112924"/>
                  </a:lnTo>
                  <a:lnTo>
                    <a:pt x="0" y="8705075"/>
                  </a:lnTo>
                  <a:lnTo>
                    <a:pt x="16230613" y="8705075"/>
                  </a:lnTo>
                  <a:lnTo>
                    <a:pt x="16230613" y="2112924"/>
                  </a:lnTo>
                  <a:lnTo>
                    <a:pt x="16230613" y="156847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371056" y="142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1676" y="1025440"/>
              <a:ext cx="1962149" cy="108890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7952" y="2129775"/>
              <a:ext cx="10868024" cy="602932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17504" y="2837953"/>
              <a:ext cx="4610099" cy="478154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495">
                <a:latin typeface="Tahoma"/>
                <a:cs typeface="Tahoma"/>
              </a:rPr>
              <a:t>06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371056" y="142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0">
                <a:solidFill>
                  <a:srgbClr val="5CB8E3"/>
                </a:solidFill>
                <a:latin typeface="Tahoma"/>
                <a:cs typeface="Tahoma"/>
              </a:rPr>
              <a:t>of</a:t>
            </a:r>
            <a:r>
              <a:rPr dirty="0" sz="1950" spc="-60">
                <a:solidFill>
                  <a:srgbClr val="5CB8E3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5CB8E3"/>
                </a:solidFill>
                <a:latin typeface="Tahoma"/>
                <a:cs typeface="Tahoma"/>
              </a:rPr>
              <a:t>17</a:t>
            </a:r>
            <a:endParaRPr sz="195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99231" y="3928113"/>
            <a:ext cx="15639415" cy="4651375"/>
            <a:chOff x="1599231" y="3928113"/>
            <a:chExt cx="15639415" cy="4651375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9231" y="3928113"/>
              <a:ext cx="123824" cy="12382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9231" y="6061713"/>
              <a:ext cx="123824" cy="12382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0386129" y="7735123"/>
              <a:ext cx="6852284" cy="844550"/>
            </a:xfrm>
            <a:custGeom>
              <a:avLst/>
              <a:gdLst/>
              <a:ahLst/>
              <a:cxnLst/>
              <a:rect l="l" t="t" r="r" b="b"/>
              <a:pathLst>
                <a:path w="6852284" h="844550">
                  <a:moveTo>
                    <a:pt x="0" y="0"/>
                  </a:moveTo>
                  <a:lnTo>
                    <a:pt x="6852135" y="0"/>
                  </a:lnTo>
                  <a:lnTo>
                    <a:pt x="6852135" y="844204"/>
                  </a:lnTo>
                  <a:lnTo>
                    <a:pt x="0" y="844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900856" y="1708029"/>
            <a:ext cx="11735435" cy="462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62885">
              <a:lnSpc>
                <a:spcPct val="100000"/>
              </a:lnSpc>
              <a:spcBef>
                <a:spcPts val="100"/>
              </a:spcBef>
            </a:pPr>
            <a:r>
              <a:rPr dirty="0" sz="8000" spc="375">
                <a:latin typeface="Tahoma"/>
                <a:cs typeface="Tahoma"/>
              </a:rPr>
              <a:t>HISTORY</a:t>
            </a:r>
            <a:r>
              <a:rPr dirty="0" sz="8000" spc="-229">
                <a:latin typeface="Tahoma"/>
                <a:cs typeface="Tahoma"/>
              </a:rPr>
              <a:t> </a:t>
            </a:r>
            <a:r>
              <a:rPr dirty="0" sz="8000" spc="710">
                <a:latin typeface="Tahoma"/>
                <a:cs typeface="Tahoma"/>
              </a:rPr>
              <a:t>OF</a:t>
            </a:r>
            <a:r>
              <a:rPr dirty="0" sz="8000" spc="-225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GI-</a:t>
            </a:r>
            <a:r>
              <a:rPr dirty="0" sz="8000" spc="-25">
                <a:latin typeface="Tahoma"/>
                <a:cs typeface="Tahoma"/>
              </a:rPr>
              <a:t>FI</a:t>
            </a:r>
            <a:endParaRPr sz="8000">
              <a:latin typeface="Tahoma"/>
              <a:cs typeface="Tahoma"/>
            </a:endParaRPr>
          </a:p>
          <a:p>
            <a:pPr algn="just" marL="12700" marR="2661920">
              <a:lnSpc>
                <a:spcPct val="116700"/>
              </a:lnSpc>
              <a:spcBef>
                <a:spcPts val="5605"/>
              </a:spcBef>
            </a:pPr>
            <a:r>
              <a:rPr dirty="0" sz="3000" spc="860">
                <a:latin typeface="Verdana"/>
                <a:cs typeface="Verdana"/>
              </a:rPr>
              <a:t>It</a:t>
            </a:r>
            <a:r>
              <a:rPr dirty="0" sz="3000" spc="459">
                <a:latin typeface="Verdana"/>
                <a:cs typeface="Verdana"/>
              </a:rPr>
              <a:t> </a:t>
            </a:r>
            <a:r>
              <a:rPr dirty="0" sz="3000" spc="620">
                <a:latin typeface="Verdana"/>
                <a:cs typeface="Verdana"/>
              </a:rPr>
              <a:t>was</a:t>
            </a:r>
            <a:r>
              <a:rPr dirty="0" sz="3000" spc="465">
                <a:latin typeface="Verdana"/>
                <a:cs typeface="Verdana"/>
              </a:rPr>
              <a:t> </a:t>
            </a:r>
            <a:r>
              <a:rPr dirty="0" sz="3000" spc="690">
                <a:latin typeface="Verdana"/>
                <a:cs typeface="Verdana"/>
              </a:rPr>
              <a:t>developed</a:t>
            </a:r>
            <a:r>
              <a:rPr dirty="0" sz="3000" spc="465">
                <a:latin typeface="Verdana"/>
                <a:cs typeface="Verdana"/>
              </a:rPr>
              <a:t> </a:t>
            </a:r>
            <a:r>
              <a:rPr dirty="0" sz="3000" spc="800">
                <a:latin typeface="Verdana"/>
                <a:cs typeface="Verdana"/>
              </a:rPr>
              <a:t>at</a:t>
            </a:r>
            <a:r>
              <a:rPr dirty="0" sz="3000" spc="459">
                <a:latin typeface="Verdana"/>
                <a:cs typeface="Verdana"/>
              </a:rPr>
              <a:t> </a:t>
            </a:r>
            <a:r>
              <a:rPr dirty="0" sz="3000" spc="745">
                <a:latin typeface="Verdana"/>
                <a:cs typeface="Verdana"/>
              </a:rPr>
              <a:t>the</a:t>
            </a:r>
            <a:r>
              <a:rPr dirty="0" sz="3000" spc="465">
                <a:latin typeface="Verdana"/>
                <a:cs typeface="Verdana"/>
              </a:rPr>
              <a:t> </a:t>
            </a:r>
            <a:r>
              <a:rPr dirty="0" sz="3000" spc="725">
                <a:latin typeface="Verdana"/>
                <a:cs typeface="Verdana"/>
              </a:rPr>
              <a:t>National </a:t>
            </a:r>
            <a:r>
              <a:rPr dirty="0" sz="3000" spc="790">
                <a:latin typeface="Verdana"/>
                <a:cs typeface="Verdana"/>
              </a:rPr>
              <a:t>Information</a:t>
            </a:r>
            <a:r>
              <a:rPr dirty="0" sz="3000" spc="650">
                <a:latin typeface="Verdana"/>
                <a:cs typeface="Verdana"/>
              </a:rPr>
              <a:t> </a:t>
            </a:r>
            <a:r>
              <a:rPr dirty="0" sz="3000" spc="780">
                <a:latin typeface="Verdana"/>
                <a:cs typeface="Verdana"/>
              </a:rPr>
              <a:t>and</a:t>
            </a:r>
            <a:r>
              <a:rPr dirty="0" sz="3000" spc="655">
                <a:latin typeface="Verdana"/>
                <a:cs typeface="Verdana"/>
              </a:rPr>
              <a:t> </a:t>
            </a:r>
            <a:r>
              <a:rPr dirty="0" sz="3000" spc="735">
                <a:latin typeface="Verdana"/>
                <a:cs typeface="Verdana"/>
              </a:rPr>
              <a:t>Communication </a:t>
            </a:r>
            <a:r>
              <a:rPr dirty="0" sz="3000" spc="705">
                <a:latin typeface="Verdana"/>
                <a:cs typeface="Verdana"/>
              </a:rPr>
              <a:t>Technology</a:t>
            </a:r>
            <a:r>
              <a:rPr dirty="0" sz="3000" spc="434">
                <a:latin typeface="Verdana"/>
                <a:cs typeface="Verdana"/>
              </a:rPr>
              <a:t>  </a:t>
            </a:r>
            <a:r>
              <a:rPr dirty="0" sz="3000" spc="720">
                <a:latin typeface="Verdana"/>
                <a:cs typeface="Verdana"/>
              </a:rPr>
              <a:t>Research</a:t>
            </a:r>
            <a:r>
              <a:rPr dirty="0" sz="3000" spc="440">
                <a:latin typeface="Verdana"/>
                <a:cs typeface="Verdana"/>
              </a:rPr>
              <a:t>  </a:t>
            </a:r>
            <a:r>
              <a:rPr dirty="0" sz="3000" spc="715">
                <a:latin typeface="Verdana"/>
                <a:cs typeface="Verdana"/>
              </a:rPr>
              <a:t>Center</a:t>
            </a:r>
            <a:r>
              <a:rPr dirty="0" sz="3000" spc="440">
                <a:latin typeface="Verdana"/>
                <a:cs typeface="Verdana"/>
              </a:rPr>
              <a:t>  </a:t>
            </a:r>
            <a:r>
              <a:rPr dirty="0" sz="3000" spc="645">
                <a:latin typeface="Verdana"/>
                <a:cs typeface="Verdana"/>
              </a:rPr>
              <a:t>in </a:t>
            </a:r>
            <a:r>
              <a:rPr dirty="0" sz="3000" spc="665">
                <a:latin typeface="Verdana"/>
                <a:cs typeface="Verdana"/>
              </a:rPr>
              <a:t>Melbourne,</a:t>
            </a:r>
            <a:r>
              <a:rPr dirty="0" sz="3000" spc="254">
                <a:latin typeface="Verdana"/>
                <a:cs typeface="Verdana"/>
              </a:rPr>
              <a:t> </a:t>
            </a:r>
            <a:r>
              <a:rPr dirty="0" sz="3000" spc="635">
                <a:latin typeface="Verdana"/>
                <a:cs typeface="Verdana"/>
              </a:rPr>
              <a:t>Australia.</a:t>
            </a:r>
            <a:endParaRPr sz="30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600"/>
              </a:spcBef>
            </a:pPr>
            <a:r>
              <a:rPr dirty="0" sz="3000" spc="860">
                <a:latin typeface="Verdana"/>
                <a:cs typeface="Verdana"/>
              </a:rPr>
              <a:t>It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800">
                <a:latin typeface="Verdana"/>
                <a:cs typeface="Verdana"/>
              </a:rPr>
              <a:t>can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725">
                <a:latin typeface="Verdana"/>
                <a:cs typeface="Verdana"/>
              </a:rPr>
              <a:t>have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844">
                <a:latin typeface="Verdana"/>
                <a:cs typeface="Verdana"/>
              </a:rPr>
              <a:t>a</a:t>
            </a:r>
            <a:r>
              <a:rPr dirty="0" sz="3000" spc="235">
                <a:latin typeface="Verdana"/>
                <a:cs typeface="Verdana"/>
              </a:rPr>
              <a:t> </a:t>
            </a:r>
            <a:r>
              <a:rPr dirty="0" sz="3000" spc="745">
                <a:latin typeface="Verdana"/>
                <a:cs typeface="Verdana"/>
              </a:rPr>
              <a:t>span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795">
                <a:latin typeface="Verdana"/>
                <a:cs typeface="Verdana"/>
              </a:rPr>
              <a:t>of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160">
                <a:latin typeface="Verdana"/>
                <a:cs typeface="Verdana"/>
              </a:rPr>
              <a:t>10</a:t>
            </a:r>
            <a:r>
              <a:rPr dirty="0" sz="3000" spc="229">
                <a:latin typeface="Verdana"/>
                <a:cs typeface="Verdana"/>
              </a:rPr>
              <a:t> </a:t>
            </a:r>
            <a:r>
              <a:rPr dirty="0" sz="3000" spc="680">
                <a:latin typeface="Verdana"/>
                <a:cs typeface="Verdana"/>
              </a:rPr>
              <a:t>meter.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63324" y="7646044"/>
            <a:ext cx="10723880" cy="19170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92090" marR="5080" indent="-485140">
              <a:lnSpc>
                <a:spcPct val="114999"/>
              </a:lnSpc>
              <a:spcBef>
                <a:spcPts val="100"/>
              </a:spcBef>
            </a:pPr>
            <a:r>
              <a:rPr dirty="0" sz="2500" spc="585">
                <a:solidFill>
                  <a:srgbClr val="5CB8E3"/>
                </a:solidFill>
                <a:latin typeface="Verdana"/>
                <a:cs typeface="Verdana"/>
              </a:rPr>
              <a:t>Professor</a:t>
            </a:r>
            <a:r>
              <a:rPr dirty="0" sz="2500" spc="20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95">
                <a:solidFill>
                  <a:srgbClr val="5CB8E3"/>
                </a:solidFill>
                <a:latin typeface="Verdana"/>
                <a:cs typeface="Verdana"/>
              </a:rPr>
              <a:t>Stan</a:t>
            </a:r>
            <a:r>
              <a:rPr dirty="0" sz="2500" spc="200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50">
                <a:solidFill>
                  <a:srgbClr val="5CB8E3"/>
                </a:solidFill>
                <a:latin typeface="Verdana"/>
                <a:cs typeface="Verdana"/>
              </a:rPr>
              <a:t>Skafidis</a:t>
            </a:r>
            <a:r>
              <a:rPr dirty="0" sz="2500" spc="204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635">
                <a:solidFill>
                  <a:srgbClr val="5CB8E3"/>
                </a:solidFill>
                <a:latin typeface="Verdana"/>
                <a:cs typeface="Verdana"/>
              </a:rPr>
              <a:t>of </a:t>
            </a:r>
            <a:r>
              <a:rPr dirty="0" sz="2500" spc="590">
                <a:solidFill>
                  <a:srgbClr val="5CB8E3"/>
                </a:solidFill>
                <a:latin typeface="Verdana"/>
                <a:cs typeface="Verdana"/>
              </a:rPr>
              <a:t>Melbourne</a:t>
            </a:r>
            <a:r>
              <a:rPr dirty="0" sz="2500" spc="225">
                <a:solidFill>
                  <a:srgbClr val="5CB8E3"/>
                </a:solidFill>
                <a:latin typeface="Verdana"/>
                <a:cs typeface="Verdana"/>
              </a:rPr>
              <a:t> </a:t>
            </a:r>
            <a:r>
              <a:rPr dirty="0" sz="2500" spc="540">
                <a:solidFill>
                  <a:srgbClr val="5CB8E3"/>
                </a:solidFill>
                <a:latin typeface="Verdana"/>
                <a:cs typeface="Verdana"/>
              </a:rPr>
              <a:t>University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4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latin typeface="Verdana"/>
                <a:cs typeface="Verdana"/>
              </a:rPr>
              <a:t>C.B.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70">
                <a:latin typeface="Verdana"/>
                <a:cs typeface="Verdana"/>
              </a:rPr>
              <a:t>PATEL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80">
                <a:latin typeface="Verdana"/>
                <a:cs typeface="Verdana"/>
              </a:rPr>
              <a:t>COMPUTER</a:t>
            </a:r>
            <a:r>
              <a:rPr dirty="0" sz="2000">
                <a:latin typeface="Verdana"/>
                <a:cs typeface="Verdana"/>
              </a:rPr>
              <a:t>	</a:t>
            </a:r>
            <a:r>
              <a:rPr dirty="0" sz="2000" spc="590"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1"/>
            <a:ext cx="2439035" cy="1012825"/>
            <a:chOff x="1028700" y="1"/>
            <a:chExt cx="243903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1028700" y="1"/>
              <a:ext cx="1687830" cy="1012825"/>
            </a:xfrm>
            <a:custGeom>
              <a:avLst/>
              <a:gdLst/>
              <a:ahLst/>
              <a:cxnLst/>
              <a:rect l="l" t="t" r="r" b="b"/>
              <a:pathLst>
                <a:path w="1687830" h="1012825">
                  <a:moveTo>
                    <a:pt x="1687710" y="1012626"/>
                  </a:moveTo>
                  <a:lnTo>
                    <a:pt x="0" y="1012626"/>
                  </a:lnTo>
                  <a:lnTo>
                    <a:pt x="0" y="0"/>
                  </a:lnTo>
                  <a:lnTo>
                    <a:pt x="1687710" y="0"/>
                  </a:lnTo>
                  <a:lnTo>
                    <a:pt x="1687710" y="1012626"/>
                  </a:lnTo>
                  <a:close/>
                </a:path>
              </a:pathLst>
            </a:custGeom>
            <a:solidFill>
              <a:srgbClr val="5CB8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497886" y="1"/>
              <a:ext cx="969644" cy="803275"/>
            </a:xfrm>
            <a:custGeom>
              <a:avLst/>
              <a:gdLst/>
              <a:ahLst/>
              <a:cxnLst/>
              <a:rect l="l" t="t" r="r" b="b"/>
              <a:pathLst>
                <a:path w="969645" h="803275">
                  <a:moveTo>
                    <a:pt x="969438" y="803248"/>
                  </a:moveTo>
                  <a:lnTo>
                    <a:pt x="0" y="803248"/>
                  </a:lnTo>
                  <a:lnTo>
                    <a:pt x="0" y="0"/>
                  </a:lnTo>
                  <a:lnTo>
                    <a:pt x="969438" y="0"/>
                  </a:lnTo>
                  <a:lnTo>
                    <a:pt x="969438" y="803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694317"/>
            <a:ext cx="590549" cy="5905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3938853"/>
            <a:ext cx="590549" cy="590549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6034607" y="8650552"/>
            <a:ext cx="114935" cy="1637030"/>
          </a:xfrm>
          <a:custGeom>
            <a:avLst/>
            <a:gdLst/>
            <a:ahLst/>
            <a:cxnLst/>
            <a:rect l="l" t="t" r="r" b="b"/>
            <a:pathLst>
              <a:path w="114934" h="1637029">
                <a:moveTo>
                  <a:pt x="0" y="0"/>
                </a:moveTo>
                <a:lnTo>
                  <a:pt x="114356" y="0"/>
                </a:lnTo>
                <a:lnTo>
                  <a:pt x="114356" y="1636447"/>
                </a:lnTo>
                <a:lnTo>
                  <a:pt x="0" y="1636447"/>
                </a:lnTo>
                <a:lnTo>
                  <a:pt x="0" y="0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966943" y="8650552"/>
            <a:ext cx="114935" cy="1637030"/>
          </a:xfrm>
          <a:custGeom>
            <a:avLst/>
            <a:gdLst/>
            <a:ahLst/>
            <a:cxnLst/>
            <a:rect l="l" t="t" r="r" b="b"/>
            <a:pathLst>
              <a:path w="114934" h="1637029">
                <a:moveTo>
                  <a:pt x="0" y="0"/>
                </a:moveTo>
                <a:lnTo>
                  <a:pt x="114356" y="0"/>
                </a:lnTo>
                <a:lnTo>
                  <a:pt x="114356" y="1636447"/>
                </a:lnTo>
                <a:lnTo>
                  <a:pt x="0" y="1636447"/>
                </a:lnTo>
                <a:lnTo>
                  <a:pt x="0" y="0"/>
                </a:lnTo>
                <a:close/>
              </a:path>
            </a:pathLst>
          </a:custGeom>
          <a:solidFill>
            <a:srgbClr val="5CB8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5449780"/>
            <a:ext cx="590549" cy="590549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5239786" y="6779985"/>
            <a:ext cx="897890" cy="896619"/>
          </a:xfrm>
          <a:custGeom>
            <a:avLst/>
            <a:gdLst/>
            <a:ahLst/>
            <a:cxnLst/>
            <a:rect l="l" t="t" r="r" b="b"/>
            <a:pathLst>
              <a:path w="897890" h="896620">
                <a:moveTo>
                  <a:pt x="459518" y="896036"/>
                </a:moveTo>
                <a:lnTo>
                  <a:pt x="382607" y="891315"/>
                </a:lnTo>
                <a:lnTo>
                  <a:pt x="307637" y="873523"/>
                </a:lnTo>
                <a:lnTo>
                  <a:pt x="236821" y="843190"/>
                </a:lnTo>
                <a:lnTo>
                  <a:pt x="172236" y="801206"/>
                </a:lnTo>
                <a:lnTo>
                  <a:pt x="115781" y="748801"/>
                </a:lnTo>
                <a:lnTo>
                  <a:pt x="69123" y="687524"/>
                </a:lnTo>
                <a:lnTo>
                  <a:pt x="33640" y="619184"/>
                </a:lnTo>
                <a:lnTo>
                  <a:pt x="10370" y="545789"/>
                </a:lnTo>
                <a:lnTo>
                  <a:pt x="0" y="469494"/>
                </a:lnTo>
                <a:lnTo>
                  <a:pt x="2836" y="392549"/>
                </a:lnTo>
                <a:lnTo>
                  <a:pt x="18794" y="317228"/>
                </a:lnTo>
                <a:lnTo>
                  <a:pt x="47403" y="245742"/>
                </a:lnTo>
                <a:lnTo>
                  <a:pt x="87825" y="180190"/>
                </a:lnTo>
                <a:lnTo>
                  <a:pt x="138868" y="122510"/>
                </a:lnTo>
                <a:lnTo>
                  <a:pt x="199024" y="74402"/>
                </a:lnTo>
                <a:lnTo>
                  <a:pt x="266523" y="37278"/>
                </a:lnTo>
                <a:lnTo>
                  <a:pt x="339388" y="12230"/>
                </a:lnTo>
                <a:lnTo>
                  <a:pt x="415465" y="0"/>
                </a:lnTo>
                <a:lnTo>
                  <a:pt x="492508" y="945"/>
                </a:lnTo>
                <a:lnTo>
                  <a:pt x="568255" y="15036"/>
                </a:lnTo>
                <a:lnTo>
                  <a:pt x="640482" y="41862"/>
                </a:lnTo>
                <a:lnTo>
                  <a:pt x="707055" y="80634"/>
                </a:lnTo>
                <a:lnTo>
                  <a:pt x="766011" y="130203"/>
                </a:lnTo>
                <a:lnTo>
                  <a:pt x="815617" y="189112"/>
                </a:lnTo>
                <a:lnTo>
                  <a:pt x="854418" y="255635"/>
                </a:lnTo>
                <a:lnTo>
                  <a:pt x="881265" y="327808"/>
                </a:lnTo>
                <a:lnTo>
                  <a:pt x="895368" y="403498"/>
                </a:lnTo>
                <a:lnTo>
                  <a:pt x="897530" y="447477"/>
                </a:lnTo>
                <a:lnTo>
                  <a:pt x="890920" y="524183"/>
                </a:lnTo>
                <a:lnTo>
                  <a:pt x="871282" y="598637"/>
                </a:lnTo>
                <a:lnTo>
                  <a:pt x="839193" y="668640"/>
                </a:lnTo>
                <a:lnTo>
                  <a:pt x="795604" y="732125"/>
                </a:lnTo>
                <a:lnTo>
                  <a:pt x="741795" y="787230"/>
                </a:lnTo>
                <a:lnTo>
                  <a:pt x="679345" y="832335"/>
                </a:lnTo>
                <a:lnTo>
                  <a:pt x="610097" y="866106"/>
                </a:lnTo>
                <a:lnTo>
                  <a:pt x="536097" y="887549"/>
                </a:lnTo>
                <a:lnTo>
                  <a:pt x="459518" y="896036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116775" y="2298791"/>
            <a:ext cx="3143250" cy="4140200"/>
          </a:xfrm>
          <a:custGeom>
            <a:avLst/>
            <a:gdLst/>
            <a:ahLst/>
            <a:cxnLst/>
            <a:rect l="l" t="t" r="r" b="b"/>
            <a:pathLst>
              <a:path w="3143250" h="4140200">
                <a:moveTo>
                  <a:pt x="1821173" y="12700"/>
                </a:moveTo>
                <a:lnTo>
                  <a:pt x="1321840" y="12700"/>
                </a:lnTo>
                <a:lnTo>
                  <a:pt x="1340901" y="0"/>
                </a:lnTo>
                <a:lnTo>
                  <a:pt x="1802112" y="0"/>
                </a:lnTo>
                <a:lnTo>
                  <a:pt x="1821173" y="12700"/>
                </a:lnTo>
                <a:close/>
              </a:path>
              <a:path w="3143250" h="4140200">
                <a:moveTo>
                  <a:pt x="1897009" y="25400"/>
                </a:moveTo>
                <a:lnTo>
                  <a:pt x="1246004" y="25400"/>
                </a:lnTo>
                <a:lnTo>
                  <a:pt x="1264898" y="12700"/>
                </a:lnTo>
                <a:lnTo>
                  <a:pt x="1878115" y="12700"/>
                </a:lnTo>
                <a:lnTo>
                  <a:pt x="1897009" y="25400"/>
                </a:lnTo>
                <a:close/>
              </a:path>
              <a:path w="3143250" h="4140200">
                <a:moveTo>
                  <a:pt x="1953380" y="38100"/>
                </a:moveTo>
                <a:lnTo>
                  <a:pt x="1189633" y="38100"/>
                </a:lnTo>
                <a:lnTo>
                  <a:pt x="1208371" y="25400"/>
                </a:lnTo>
                <a:lnTo>
                  <a:pt x="1934642" y="25400"/>
                </a:lnTo>
                <a:lnTo>
                  <a:pt x="1953380" y="38100"/>
                </a:lnTo>
                <a:close/>
              </a:path>
              <a:path w="3143250" h="4140200">
                <a:moveTo>
                  <a:pt x="2009234" y="50800"/>
                </a:moveTo>
                <a:lnTo>
                  <a:pt x="1133779" y="50800"/>
                </a:lnTo>
                <a:lnTo>
                  <a:pt x="1152334" y="38100"/>
                </a:lnTo>
                <a:lnTo>
                  <a:pt x="1990679" y="38100"/>
                </a:lnTo>
                <a:lnTo>
                  <a:pt x="2009234" y="50800"/>
                </a:lnTo>
                <a:close/>
              </a:path>
              <a:path w="3143250" h="4140200">
                <a:moveTo>
                  <a:pt x="2046148" y="63500"/>
                </a:moveTo>
                <a:lnTo>
                  <a:pt x="1096865" y="63500"/>
                </a:lnTo>
                <a:lnTo>
                  <a:pt x="1115288" y="50800"/>
                </a:lnTo>
                <a:lnTo>
                  <a:pt x="2027725" y="50800"/>
                </a:lnTo>
                <a:lnTo>
                  <a:pt x="2046148" y="63500"/>
                </a:lnTo>
                <a:close/>
              </a:path>
              <a:path w="3143250" h="4140200">
                <a:moveTo>
                  <a:pt x="2082771" y="76200"/>
                </a:moveTo>
                <a:lnTo>
                  <a:pt x="1060242" y="76200"/>
                </a:lnTo>
                <a:lnTo>
                  <a:pt x="1078516" y="63500"/>
                </a:lnTo>
                <a:lnTo>
                  <a:pt x="2064496" y="63500"/>
                </a:lnTo>
                <a:lnTo>
                  <a:pt x="2082771" y="76200"/>
                </a:lnTo>
                <a:close/>
              </a:path>
              <a:path w="3143250" h="4140200">
                <a:moveTo>
                  <a:pt x="2119091" y="88900"/>
                </a:moveTo>
                <a:lnTo>
                  <a:pt x="1023921" y="88900"/>
                </a:lnTo>
                <a:lnTo>
                  <a:pt x="1042042" y="76200"/>
                </a:lnTo>
                <a:lnTo>
                  <a:pt x="2100971" y="76200"/>
                </a:lnTo>
                <a:lnTo>
                  <a:pt x="2119091" y="88900"/>
                </a:lnTo>
                <a:close/>
              </a:path>
              <a:path w="3143250" h="4140200">
                <a:moveTo>
                  <a:pt x="2155076" y="101600"/>
                </a:moveTo>
                <a:lnTo>
                  <a:pt x="987936" y="101600"/>
                </a:lnTo>
                <a:lnTo>
                  <a:pt x="1005886" y="88900"/>
                </a:lnTo>
                <a:lnTo>
                  <a:pt x="2137126" y="88900"/>
                </a:lnTo>
                <a:lnTo>
                  <a:pt x="2155076" y="101600"/>
                </a:lnTo>
                <a:close/>
              </a:path>
              <a:path w="3143250" h="4140200">
                <a:moveTo>
                  <a:pt x="2208393" y="127000"/>
                </a:moveTo>
                <a:lnTo>
                  <a:pt x="934619" y="127000"/>
                </a:lnTo>
                <a:lnTo>
                  <a:pt x="970071" y="101600"/>
                </a:lnTo>
                <a:lnTo>
                  <a:pt x="2172941" y="101600"/>
                </a:lnTo>
                <a:lnTo>
                  <a:pt x="2208393" y="127000"/>
                </a:lnTo>
                <a:close/>
              </a:path>
              <a:path w="3143250" h="4140200">
                <a:moveTo>
                  <a:pt x="2243462" y="139700"/>
                </a:moveTo>
                <a:lnTo>
                  <a:pt x="899550" y="139700"/>
                </a:lnTo>
                <a:lnTo>
                  <a:pt x="917036" y="127000"/>
                </a:lnTo>
                <a:lnTo>
                  <a:pt x="2225976" y="127000"/>
                </a:lnTo>
                <a:lnTo>
                  <a:pt x="2243462" y="139700"/>
                </a:lnTo>
                <a:close/>
              </a:path>
              <a:path w="3143250" h="4140200">
                <a:moveTo>
                  <a:pt x="2312365" y="177800"/>
                </a:moveTo>
                <a:lnTo>
                  <a:pt x="830647" y="177800"/>
                </a:lnTo>
                <a:lnTo>
                  <a:pt x="882165" y="139700"/>
                </a:lnTo>
                <a:lnTo>
                  <a:pt x="2260848" y="139700"/>
                </a:lnTo>
                <a:lnTo>
                  <a:pt x="2312365" y="177800"/>
                </a:lnTo>
                <a:close/>
              </a:path>
              <a:path w="3143250" h="4140200">
                <a:moveTo>
                  <a:pt x="2379483" y="215900"/>
                </a:moveTo>
                <a:lnTo>
                  <a:pt x="763530" y="215900"/>
                </a:lnTo>
                <a:lnTo>
                  <a:pt x="813693" y="177800"/>
                </a:lnTo>
                <a:lnTo>
                  <a:pt x="2329320" y="177800"/>
                </a:lnTo>
                <a:lnTo>
                  <a:pt x="2379483" y="215900"/>
                </a:lnTo>
                <a:close/>
              </a:path>
              <a:path w="3143250" h="4140200">
                <a:moveTo>
                  <a:pt x="2476461" y="279400"/>
                </a:moveTo>
                <a:lnTo>
                  <a:pt x="666552" y="279400"/>
                </a:lnTo>
                <a:lnTo>
                  <a:pt x="698358" y="254000"/>
                </a:lnTo>
                <a:lnTo>
                  <a:pt x="747047" y="215900"/>
                </a:lnTo>
                <a:lnTo>
                  <a:pt x="2395966" y="215900"/>
                </a:lnTo>
                <a:lnTo>
                  <a:pt x="2444654" y="254000"/>
                </a:lnTo>
                <a:lnTo>
                  <a:pt x="2476461" y="279400"/>
                </a:lnTo>
                <a:close/>
              </a:path>
              <a:path w="3143250" h="4140200">
                <a:moveTo>
                  <a:pt x="889325" y="1651000"/>
                </a:moveTo>
                <a:lnTo>
                  <a:pt x="8509" y="1651000"/>
                </a:lnTo>
                <a:lnTo>
                  <a:pt x="6491" y="1638300"/>
                </a:lnTo>
                <a:lnTo>
                  <a:pt x="2043" y="1600200"/>
                </a:lnTo>
                <a:lnTo>
                  <a:pt x="16" y="1562100"/>
                </a:lnTo>
                <a:lnTo>
                  <a:pt x="0" y="1536700"/>
                </a:lnTo>
                <a:lnTo>
                  <a:pt x="354" y="1524000"/>
                </a:lnTo>
                <a:lnTo>
                  <a:pt x="946" y="1498600"/>
                </a:lnTo>
                <a:lnTo>
                  <a:pt x="1774" y="1485900"/>
                </a:lnTo>
                <a:lnTo>
                  <a:pt x="2839" y="1460500"/>
                </a:lnTo>
                <a:lnTo>
                  <a:pt x="4139" y="1447800"/>
                </a:lnTo>
                <a:lnTo>
                  <a:pt x="5676" y="1422400"/>
                </a:lnTo>
                <a:lnTo>
                  <a:pt x="7449" y="1397000"/>
                </a:lnTo>
                <a:lnTo>
                  <a:pt x="9457" y="1384300"/>
                </a:lnTo>
                <a:lnTo>
                  <a:pt x="11700" y="1358900"/>
                </a:lnTo>
                <a:lnTo>
                  <a:pt x="14179" y="1346200"/>
                </a:lnTo>
                <a:lnTo>
                  <a:pt x="16892" y="1320800"/>
                </a:lnTo>
                <a:lnTo>
                  <a:pt x="19839" y="1308100"/>
                </a:lnTo>
                <a:lnTo>
                  <a:pt x="23019" y="1282700"/>
                </a:lnTo>
                <a:lnTo>
                  <a:pt x="26433" y="1270000"/>
                </a:lnTo>
                <a:lnTo>
                  <a:pt x="30080" y="1244600"/>
                </a:lnTo>
                <a:lnTo>
                  <a:pt x="33958" y="1231900"/>
                </a:lnTo>
                <a:lnTo>
                  <a:pt x="38068" y="1219200"/>
                </a:lnTo>
                <a:lnTo>
                  <a:pt x="42409" y="1193800"/>
                </a:lnTo>
                <a:lnTo>
                  <a:pt x="46981" y="1181100"/>
                </a:lnTo>
                <a:lnTo>
                  <a:pt x="51782" y="1155700"/>
                </a:lnTo>
                <a:lnTo>
                  <a:pt x="56812" y="1143000"/>
                </a:lnTo>
                <a:lnTo>
                  <a:pt x="62069" y="1117600"/>
                </a:lnTo>
                <a:lnTo>
                  <a:pt x="67555" y="1104900"/>
                </a:lnTo>
                <a:lnTo>
                  <a:pt x="73267" y="1079500"/>
                </a:lnTo>
                <a:lnTo>
                  <a:pt x="79204" y="1066800"/>
                </a:lnTo>
                <a:lnTo>
                  <a:pt x="85366" y="1041400"/>
                </a:lnTo>
                <a:lnTo>
                  <a:pt x="91752" y="1028700"/>
                </a:lnTo>
                <a:lnTo>
                  <a:pt x="98361" y="1016000"/>
                </a:lnTo>
                <a:lnTo>
                  <a:pt x="105191" y="990600"/>
                </a:lnTo>
                <a:lnTo>
                  <a:pt x="112242" y="977900"/>
                </a:lnTo>
                <a:lnTo>
                  <a:pt x="119514" y="952500"/>
                </a:lnTo>
                <a:lnTo>
                  <a:pt x="127004" y="939800"/>
                </a:lnTo>
                <a:lnTo>
                  <a:pt x="134711" y="914400"/>
                </a:lnTo>
                <a:lnTo>
                  <a:pt x="142634" y="901700"/>
                </a:lnTo>
                <a:lnTo>
                  <a:pt x="150774" y="889000"/>
                </a:lnTo>
                <a:lnTo>
                  <a:pt x="159128" y="863600"/>
                </a:lnTo>
                <a:lnTo>
                  <a:pt x="167692" y="850900"/>
                </a:lnTo>
                <a:lnTo>
                  <a:pt x="176469" y="838200"/>
                </a:lnTo>
                <a:lnTo>
                  <a:pt x="185457" y="812800"/>
                </a:lnTo>
                <a:lnTo>
                  <a:pt x="194653" y="800100"/>
                </a:lnTo>
                <a:lnTo>
                  <a:pt x="204056" y="787400"/>
                </a:lnTo>
                <a:lnTo>
                  <a:pt x="213664" y="762000"/>
                </a:lnTo>
                <a:lnTo>
                  <a:pt x="223478" y="749300"/>
                </a:lnTo>
                <a:lnTo>
                  <a:pt x="233496" y="736600"/>
                </a:lnTo>
                <a:lnTo>
                  <a:pt x="243713" y="711200"/>
                </a:lnTo>
                <a:lnTo>
                  <a:pt x="254130" y="698500"/>
                </a:lnTo>
                <a:lnTo>
                  <a:pt x="264748" y="685800"/>
                </a:lnTo>
                <a:lnTo>
                  <a:pt x="275562" y="673100"/>
                </a:lnTo>
                <a:lnTo>
                  <a:pt x="286569" y="647700"/>
                </a:lnTo>
                <a:lnTo>
                  <a:pt x="297771" y="635000"/>
                </a:lnTo>
                <a:lnTo>
                  <a:pt x="309165" y="622300"/>
                </a:lnTo>
                <a:lnTo>
                  <a:pt x="320750" y="609600"/>
                </a:lnTo>
                <a:lnTo>
                  <a:pt x="332521" y="596900"/>
                </a:lnTo>
                <a:lnTo>
                  <a:pt x="344479" y="571500"/>
                </a:lnTo>
                <a:lnTo>
                  <a:pt x="381458" y="533400"/>
                </a:lnTo>
                <a:lnTo>
                  <a:pt x="407009" y="508000"/>
                </a:lnTo>
                <a:lnTo>
                  <a:pt x="420049" y="482600"/>
                </a:lnTo>
                <a:lnTo>
                  <a:pt x="460200" y="444500"/>
                </a:lnTo>
                <a:lnTo>
                  <a:pt x="501856" y="406400"/>
                </a:lnTo>
                <a:lnTo>
                  <a:pt x="530438" y="381000"/>
                </a:lnTo>
                <a:lnTo>
                  <a:pt x="559643" y="355600"/>
                </a:lnTo>
                <a:lnTo>
                  <a:pt x="589463" y="330200"/>
                </a:lnTo>
                <a:lnTo>
                  <a:pt x="619869" y="304800"/>
                </a:lnTo>
                <a:lnTo>
                  <a:pt x="650853" y="279400"/>
                </a:lnTo>
                <a:lnTo>
                  <a:pt x="2492160" y="279400"/>
                </a:lnTo>
                <a:lnTo>
                  <a:pt x="2523144" y="304800"/>
                </a:lnTo>
                <a:lnTo>
                  <a:pt x="2553550" y="330200"/>
                </a:lnTo>
                <a:lnTo>
                  <a:pt x="2583369" y="355600"/>
                </a:lnTo>
                <a:lnTo>
                  <a:pt x="2612574" y="381000"/>
                </a:lnTo>
                <a:lnTo>
                  <a:pt x="2641157" y="406400"/>
                </a:lnTo>
                <a:lnTo>
                  <a:pt x="2682813" y="444500"/>
                </a:lnTo>
                <a:lnTo>
                  <a:pt x="2722963" y="482600"/>
                </a:lnTo>
                <a:lnTo>
                  <a:pt x="2736004" y="508000"/>
                </a:lnTo>
                <a:lnTo>
                  <a:pt x="2748869" y="520700"/>
                </a:lnTo>
                <a:lnTo>
                  <a:pt x="2786389" y="558800"/>
                </a:lnTo>
                <a:lnTo>
                  <a:pt x="2810491" y="596900"/>
                </a:lnTo>
                <a:lnTo>
                  <a:pt x="2822262" y="609600"/>
                </a:lnTo>
                <a:lnTo>
                  <a:pt x="2833847" y="622300"/>
                </a:lnTo>
                <a:lnTo>
                  <a:pt x="2845242" y="635000"/>
                </a:lnTo>
                <a:lnTo>
                  <a:pt x="2856443" y="647700"/>
                </a:lnTo>
                <a:lnTo>
                  <a:pt x="2867451" y="673100"/>
                </a:lnTo>
                <a:lnTo>
                  <a:pt x="2878265" y="685800"/>
                </a:lnTo>
                <a:lnTo>
                  <a:pt x="2888882" y="698500"/>
                </a:lnTo>
                <a:lnTo>
                  <a:pt x="2899299" y="711200"/>
                </a:lnTo>
                <a:lnTo>
                  <a:pt x="2909517" y="736600"/>
                </a:lnTo>
                <a:lnTo>
                  <a:pt x="2919534" y="749300"/>
                </a:lnTo>
                <a:lnTo>
                  <a:pt x="2929348" y="762000"/>
                </a:lnTo>
                <a:lnTo>
                  <a:pt x="2938957" y="787400"/>
                </a:lnTo>
                <a:lnTo>
                  <a:pt x="2948359" y="800100"/>
                </a:lnTo>
                <a:lnTo>
                  <a:pt x="2957556" y="812800"/>
                </a:lnTo>
                <a:lnTo>
                  <a:pt x="2966544" y="838200"/>
                </a:lnTo>
                <a:lnTo>
                  <a:pt x="2975320" y="850900"/>
                </a:lnTo>
                <a:lnTo>
                  <a:pt x="2983885" y="863600"/>
                </a:lnTo>
                <a:lnTo>
                  <a:pt x="2992238" y="889000"/>
                </a:lnTo>
                <a:lnTo>
                  <a:pt x="1456359" y="889000"/>
                </a:lnTo>
                <a:lnTo>
                  <a:pt x="1440102" y="901700"/>
                </a:lnTo>
                <a:lnTo>
                  <a:pt x="1407846" y="901700"/>
                </a:lnTo>
                <a:lnTo>
                  <a:pt x="1391866" y="914400"/>
                </a:lnTo>
                <a:lnTo>
                  <a:pt x="1360220" y="914400"/>
                </a:lnTo>
                <a:lnTo>
                  <a:pt x="1344593" y="927100"/>
                </a:lnTo>
                <a:lnTo>
                  <a:pt x="1329102" y="927100"/>
                </a:lnTo>
                <a:lnTo>
                  <a:pt x="1313748" y="939800"/>
                </a:lnTo>
                <a:lnTo>
                  <a:pt x="1298550" y="939800"/>
                </a:lnTo>
                <a:lnTo>
                  <a:pt x="1283525" y="952500"/>
                </a:lnTo>
                <a:lnTo>
                  <a:pt x="1268673" y="952500"/>
                </a:lnTo>
                <a:lnTo>
                  <a:pt x="1253995" y="965200"/>
                </a:lnTo>
                <a:lnTo>
                  <a:pt x="1239509" y="965200"/>
                </a:lnTo>
                <a:lnTo>
                  <a:pt x="1225230" y="977900"/>
                </a:lnTo>
                <a:lnTo>
                  <a:pt x="1211161" y="990600"/>
                </a:lnTo>
                <a:lnTo>
                  <a:pt x="1197300" y="1003300"/>
                </a:lnTo>
                <a:lnTo>
                  <a:pt x="1183664" y="1003300"/>
                </a:lnTo>
                <a:lnTo>
                  <a:pt x="1170270" y="1016000"/>
                </a:lnTo>
                <a:lnTo>
                  <a:pt x="1157118" y="1028700"/>
                </a:lnTo>
                <a:lnTo>
                  <a:pt x="1144208" y="1041400"/>
                </a:lnTo>
                <a:lnTo>
                  <a:pt x="1131555" y="1041400"/>
                </a:lnTo>
                <a:lnTo>
                  <a:pt x="1095232" y="1079500"/>
                </a:lnTo>
                <a:lnTo>
                  <a:pt x="1061489" y="1117600"/>
                </a:lnTo>
                <a:lnTo>
                  <a:pt x="1030502" y="1155700"/>
                </a:lnTo>
                <a:lnTo>
                  <a:pt x="1002449" y="1193800"/>
                </a:lnTo>
                <a:lnTo>
                  <a:pt x="977485" y="1244600"/>
                </a:lnTo>
                <a:lnTo>
                  <a:pt x="969869" y="1257300"/>
                </a:lnTo>
                <a:lnTo>
                  <a:pt x="962620" y="1270000"/>
                </a:lnTo>
                <a:lnTo>
                  <a:pt x="955739" y="1282700"/>
                </a:lnTo>
                <a:lnTo>
                  <a:pt x="949224" y="1295400"/>
                </a:lnTo>
                <a:lnTo>
                  <a:pt x="943083" y="1320800"/>
                </a:lnTo>
                <a:lnTo>
                  <a:pt x="937325" y="1333500"/>
                </a:lnTo>
                <a:lnTo>
                  <a:pt x="931949" y="1346200"/>
                </a:lnTo>
                <a:lnTo>
                  <a:pt x="926956" y="1358900"/>
                </a:lnTo>
                <a:lnTo>
                  <a:pt x="922350" y="1371600"/>
                </a:lnTo>
                <a:lnTo>
                  <a:pt x="918138" y="1397000"/>
                </a:lnTo>
                <a:lnTo>
                  <a:pt x="914319" y="1409700"/>
                </a:lnTo>
                <a:lnTo>
                  <a:pt x="910895" y="1422400"/>
                </a:lnTo>
                <a:lnTo>
                  <a:pt x="907868" y="1447800"/>
                </a:lnTo>
                <a:lnTo>
                  <a:pt x="905242" y="1460500"/>
                </a:lnTo>
                <a:lnTo>
                  <a:pt x="903018" y="1473200"/>
                </a:lnTo>
                <a:lnTo>
                  <a:pt x="901196" y="1485900"/>
                </a:lnTo>
                <a:lnTo>
                  <a:pt x="899777" y="1511300"/>
                </a:lnTo>
                <a:lnTo>
                  <a:pt x="898764" y="1524000"/>
                </a:lnTo>
                <a:lnTo>
                  <a:pt x="898155" y="1536700"/>
                </a:lnTo>
                <a:lnTo>
                  <a:pt x="897818" y="1562100"/>
                </a:lnTo>
                <a:lnTo>
                  <a:pt x="897412" y="1574800"/>
                </a:lnTo>
                <a:lnTo>
                  <a:pt x="894576" y="1612900"/>
                </a:lnTo>
                <a:lnTo>
                  <a:pt x="891343" y="1638300"/>
                </a:lnTo>
                <a:lnTo>
                  <a:pt x="889325" y="1651000"/>
                </a:lnTo>
                <a:close/>
              </a:path>
              <a:path w="3143250" h="4140200">
                <a:moveTo>
                  <a:pt x="2015682" y="3759200"/>
                </a:moveTo>
                <a:lnTo>
                  <a:pt x="1127330" y="3759200"/>
                </a:lnTo>
                <a:lnTo>
                  <a:pt x="1125848" y="3746500"/>
                </a:lnTo>
                <a:lnTo>
                  <a:pt x="1123011" y="3708400"/>
                </a:lnTo>
                <a:lnTo>
                  <a:pt x="1122471" y="3683000"/>
                </a:lnTo>
                <a:lnTo>
                  <a:pt x="1122471" y="2679700"/>
                </a:lnTo>
                <a:lnTo>
                  <a:pt x="1122606" y="2667000"/>
                </a:lnTo>
                <a:lnTo>
                  <a:pt x="1123012" y="2654300"/>
                </a:lnTo>
                <a:lnTo>
                  <a:pt x="1123689" y="2641600"/>
                </a:lnTo>
                <a:lnTo>
                  <a:pt x="1124635" y="2628900"/>
                </a:lnTo>
                <a:lnTo>
                  <a:pt x="1125851" y="2628900"/>
                </a:lnTo>
                <a:lnTo>
                  <a:pt x="1127334" y="2616200"/>
                </a:lnTo>
                <a:lnTo>
                  <a:pt x="1129084" y="2603500"/>
                </a:lnTo>
                <a:lnTo>
                  <a:pt x="1131103" y="2590800"/>
                </a:lnTo>
                <a:lnTo>
                  <a:pt x="1133386" y="2578100"/>
                </a:lnTo>
                <a:lnTo>
                  <a:pt x="1135932" y="2565400"/>
                </a:lnTo>
                <a:lnTo>
                  <a:pt x="1138740" y="2565400"/>
                </a:lnTo>
                <a:lnTo>
                  <a:pt x="1141811" y="2552700"/>
                </a:lnTo>
                <a:lnTo>
                  <a:pt x="1145141" y="2540000"/>
                </a:lnTo>
                <a:lnTo>
                  <a:pt x="1148725" y="2527300"/>
                </a:lnTo>
                <a:lnTo>
                  <a:pt x="1152564" y="2514600"/>
                </a:lnTo>
                <a:lnTo>
                  <a:pt x="1156657" y="2501900"/>
                </a:lnTo>
                <a:lnTo>
                  <a:pt x="1161001" y="2501900"/>
                </a:lnTo>
                <a:lnTo>
                  <a:pt x="1165589" y="2489200"/>
                </a:lnTo>
                <a:lnTo>
                  <a:pt x="1170422" y="2476500"/>
                </a:lnTo>
                <a:lnTo>
                  <a:pt x="1175499" y="2463800"/>
                </a:lnTo>
                <a:lnTo>
                  <a:pt x="1180814" y="2463800"/>
                </a:lnTo>
                <a:lnTo>
                  <a:pt x="1186362" y="2451100"/>
                </a:lnTo>
                <a:lnTo>
                  <a:pt x="1192142" y="2438400"/>
                </a:lnTo>
                <a:lnTo>
                  <a:pt x="1198154" y="2425700"/>
                </a:lnTo>
                <a:lnTo>
                  <a:pt x="1204390" y="2425700"/>
                </a:lnTo>
                <a:lnTo>
                  <a:pt x="1210844" y="2413000"/>
                </a:lnTo>
                <a:lnTo>
                  <a:pt x="1217515" y="2400300"/>
                </a:lnTo>
                <a:lnTo>
                  <a:pt x="1224404" y="2400300"/>
                </a:lnTo>
                <a:lnTo>
                  <a:pt x="1231501" y="2387600"/>
                </a:lnTo>
                <a:lnTo>
                  <a:pt x="1238799" y="2374900"/>
                </a:lnTo>
                <a:lnTo>
                  <a:pt x="1246298" y="2374900"/>
                </a:lnTo>
                <a:lnTo>
                  <a:pt x="1253997" y="2362200"/>
                </a:lnTo>
                <a:lnTo>
                  <a:pt x="1261887" y="2349500"/>
                </a:lnTo>
                <a:lnTo>
                  <a:pt x="1269959" y="2349500"/>
                </a:lnTo>
                <a:lnTo>
                  <a:pt x="1278212" y="2336800"/>
                </a:lnTo>
                <a:lnTo>
                  <a:pt x="1286647" y="2336800"/>
                </a:lnTo>
                <a:lnTo>
                  <a:pt x="1295254" y="2324100"/>
                </a:lnTo>
                <a:lnTo>
                  <a:pt x="1304022" y="2324100"/>
                </a:lnTo>
                <a:lnTo>
                  <a:pt x="1312951" y="2311400"/>
                </a:lnTo>
                <a:lnTo>
                  <a:pt x="1322041" y="2311400"/>
                </a:lnTo>
                <a:lnTo>
                  <a:pt x="1331281" y="2298700"/>
                </a:lnTo>
                <a:lnTo>
                  <a:pt x="1340661" y="2298700"/>
                </a:lnTo>
                <a:lnTo>
                  <a:pt x="1350179" y="2286000"/>
                </a:lnTo>
                <a:lnTo>
                  <a:pt x="1359837" y="2286000"/>
                </a:lnTo>
                <a:lnTo>
                  <a:pt x="1369622" y="2273300"/>
                </a:lnTo>
                <a:lnTo>
                  <a:pt x="1389539" y="2273300"/>
                </a:lnTo>
                <a:lnTo>
                  <a:pt x="1399671" y="2260600"/>
                </a:lnTo>
                <a:lnTo>
                  <a:pt x="1420234" y="2260600"/>
                </a:lnTo>
                <a:lnTo>
                  <a:pt x="1430652" y="2247900"/>
                </a:lnTo>
                <a:lnTo>
                  <a:pt x="1462402" y="2247900"/>
                </a:lnTo>
                <a:lnTo>
                  <a:pt x="1473121" y="2235200"/>
                </a:lnTo>
                <a:lnTo>
                  <a:pt x="1604556" y="2235200"/>
                </a:lnTo>
                <a:lnTo>
                  <a:pt x="1621051" y="2222500"/>
                </a:lnTo>
                <a:lnTo>
                  <a:pt x="1702910" y="2222500"/>
                </a:lnTo>
                <a:lnTo>
                  <a:pt x="1719088" y="2209800"/>
                </a:lnTo>
                <a:lnTo>
                  <a:pt x="1751147" y="2209800"/>
                </a:lnTo>
                <a:lnTo>
                  <a:pt x="1767029" y="2197100"/>
                </a:lnTo>
                <a:lnTo>
                  <a:pt x="1798420" y="2197100"/>
                </a:lnTo>
                <a:lnTo>
                  <a:pt x="1813910" y="2184400"/>
                </a:lnTo>
                <a:lnTo>
                  <a:pt x="1829264" y="2184400"/>
                </a:lnTo>
                <a:lnTo>
                  <a:pt x="1844463" y="2171700"/>
                </a:lnTo>
                <a:lnTo>
                  <a:pt x="1859488" y="2171700"/>
                </a:lnTo>
                <a:lnTo>
                  <a:pt x="1874339" y="2159000"/>
                </a:lnTo>
                <a:lnTo>
                  <a:pt x="1889017" y="2146300"/>
                </a:lnTo>
                <a:lnTo>
                  <a:pt x="1903504" y="2146300"/>
                </a:lnTo>
                <a:lnTo>
                  <a:pt x="1917782" y="2133600"/>
                </a:lnTo>
                <a:lnTo>
                  <a:pt x="1931852" y="2120900"/>
                </a:lnTo>
                <a:lnTo>
                  <a:pt x="1945713" y="2120900"/>
                </a:lnTo>
                <a:lnTo>
                  <a:pt x="1959348" y="2108200"/>
                </a:lnTo>
                <a:lnTo>
                  <a:pt x="1972742" y="2095500"/>
                </a:lnTo>
                <a:lnTo>
                  <a:pt x="1985894" y="2082800"/>
                </a:lnTo>
                <a:lnTo>
                  <a:pt x="1998804" y="2082800"/>
                </a:lnTo>
                <a:lnTo>
                  <a:pt x="2035945" y="2044700"/>
                </a:lnTo>
                <a:lnTo>
                  <a:pt x="2070577" y="2006600"/>
                </a:lnTo>
                <a:lnTo>
                  <a:pt x="2102503" y="1968500"/>
                </a:lnTo>
                <a:lnTo>
                  <a:pt x="2131545" y="1930400"/>
                </a:lnTo>
                <a:lnTo>
                  <a:pt x="2157554" y="1892300"/>
                </a:lnTo>
                <a:lnTo>
                  <a:pt x="2173143" y="1854200"/>
                </a:lnTo>
                <a:lnTo>
                  <a:pt x="2180392" y="1841500"/>
                </a:lnTo>
                <a:lnTo>
                  <a:pt x="2187274" y="1828800"/>
                </a:lnTo>
                <a:lnTo>
                  <a:pt x="2193788" y="1816100"/>
                </a:lnTo>
                <a:lnTo>
                  <a:pt x="2199929" y="1803400"/>
                </a:lnTo>
                <a:lnTo>
                  <a:pt x="2205687" y="1778000"/>
                </a:lnTo>
                <a:lnTo>
                  <a:pt x="2211063" y="1765300"/>
                </a:lnTo>
                <a:lnTo>
                  <a:pt x="2216057" y="1752600"/>
                </a:lnTo>
                <a:lnTo>
                  <a:pt x="2220663" y="1739900"/>
                </a:lnTo>
                <a:lnTo>
                  <a:pt x="2224875" y="1714500"/>
                </a:lnTo>
                <a:lnTo>
                  <a:pt x="2228693" y="1701800"/>
                </a:lnTo>
                <a:lnTo>
                  <a:pt x="2232118" y="1689100"/>
                </a:lnTo>
                <a:lnTo>
                  <a:pt x="2235145" y="1676400"/>
                </a:lnTo>
                <a:lnTo>
                  <a:pt x="2237770" y="1651000"/>
                </a:lnTo>
                <a:lnTo>
                  <a:pt x="2239994" y="1638300"/>
                </a:lnTo>
                <a:lnTo>
                  <a:pt x="2241817" y="1625600"/>
                </a:lnTo>
                <a:lnTo>
                  <a:pt x="2243236" y="1612900"/>
                </a:lnTo>
                <a:lnTo>
                  <a:pt x="2244249" y="1587500"/>
                </a:lnTo>
                <a:lnTo>
                  <a:pt x="2244857" y="1574800"/>
                </a:lnTo>
                <a:lnTo>
                  <a:pt x="2245060" y="1562100"/>
                </a:lnTo>
                <a:lnTo>
                  <a:pt x="2244857" y="1536700"/>
                </a:lnTo>
                <a:lnTo>
                  <a:pt x="2244249" y="1524000"/>
                </a:lnTo>
                <a:lnTo>
                  <a:pt x="2243236" y="1511300"/>
                </a:lnTo>
                <a:lnTo>
                  <a:pt x="2241817" y="1485900"/>
                </a:lnTo>
                <a:lnTo>
                  <a:pt x="2239994" y="1473200"/>
                </a:lnTo>
                <a:lnTo>
                  <a:pt x="2237770" y="1460500"/>
                </a:lnTo>
                <a:lnTo>
                  <a:pt x="2235145" y="1447800"/>
                </a:lnTo>
                <a:lnTo>
                  <a:pt x="2232118" y="1422400"/>
                </a:lnTo>
                <a:lnTo>
                  <a:pt x="2228693" y="1409700"/>
                </a:lnTo>
                <a:lnTo>
                  <a:pt x="2224875" y="1397000"/>
                </a:lnTo>
                <a:lnTo>
                  <a:pt x="2220663" y="1371600"/>
                </a:lnTo>
                <a:lnTo>
                  <a:pt x="2216057" y="1358900"/>
                </a:lnTo>
                <a:lnTo>
                  <a:pt x="2211063" y="1346200"/>
                </a:lnTo>
                <a:lnTo>
                  <a:pt x="2205687" y="1333500"/>
                </a:lnTo>
                <a:lnTo>
                  <a:pt x="2199929" y="1320800"/>
                </a:lnTo>
                <a:lnTo>
                  <a:pt x="2193788" y="1295400"/>
                </a:lnTo>
                <a:lnTo>
                  <a:pt x="2187274" y="1282700"/>
                </a:lnTo>
                <a:lnTo>
                  <a:pt x="2180392" y="1270000"/>
                </a:lnTo>
                <a:lnTo>
                  <a:pt x="2173143" y="1257300"/>
                </a:lnTo>
                <a:lnTo>
                  <a:pt x="2165528" y="1244600"/>
                </a:lnTo>
                <a:lnTo>
                  <a:pt x="2157554" y="1219200"/>
                </a:lnTo>
                <a:lnTo>
                  <a:pt x="2131545" y="1181100"/>
                </a:lnTo>
                <a:lnTo>
                  <a:pt x="2102503" y="1143000"/>
                </a:lnTo>
                <a:lnTo>
                  <a:pt x="2070577" y="1104900"/>
                </a:lnTo>
                <a:lnTo>
                  <a:pt x="2035945" y="1066800"/>
                </a:lnTo>
                <a:lnTo>
                  <a:pt x="2011457" y="1041400"/>
                </a:lnTo>
                <a:lnTo>
                  <a:pt x="1998804" y="1041400"/>
                </a:lnTo>
                <a:lnTo>
                  <a:pt x="1985894" y="1028700"/>
                </a:lnTo>
                <a:lnTo>
                  <a:pt x="1972742" y="1016000"/>
                </a:lnTo>
                <a:lnTo>
                  <a:pt x="1959348" y="1003300"/>
                </a:lnTo>
                <a:lnTo>
                  <a:pt x="1945713" y="1003300"/>
                </a:lnTo>
                <a:lnTo>
                  <a:pt x="1931852" y="990600"/>
                </a:lnTo>
                <a:lnTo>
                  <a:pt x="1917782" y="977900"/>
                </a:lnTo>
                <a:lnTo>
                  <a:pt x="1903504" y="965200"/>
                </a:lnTo>
                <a:lnTo>
                  <a:pt x="1889017" y="965200"/>
                </a:lnTo>
                <a:lnTo>
                  <a:pt x="1874339" y="952500"/>
                </a:lnTo>
                <a:lnTo>
                  <a:pt x="1859488" y="952500"/>
                </a:lnTo>
                <a:lnTo>
                  <a:pt x="1844463" y="939800"/>
                </a:lnTo>
                <a:lnTo>
                  <a:pt x="1829264" y="939800"/>
                </a:lnTo>
                <a:lnTo>
                  <a:pt x="1813910" y="927100"/>
                </a:lnTo>
                <a:lnTo>
                  <a:pt x="1798420" y="927100"/>
                </a:lnTo>
                <a:lnTo>
                  <a:pt x="1782793" y="914400"/>
                </a:lnTo>
                <a:lnTo>
                  <a:pt x="1751147" y="914400"/>
                </a:lnTo>
                <a:lnTo>
                  <a:pt x="1735167" y="901700"/>
                </a:lnTo>
                <a:lnTo>
                  <a:pt x="1702910" y="901700"/>
                </a:lnTo>
                <a:lnTo>
                  <a:pt x="1686653" y="889000"/>
                </a:lnTo>
                <a:lnTo>
                  <a:pt x="2992238" y="889000"/>
                </a:lnTo>
                <a:lnTo>
                  <a:pt x="3000378" y="901700"/>
                </a:lnTo>
                <a:lnTo>
                  <a:pt x="3008301" y="914400"/>
                </a:lnTo>
                <a:lnTo>
                  <a:pt x="3016008" y="939800"/>
                </a:lnTo>
                <a:lnTo>
                  <a:pt x="3023498" y="952500"/>
                </a:lnTo>
                <a:lnTo>
                  <a:pt x="3030770" y="977900"/>
                </a:lnTo>
                <a:lnTo>
                  <a:pt x="3037821" y="990600"/>
                </a:lnTo>
                <a:lnTo>
                  <a:pt x="3044651" y="1016000"/>
                </a:lnTo>
                <a:lnTo>
                  <a:pt x="3051260" y="1028700"/>
                </a:lnTo>
                <a:lnTo>
                  <a:pt x="3057647" y="1041400"/>
                </a:lnTo>
                <a:lnTo>
                  <a:pt x="3063808" y="1066800"/>
                </a:lnTo>
                <a:lnTo>
                  <a:pt x="3069745" y="1079500"/>
                </a:lnTo>
                <a:lnTo>
                  <a:pt x="3075458" y="1104900"/>
                </a:lnTo>
                <a:lnTo>
                  <a:pt x="3080943" y="1117600"/>
                </a:lnTo>
                <a:lnTo>
                  <a:pt x="3086201" y="1143000"/>
                </a:lnTo>
                <a:lnTo>
                  <a:pt x="3091230" y="1155700"/>
                </a:lnTo>
                <a:lnTo>
                  <a:pt x="3096031" y="1181100"/>
                </a:lnTo>
                <a:lnTo>
                  <a:pt x="3100603" y="1193800"/>
                </a:lnTo>
                <a:lnTo>
                  <a:pt x="3104944" y="1219200"/>
                </a:lnTo>
                <a:lnTo>
                  <a:pt x="3109054" y="1231900"/>
                </a:lnTo>
                <a:lnTo>
                  <a:pt x="3112933" y="1244600"/>
                </a:lnTo>
                <a:lnTo>
                  <a:pt x="3116579" y="1270000"/>
                </a:lnTo>
                <a:lnTo>
                  <a:pt x="3119993" y="1282700"/>
                </a:lnTo>
                <a:lnTo>
                  <a:pt x="3123173" y="1308100"/>
                </a:lnTo>
                <a:lnTo>
                  <a:pt x="3126121" y="1320800"/>
                </a:lnTo>
                <a:lnTo>
                  <a:pt x="3128834" y="1346200"/>
                </a:lnTo>
                <a:lnTo>
                  <a:pt x="3131312" y="1358900"/>
                </a:lnTo>
                <a:lnTo>
                  <a:pt x="3133555" y="1384300"/>
                </a:lnTo>
                <a:lnTo>
                  <a:pt x="3135563" y="1397000"/>
                </a:lnTo>
                <a:lnTo>
                  <a:pt x="3137336" y="1422400"/>
                </a:lnTo>
                <a:lnTo>
                  <a:pt x="3138873" y="1447800"/>
                </a:lnTo>
                <a:lnTo>
                  <a:pt x="3140174" y="1460500"/>
                </a:lnTo>
                <a:lnTo>
                  <a:pt x="3141238" y="1485900"/>
                </a:lnTo>
                <a:lnTo>
                  <a:pt x="3142067" y="1498600"/>
                </a:lnTo>
                <a:lnTo>
                  <a:pt x="3142658" y="1524000"/>
                </a:lnTo>
                <a:lnTo>
                  <a:pt x="3143013" y="1536700"/>
                </a:lnTo>
                <a:lnTo>
                  <a:pt x="3142772" y="1587500"/>
                </a:lnTo>
                <a:lnTo>
                  <a:pt x="3141784" y="1625600"/>
                </a:lnTo>
                <a:lnTo>
                  <a:pt x="3137925" y="1676400"/>
                </a:lnTo>
                <a:lnTo>
                  <a:pt x="3135056" y="1714500"/>
                </a:lnTo>
                <a:lnTo>
                  <a:pt x="3131564" y="1739900"/>
                </a:lnTo>
                <a:lnTo>
                  <a:pt x="3127448" y="1778000"/>
                </a:lnTo>
                <a:lnTo>
                  <a:pt x="3122708" y="1803400"/>
                </a:lnTo>
                <a:lnTo>
                  <a:pt x="3117349" y="1841500"/>
                </a:lnTo>
                <a:lnTo>
                  <a:pt x="3111374" y="1866900"/>
                </a:lnTo>
                <a:lnTo>
                  <a:pt x="3104783" y="1905000"/>
                </a:lnTo>
                <a:lnTo>
                  <a:pt x="3097577" y="1930400"/>
                </a:lnTo>
                <a:lnTo>
                  <a:pt x="3089761" y="1955800"/>
                </a:lnTo>
                <a:lnTo>
                  <a:pt x="3081342" y="1993900"/>
                </a:lnTo>
                <a:lnTo>
                  <a:pt x="3072319" y="2019300"/>
                </a:lnTo>
                <a:lnTo>
                  <a:pt x="3062693" y="2057400"/>
                </a:lnTo>
                <a:lnTo>
                  <a:pt x="3052470" y="2082800"/>
                </a:lnTo>
                <a:lnTo>
                  <a:pt x="3041661" y="2108200"/>
                </a:lnTo>
                <a:lnTo>
                  <a:pt x="3030263" y="2133600"/>
                </a:lnTo>
                <a:lnTo>
                  <a:pt x="3018278" y="2171700"/>
                </a:lnTo>
                <a:lnTo>
                  <a:pt x="3005714" y="2197100"/>
                </a:lnTo>
                <a:lnTo>
                  <a:pt x="2992583" y="2222500"/>
                </a:lnTo>
                <a:lnTo>
                  <a:pt x="2978883" y="2260600"/>
                </a:lnTo>
                <a:lnTo>
                  <a:pt x="2949791" y="2311400"/>
                </a:lnTo>
                <a:lnTo>
                  <a:pt x="2918507" y="2362200"/>
                </a:lnTo>
                <a:lnTo>
                  <a:pt x="2885057" y="2413000"/>
                </a:lnTo>
                <a:lnTo>
                  <a:pt x="2849521" y="2463800"/>
                </a:lnTo>
                <a:lnTo>
                  <a:pt x="2811926" y="2514600"/>
                </a:lnTo>
                <a:lnTo>
                  <a:pt x="2772364" y="2565400"/>
                </a:lnTo>
                <a:lnTo>
                  <a:pt x="2730865" y="2616200"/>
                </a:lnTo>
                <a:lnTo>
                  <a:pt x="2687529" y="2667000"/>
                </a:lnTo>
                <a:lnTo>
                  <a:pt x="2665179" y="2679700"/>
                </a:lnTo>
                <a:lnTo>
                  <a:pt x="2642391" y="2705100"/>
                </a:lnTo>
                <a:lnTo>
                  <a:pt x="2619184" y="2730500"/>
                </a:lnTo>
                <a:lnTo>
                  <a:pt x="2595558" y="2743200"/>
                </a:lnTo>
                <a:lnTo>
                  <a:pt x="2571513" y="2768600"/>
                </a:lnTo>
                <a:lnTo>
                  <a:pt x="2547068" y="2781300"/>
                </a:lnTo>
                <a:lnTo>
                  <a:pt x="2522243" y="2806700"/>
                </a:lnTo>
                <a:lnTo>
                  <a:pt x="2497038" y="2819400"/>
                </a:lnTo>
                <a:lnTo>
                  <a:pt x="2471452" y="2844800"/>
                </a:lnTo>
                <a:lnTo>
                  <a:pt x="2445506" y="2857500"/>
                </a:lnTo>
                <a:lnTo>
                  <a:pt x="2419221" y="2882900"/>
                </a:lnTo>
                <a:lnTo>
                  <a:pt x="2338351" y="2921000"/>
                </a:lnTo>
                <a:lnTo>
                  <a:pt x="2310774" y="2946400"/>
                </a:lnTo>
                <a:lnTo>
                  <a:pt x="2197596" y="2997200"/>
                </a:lnTo>
                <a:lnTo>
                  <a:pt x="2080407" y="3048000"/>
                </a:lnTo>
                <a:lnTo>
                  <a:pt x="2050577" y="3048000"/>
                </a:lnTo>
                <a:lnTo>
                  <a:pt x="2020542" y="3060700"/>
                </a:lnTo>
                <a:lnTo>
                  <a:pt x="2020542" y="3683000"/>
                </a:lnTo>
                <a:lnTo>
                  <a:pt x="2020407" y="3695700"/>
                </a:lnTo>
                <a:lnTo>
                  <a:pt x="2020002" y="3708400"/>
                </a:lnTo>
                <a:lnTo>
                  <a:pt x="2019326" y="3721100"/>
                </a:lnTo>
                <a:lnTo>
                  <a:pt x="2018380" y="3733800"/>
                </a:lnTo>
                <a:lnTo>
                  <a:pt x="2017165" y="3746500"/>
                </a:lnTo>
                <a:lnTo>
                  <a:pt x="2015682" y="3759200"/>
                </a:lnTo>
                <a:close/>
              </a:path>
              <a:path w="3143250" h="4140200">
                <a:moveTo>
                  <a:pt x="871704" y="1714500"/>
                </a:moveTo>
                <a:lnTo>
                  <a:pt x="26130" y="1714500"/>
                </a:lnTo>
                <a:lnTo>
                  <a:pt x="22546" y="1701800"/>
                </a:lnTo>
                <a:lnTo>
                  <a:pt x="19217" y="1689100"/>
                </a:lnTo>
                <a:lnTo>
                  <a:pt x="16146" y="1676400"/>
                </a:lnTo>
                <a:lnTo>
                  <a:pt x="13338" y="1663700"/>
                </a:lnTo>
                <a:lnTo>
                  <a:pt x="10792" y="1651000"/>
                </a:lnTo>
                <a:lnTo>
                  <a:pt x="887042" y="1651000"/>
                </a:lnTo>
                <a:lnTo>
                  <a:pt x="878617" y="1689100"/>
                </a:lnTo>
                <a:lnTo>
                  <a:pt x="871704" y="1714500"/>
                </a:lnTo>
                <a:close/>
              </a:path>
              <a:path w="3143250" h="4140200">
                <a:moveTo>
                  <a:pt x="854841" y="1752600"/>
                </a:moveTo>
                <a:lnTo>
                  <a:pt x="42993" y="1752600"/>
                </a:lnTo>
                <a:lnTo>
                  <a:pt x="38405" y="1739900"/>
                </a:lnTo>
                <a:lnTo>
                  <a:pt x="34062" y="1727200"/>
                </a:lnTo>
                <a:lnTo>
                  <a:pt x="29968" y="1714500"/>
                </a:lnTo>
                <a:lnTo>
                  <a:pt x="867865" y="1714500"/>
                </a:lnTo>
                <a:lnTo>
                  <a:pt x="863772" y="1727200"/>
                </a:lnTo>
                <a:lnTo>
                  <a:pt x="859429" y="1739900"/>
                </a:lnTo>
                <a:lnTo>
                  <a:pt x="854841" y="1752600"/>
                </a:lnTo>
                <a:close/>
              </a:path>
              <a:path w="3143250" h="4140200">
                <a:moveTo>
                  <a:pt x="828288" y="1803400"/>
                </a:moveTo>
                <a:lnTo>
                  <a:pt x="69546" y="1803400"/>
                </a:lnTo>
                <a:lnTo>
                  <a:pt x="63766" y="1790700"/>
                </a:lnTo>
                <a:lnTo>
                  <a:pt x="58218" y="1778000"/>
                </a:lnTo>
                <a:lnTo>
                  <a:pt x="52903" y="1765300"/>
                </a:lnTo>
                <a:lnTo>
                  <a:pt x="47826" y="1752600"/>
                </a:lnTo>
                <a:lnTo>
                  <a:pt x="850008" y="1752600"/>
                </a:lnTo>
                <a:lnTo>
                  <a:pt x="844931" y="1765300"/>
                </a:lnTo>
                <a:lnTo>
                  <a:pt x="839616" y="1778000"/>
                </a:lnTo>
                <a:lnTo>
                  <a:pt x="834068" y="1790700"/>
                </a:lnTo>
                <a:lnTo>
                  <a:pt x="828288" y="1803400"/>
                </a:lnTo>
                <a:close/>
              </a:path>
              <a:path w="3143250" h="4140200">
                <a:moveTo>
                  <a:pt x="809586" y="1828800"/>
                </a:moveTo>
                <a:lnTo>
                  <a:pt x="88248" y="1828800"/>
                </a:lnTo>
                <a:lnTo>
                  <a:pt x="81794" y="1816100"/>
                </a:lnTo>
                <a:lnTo>
                  <a:pt x="75557" y="1803400"/>
                </a:lnTo>
                <a:lnTo>
                  <a:pt x="822276" y="1803400"/>
                </a:lnTo>
                <a:lnTo>
                  <a:pt x="816040" y="1816100"/>
                </a:lnTo>
                <a:lnTo>
                  <a:pt x="809586" y="1828800"/>
                </a:lnTo>
                <a:close/>
              </a:path>
              <a:path w="3143250" h="4140200">
                <a:moveTo>
                  <a:pt x="788929" y="1854200"/>
                </a:moveTo>
                <a:lnTo>
                  <a:pt x="108905" y="1854200"/>
                </a:lnTo>
                <a:lnTo>
                  <a:pt x="101808" y="1841500"/>
                </a:lnTo>
                <a:lnTo>
                  <a:pt x="94919" y="1828800"/>
                </a:lnTo>
                <a:lnTo>
                  <a:pt x="802915" y="1828800"/>
                </a:lnTo>
                <a:lnTo>
                  <a:pt x="796026" y="1841500"/>
                </a:lnTo>
                <a:lnTo>
                  <a:pt x="788929" y="1854200"/>
                </a:lnTo>
                <a:close/>
              </a:path>
              <a:path w="3143250" h="4140200">
                <a:moveTo>
                  <a:pt x="766433" y="1879600"/>
                </a:moveTo>
                <a:lnTo>
                  <a:pt x="131401" y="1879600"/>
                </a:lnTo>
                <a:lnTo>
                  <a:pt x="123702" y="1866900"/>
                </a:lnTo>
                <a:lnTo>
                  <a:pt x="116203" y="1854200"/>
                </a:lnTo>
                <a:lnTo>
                  <a:pt x="781631" y="1854200"/>
                </a:lnTo>
                <a:lnTo>
                  <a:pt x="774132" y="1866900"/>
                </a:lnTo>
                <a:lnTo>
                  <a:pt x="766433" y="1879600"/>
                </a:lnTo>
                <a:close/>
              </a:path>
              <a:path w="3143250" h="4140200">
                <a:moveTo>
                  <a:pt x="750471" y="1892300"/>
                </a:moveTo>
                <a:lnTo>
                  <a:pt x="147363" y="1892300"/>
                </a:lnTo>
                <a:lnTo>
                  <a:pt x="139291" y="1879600"/>
                </a:lnTo>
                <a:lnTo>
                  <a:pt x="758543" y="1879600"/>
                </a:lnTo>
                <a:lnTo>
                  <a:pt x="750471" y="1892300"/>
                </a:lnTo>
                <a:close/>
              </a:path>
              <a:path w="3143250" h="4140200">
                <a:moveTo>
                  <a:pt x="733782" y="1905000"/>
                </a:moveTo>
                <a:lnTo>
                  <a:pt x="164052" y="1905000"/>
                </a:lnTo>
                <a:lnTo>
                  <a:pt x="155616" y="1892300"/>
                </a:lnTo>
                <a:lnTo>
                  <a:pt x="742218" y="1892300"/>
                </a:lnTo>
                <a:lnTo>
                  <a:pt x="733782" y="1905000"/>
                </a:lnTo>
                <a:close/>
              </a:path>
              <a:path w="3143250" h="4140200">
                <a:moveTo>
                  <a:pt x="716407" y="1917700"/>
                </a:moveTo>
                <a:lnTo>
                  <a:pt x="181426" y="1917700"/>
                </a:lnTo>
                <a:lnTo>
                  <a:pt x="172658" y="1905000"/>
                </a:lnTo>
                <a:lnTo>
                  <a:pt x="725175" y="1905000"/>
                </a:lnTo>
                <a:lnTo>
                  <a:pt x="716407" y="1917700"/>
                </a:lnTo>
                <a:close/>
              </a:path>
              <a:path w="3143250" h="4140200">
                <a:moveTo>
                  <a:pt x="698388" y="1930400"/>
                </a:moveTo>
                <a:lnTo>
                  <a:pt x="199446" y="1930400"/>
                </a:lnTo>
                <a:lnTo>
                  <a:pt x="190356" y="1917700"/>
                </a:lnTo>
                <a:lnTo>
                  <a:pt x="707478" y="1917700"/>
                </a:lnTo>
                <a:lnTo>
                  <a:pt x="698388" y="1930400"/>
                </a:lnTo>
                <a:close/>
              </a:path>
              <a:path w="3143250" h="4140200">
                <a:moveTo>
                  <a:pt x="679768" y="1943100"/>
                </a:moveTo>
                <a:lnTo>
                  <a:pt x="218066" y="1943100"/>
                </a:lnTo>
                <a:lnTo>
                  <a:pt x="208687" y="1930400"/>
                </a:lnTo>
                <a:lnTo>
                  <a:pt x="689147" y="1930400"/>
                </a:lnTo>
                <a:lnTo>
                  <a:pt x="679768" y="1943100"/>
                </a:lnTo>
                <a:close/>
              </a:path>
              <a:path w="3143250" h="4140200">
                <a:moveTo>
                  <a:pt x="660591" y="1955800"/>
                </a:moveTo>
                <a:lnTo>
                  <a:pt x="237243" y="1955800"/>
                </a:lnTo>
                <a:lnTo>
                  <a:pt x="227585" y="1943100"/>
                </a:lnTo>
                <a:lnTo>
                  <a:pt x="670249" y="1943100"/>
                </a:lnTo>
                <a:lnTo>
                  <a:pt x="660591" y="1955800"/>
                </a:lnTo>
                <a:close/>
              </a:path>
              <a:path w="3143250" h="4140200">
                <a:moveTo>
                  <a:pt x="640905" y="1968500"/>
                </a:moveTo>
                <a:lnTo>
                  <a:pt x="256929" y="1968500"/>
                </a:lnTo>
                <a:lnTo>
                  <a:pt x="247028" y="1955800"/>
                </a:lnTo>
                <a:lnTo>
                  <a:pt x="650806" y="1955800"/>
                </a:lnTo>
                <a:lnTo>
                  <a:pt x="640905" y="1968500"/>
                </a:lnTo>
                <a:close/>
              </a:path>
              <a:path w="3143250" h="4140200">
                <a:moveTo>
                  <a:pt x="610520" y="1981200"/>
                </a:moveTo>
                <a:lnTo>
                  <a:pt x="287314" y="1981200"/>
                </a:lnTo>
                <a:lnTo>
                  <a:pt x="277078" y="1968500"/>
                </a:lnTo>
                <a:lnTo>
                  <a:pt x="620755" y="1968500"/>
                </a:lnTo>
                <a:lnTo>
                  <a:pt x="610520" y="1981200"/>
                </a:lnTo>
                <a:close/>
              </a:path>
              <a:path w="3143250" h="4140200">
                <a:moveTo>
                  <a:pt x="568677" y="1993900"/>
                </a:moveTo>
                <a:lnTo>
                  <a:pt x="329157" y="1993900"/>
                </a:lnTo>
                <a:lnTo>
                  <a:pt x="318569" y="1981200"/>
                </a:lnTo>
                <a:lnTo>
                  <a:pt x="579265" y="1981200"/>
                </a:lnTo>
                <a:lnTo>
                  <a:pt x="568677" y="1993900"/>
                </a:lnTo>
                <a:close/>
              </a:path>
              <a:path w="3143250" h="4140200">
                <a:moveTo>
                  <a:pt x="514804" y="2006600"/>
                </a:moveTo>
                <a:lnTo>
                  <a:pt x="383030" y="2006600"/>
                </a:lnTo>
                <a:lnTo>
                  <a:pt x="372152" y="1993900"/>
                </a:lnTo>
                <a:lnTo>
                  <a:pt x="525682" y="1993900"/>
                </a:lnTo>
                <a:lnTo>
                  <a:pt x="514804" y="2006600"/>
                </a:lnTo>
                <a:close/>
              </a:path>
              <a:path w="3143250" h="4140200">
                <a:moveTo>
                  <a:pt x="1997877" y="3835400"/>
                </a:moveTo>
                <a:lnTo>
                  <a:pt x="1145135" y="3835400"/>
                </a:lnTo>
                <a:lnTo>
                  <a:pt x="1141806" y="3822700"/>
                </a:lnTo>
                <a:lnTo>
                  <a:pt x="1133382" y="3784600"/>
                </a:lnTo>
                <a:lnTo>
                  <a:pt x="1129081" y="3759200"/>
                </a:lnTo>
                <a:lnTo>
                  <a:pt x="2013932" y="3759200"/>
                </a:lnTo>
                <a:lnTo>
                  <a:pt x="2007085" y="3797300"/>
                </a:lnTo>
                <a:lnTo>
                  <a:pt x="1997877" y="3835400"/>
                </a:lnTo>
                <a:close/>
              </a:path>
              <a:path w="3143250" h="4140200">
                <a:moveTo>
                  <a:pt x="1977430" y="3886200"/>
                </a:moveTo>
                <a:lnTo>
                  <a:pt x="1165582" y="3886200"/>
                </a:lnTo>
                <a:lnTo>
                  <a:pt x="1160995" y="3873500"/>
                </a:lnTo>
                <a:lnTo>
                  <a:pt x="1156651" y="3860800"/>
                </a:lnTo>
                <a:lnTo>
                  <a:pt x="1152558" y="3848100"/>
                </a:lnTo>
                <a:lnTo>
                  <a:pt x="1148719" y="3835400"/>
                </a:lnTo>
                <a:lnTo>
                  <a:pt x="1994293" y="3835400"/>
                </a:lnTo>
                <a:lnTo>
                  <a:pt x="1990455" y="3848100"/>
                </a:lnTo>
                <a:lnTo>
                  <a:pt x="1986361" y="3860800"/>
                </a:lnTo>
                <a:lnTo>
                  <a:pt x="1982018" y="3873500"/>
                </a:lnTo>
                <a:lnTo>
                  <a:pt x="1977430" y="3886200"/>
                </a:lnTo>
                <a:close/>
              </a:path>
              <a:path w="3143250" h="4140200">
                <a:moveTo>
                  <a:pt x="1956658" y="3924300"/>
                </a:moveTo>
                <a:lnTo>
                  <a:pt x="1186355" y="3924300"/>
                </a:lnTo>
                <a:lnTo>
                  <a:pt x="1180808" y="3911600"/>
                </a:lnTo>
                <a:lnTo>
                  <a:pt x="1175492" y="3898900"/>
                </a:lnTo>
                <a:lnTo>
                  <a:pt x="1170415" y="3886200"/>
                </a:lnTo>
                <a:lnTo>
                  <a:pt x="1972598" y="3886200"/>
                </a:lnTo>
                <a:lnTo>
                  <a:pt x="1967521" y="3898900"/>
                </a:lnTo>
                <a:lnTo>
                  <a:pt x="1962205" y="3911600"/>
                </a:lnTo>
                <a:lnTo>
                  <a:pt x="1956658" y="3924300"/>
                </a:lnTo>
                <a:close/>
              </a:path>
              <a:path w="3143250" h="4140200">
                <a:moveTo>
                  <a:pt x="1938629" y="3949700"/>
                </a:moveTo>
                <a:lnTo>
                  <a:pt x="1204383" y="3949700"/>
                </a:lnTo>
                <a:lnTo>
                  <a:pt x="1198146" y="3937000"/>
                </a:lnTo>
                <a:lnTo>
                  <a:pt x="1192135" y="3924300"/>
                </a:lnTo>
                <a:lnTo>
                  <a:pt x="1950878" y="3924300"/>
                </a:lnTo>
                <a:lnTo>
                  <a:pt x="1944866" y="3937000"/>
                </a:lnTo>
                <a:lnTo>
                  <a:pt x="1938629" y="3949700"/>
                </a:lnTo>
                <a:close/>
              </a:path>
              <a:path w="3143250" h="4140200">
                <a:moveTo>
                  <a:pt x="1911518" y="3987800"/>
                </a:moveTo>
                <a:lnTo>
                  <a:pt x="1231495" y="3987800"/>
                </a:lnTo>
                <a:lnTo>
                  <a:pt x="1224397" y="3975100"/>
                </a:lnTo>
                <a:lnTo>
                  <a:pt x="1217508" y="3962400"/>
                </a:lnTo>
                <a:lnTo>
                  <a:pt x="1210837" y="3949700"/>
                </a:lnTo>
                <a:lnTo>
                  <a:pt x="1932175" y="3949700"/>
                </a:lnTo>
                <a:lnTo>
                  <a:pt x="1925504" y="3962400"/>
                </a:lnTo>
                <a:lnTo>
                  <a:pt x="1918615" y="3975100"/>
                </a:lnTo>
                <a:lnTo>
                  <a:pt x="1911518" y="3987800"/>
                </a:lnTo>
                <a:close/>
              </a:path>
              <a:path w="3143250" h="4140200">
                <a:moveTo>
                  <a:pt x="1896721" y="4000500"/>
                </a:moveTo>
                <a:lnTo>
                  <a:pt x="1246291" y="4000500"/>
                </a:lnTo>
                <a:lnTo>
                  <a:pt x="1238793" y="3987800"/>
                </a:lnTo>
                <a:lnTo>
                  <a:pt x="1904220" y="3987800"/>
                </a:lnTo>
                <a:lnTo>
                  <a:pt x="1896721" y="4000500"/>
                </a:lnTo>
                <a:close/>
              </a:path>
              <a:path w="3143250" h="4140200">
                <a:moveTo>
                  <a:pt x="1873060" y="4025900"/>
                </a:moveTo>
                <a:lnTo>
                  <a:pt x="1269952" y="4025900"/>
                </a:lnTo>
                <a:lnTo>
                  <a:pt x="1261880" y="4013200"/>
                </a:lnTo>
                <a:lnTo>
                  <a:pt x="1253990" y="4000500"/>
                </a:lnTo>
                <a:lnTo>
                  <a:pt x="1889022" y="4000500"/>
                </a:lnTo>
                <a:lnTo>
                  <a:pt x="1881132" y="4013200"/>
                </a:lnTo>
                <a:lnTo>
                  <a:pt x="1873060" y="4025900"/>
                </a:lnTo>
                <a:close/>
              </a:path>
              <a:path w="3143250" h="4140200">
                <a:moveTo>
                  <a:pt x="1856371" y="4038600"/>
                </a:moveTo>
                <a:lnTo>
                  <a:pt x="1286641" y="4038600"/>
                </a:lnTo>
                <a:lnTo>
                  <a:pt x="1278206" y="4025900"/>
                </a:lnTo>
                <a:lnTo>
                  <a:pt x="1864807" y="4025900"/>
                </a:lnTo>
                <a:lnTo>
                  <a:pt x="1856371" y="4038600"/>
                </a:lnTo>
                <a:close/>
              </a:path>
              <a:path w="3143250" h="4140200">
                <a:moveTo>
                  <a:pt x="1838996" y="4051300"/>
                </a:moveTo>
                <a:lnTo>
                  <a:pt x="1304016" y="4051300"/>
                </a:lnTo>
                <a:lnTo>
                  <a:pt x="1295248" y="4038600"/>
                </a:lnTo>
                <a:lnTo>
                  <a:pt x="1847765" y="4038600"/>
                </a:lnTo>
                <a:lnTo>
                  <a:pt x="1838996" y="4051300"/>
                </a:lnTo>
                <a:close/>
              </a:path>
              <a:path w="3143250" h="4140200">
                <a:moveTo>
                  <a:pt x="1820977" y="4064000"/>
                </a:moveTo>
                <a:lnTo>
                  <a:pt x="1322035" y="4064000"/>
                </a:lnTo>
                <a:lnTo>
                  <a:pt x="1312945" y="4051300"/>
                </a:lnTo>
                <a:lnTo>
                  <a:pt x="1830067" y="4051300"/>
                </a:lnTo>
                <a:lnTo>
                  <a:pt x="1820977" y="4064000"/>
                </a:lnTo>
                <a:close/>
              </a:path>
              <a:path w="3143250" h="4140200">
                <a:moveTo>
                  <a:pt x="1802357" y="4076700"/>
                </a:moveTo>
                <a:lnTo>
                  <a:pt x="1340656" y="4076700"/>
                </a:lnTo>
                <a:lnTo>
                  <a:pt x="1331276" y="4064000"/>
                </a:lnTo>
                <a:lnTo>
                  <a:pt x="1811736" y="4064000"/>
                </a:lnTo>
                <a:lnTo>
                  <a:pt x="1802357" y="4076700"/>
                </a:lnTo>
                <a:close/>
              </a:path>
              <a:path w="3143250" h="4140200">
                <a:moveTo>
                  <a:pt x="1783180" y="4089400"/>
                </a:moveTo>
                <a:lnTo>
                  <a:pt x="1359832" y="4089400"/>
                </a:lnTo>
                <a:lnTo>
                  <a:pt x="1350174" y="4076700"/>
                </a:lnTo>
                <a:lnTo>
                  <a:pt x="1792838" y="4076700"/>
                </a:lnTo>
                <a:lnTo>
                  <a:pt x="1783180" y="4089400"/>
                </a:lnTo>
                <a:close/>
              </a:path>
              <a:path w="3143250" h="4140200">
                <a:moveTo>
                  <a:pt x="1753477" y="4102100"/>
                </a:moveTo>
                <a:lnTo>
                  <a:pt x="1389535" y="4102100"/>
                </a:lnTo>
                <a:lnTo>
                  <a:pt x="1379519" y="4089400"/>
                </a:lnTo>
                <a:lnTo>
                  <a:pt x="1763494" y="4089400"/>
                </a:lnTo>
                <a:lnTo>
                  <a:pt x="1753477" y="4102100"/>
                </a:lnTo>
                <a:close/>
              </a:path>
              <a:path w="3143250" h="4140200">
                <a:moveTo>
                  <a:pt x="1722782" y="4114800"/>
                </a:moveTo>
                <a:lnTo>
                  <a:pt x="1420231" y="4114800"/>
                </a:lnTo>
                <a:lnTo>
                  <a:pt x="1409903" y="4102100"/>
                </a:lnTo>
                <a:lnTo>
                  <a:pt x="1733109" y="4102100"/>
                </a:lnTo>
                <a:lnTo>
                  <a:pt x="1722782" y="4114800"/>
                </a:lnTo>
                <a:close/>
              </a:path>
              <a:path w="3143250" h="4140200">
                <a:moveTo>
                  <a:pt x="1680613" y="4127500"/>
                </a:moveTo>
                <a:lnTo>
                  <a:pt x="1462399" y="4127500"/>
                </a:lnTo>
                <a:lnTo>
                  <a:pt x="1451746" y="4114800"/>
                </a:lnTo>
                <a:lnTo>
                  <a:pt x="1691267" y="4114800"/>
                </a:lnTo>
                <a:lnTo>
                  <a:pt x="1680613" y="4127500"/>
                </a:lnTo>
                <a:close/>
              </a:path>
              <a:path w="3143250" h="4140200">
                <a:moveTo>
                  <a:pt x="1615520" y="4140200"/>
                </a:moveTo>
                <a:lnTo>
                  <a:pt x="1527493" y="4140200"/>
                </a:lnTo>
                <a:lnTo>
                  <a:pt x="1516536" y="4127500"/>
                </a:lnTo>
                <a:lnTo>
                  <a:pt x="1626476" y="4127500"/>
                </a:lnTo>
                <a:lnTo>
                  <a:pt x="1615520" y="4140200"/>
                </a:lnTo>
                <a:close/>
              </a:path>
            </a:pathLst>
          </a:custGeom>
          <a:solidFill>
            <a:srgbClr val="000000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733" y="2129776"/>
            <a:ext cx="9524460" cy="60293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444248" y="121258"/>
            <a:ext cx="86296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09">
                <a:latin typeface="Tahoma"/>
                <a:cs typeface="Tahoma"/>
              </a:rPr>
              <a:t>07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497886" y="1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40">
                <a:solidFill>
                  <a:srgbClr val="F1F1F1"/>
                </a:solidFill>
                <a:latin typeface="Tahoma"/>
                <a:cs typeface="Tahoma"/>
              </a:rPr>
              <a:t>of</a:t>
            </a:r>
            <a:r>
              <a:rPr dirty="0" sz="1950" spc="-6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1F1F1"/>
                </a:solidFill>
                <a:latin typeface="Tahoma"/>
                <a:cs typeface="Tahoma"/>
              </a:rPr>
              <a:t>17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110648" y="639600"/>
            <a:ext cx="61620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9640" algn="l"/>
                <a:tab pos="2244725" algn="l"/>
                <a:tab pos="4431665" algn="l"/>
              </a:tabLst>
            </a:pPr>
            <a:r>
              <a:rPr dirty="0" sz="2000" spc="415">
                <a:solidFill>
                  <a:srgbClr val="5CB8E3"/>
                </a:solidFill>
                <a:latin typeface="Verdana"/>
                <a:cs typeface="Verdana"/>
              </a:rPr>
              <a:t>C.B.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70">
                <a:solidFill>
                  <a:srgbClr val="5CB8E3"/>
                </a:solidFill>
                <a:latin typeface="Verdana"/>
                <a:cs typeface="Verdana"/>
              </a:rPr>
              <a:t>PATEL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80">
                <a:solidFill>
                  <a:srgbClr val="5CB8E3"/>
                </a:solidFill>
                <a:latin typeface="Verdana"/>
                <a:cs typeface="Verdana"/>
              </a:rPr>
              <a:t>COMPUTER</a:t>
            </a:r>
            <a:r>
              <a:rPr dirty="0" sz="2000">
                <a:solidFill>
                  <a:srgbClr val="5CB8E3"/>
                </a:solidFill>
                <a:latin typeface="Verdana"/>
                <a:cs typeface="Verdana"/>
              </a:rPr>
              <a:t>	</a:t>
            </a:r>
            <a:r>
              <a:rPr dirty="0" sz="2000" spc="590">
                <a:solidFill>
                  <a:srgbClr val="5CB8E3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16000" y="1204335"/>
            <a:ext cx="12208510" cy="704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80"/>
              </a:lnSpc>
              <a:spcBef>
                <a:spcPts val="100"/>
              </a:spcBef>
            </a:pPr>
            <a:r>
              <a:rPr dirty="0" sz="8000" spc="525">
                <a:latin typeface="Tahoma"/>
                <a:cs typeface="Tahoma"/>
              </a:rPr>
              <a:t>WHY</a:t>
            </a:r>
            <a:r>
              <a:rPr dirty="0" sz="8000" spc="-345">
                <a:latin typeface="Tahoma"/>
                <a:cs typeface="Tahoma"/>
              </a:rPr>
              <a:t> </a:t>
            </a:r>
            <a:r>
              <a:rPr dirty="0" sz="8000" spc="260">
                <a:latin typeface="Tahoma"/>
                <a:cs typeface="Tahoma"/>
              </a:rPr>
              <a:t>GI-</a:t>
            </a:r>
            <a:r>
              <a:rPr dirty="0" sz="8000">
                <a:latin typeface="Tahoma"/>
                <a:cs typeface="Tahoma"/>
              </a:rPr>
              <a:t>FI</a:t>
            </a:r>
            <a:r>
              <a:rPr dirty="0" sz="8000" spc="-340">
                <a:latin typeface="Tahoma"/>
                <a:cs typeface="Tahoma"/>
              </a:rPr>
              <a:t> </a:t>
            </a:r>
            <a:r>
              <a:rPr dirty="0" sz="8000" spc="1425">
                <a:latin typeface="Tahoma"/>
                <a:cs typeface="Tahoma"/>
              </a:rPr>
              <a:t>?</a:t>
            </a:r>
            <a:endParaRPr sz="8000">
              <a:latin typeface="Tahoma"/>
              <a:cs typeface="Tahoma"/>
            </a:endParaRPr>
          </a:p>
          <a:p>
            <a:pPr marL="191135">
              <a:lnSpc>
                <a:spcPts val="4680"/>
              </a:lnSpc>
            </a:pPr>
            <a:r>
              <a:rPr dirty="0" sz="4000" spc="855">
                <a:latin typeface="Verdana"/>
                <a:cs typeface="Verdana"/>
              </a:rPr>
              <a:t>The</a:t>
            </a:r>
            <a:r>
              <a:rPr dirty="0" sz="4000" spc="434">
                <a:latin typeface="Verdana"/>
                <a:cs typeface="Verdana"/>
              </a:rPr>
              <a:t> </a:t>
            </a:r>
            <a:r>
              <a:rPr dirty="0" sz="4000" spc="965">
                <a:latin typeface="Verdana"/>
                <a:cs typeface="Verdana"/>
              </a:rPr>
              <a:t>reason</a:t>
            </a:r>
            <a:r>
              <a:rPr dirty="0" sz="4000" spc="434">
                <a:latin typeface="Verdana"/>
                <a:cs typeface="Verdana"/>
              </a:rPr>
              <a:t> </a:t>
            </a:r>
            <a:r>
              <a:rPr dirty="0" sz="4000" spc="1030">
                <a:latin typeface="Verdana"/>
                <a:cs typeface="Verdana"/>
              </a:rPr>
              <a:t>for</a:t>
            </a:r>
            <a:r>
              <a:rPr dirty="0" sz="4000" spc="434">
                <a:latin typeface="Verdana"/>
                <a:cs typeface="Verdana"/>
              </a:rPr>
              <a:t> </a:t>
            </a:r>
            <a:r>
              <a:rPr dirty="0" sz="4000" spc="955">
                <a:latin typeface="Verdana"/>
                <a:cs typeface="Verdana"/>
              </a:rPr>
              <a:t>pushing</a:t>
            </a:r>
            <a:r>
              <a:rPr dirty="0" sz="4000" spc="434">
                <a:latin typeface="Verdana"/>
                <a:cs typeface="Verdana"/>
              </a:rPr>
              <a:t> </a:t>
            </a:r>
            <a:r>
              <a:rPr dirty="0" sz="4000" spc="944">
                <a:latin typeface="Verdana"/>
                <a:cs typeface="Verdana"/>
              </a:rPr>
              <a:t>into</a:t>
            </a:r>
            <a:r>
              <a:rPr dirty="0" sz="4000" spc="434">
                <a:latin typeface="Verdana"/>
                <a:cs typeface="Verdana"/>
              </a:rPr>
              <a:t> </a:t>
            </a:r>
            <a:r>
              <a:rPr dirty="0" sz="4000" spc="655">
                <a:latin typeface="Verdana"/>
                <a:cs typeface="Verdana"/>
              </a:rPr>
              <a:t>Gi-</a:t>
            </a:r>
            <a:r>
              <a:rPr dirty="0" sz="4000" spc="819">
                <a:latin typeface="Verdana"/>
                <a:cs typeface="Verdana"/>
              </a:rPr>
              <a:t>Fi</a:t>
            </a:r>
            <a:endParaRPr sz="4000">
              <a:latin typeface="Verdana"/>
              <a:cs typeface="Verdana"/>
            </a:endParaRPr>
          </a:p>
          <a:p>
            <a:pPr marL="191135">
              <a:lnSpc>
                <a:spcPct val="100000"/>
              </a:lnSpc>
              <a:spcBef>
                <a:spcPts val="750"/>
              </a:spcBef>
            </a:pPr>
            <a:r>
              <a:rPr dirty="0" sz="4000" spc="975">
                <a:latin typeface="Verdana"/>
                <a:cs typeface="Verdana"/>
              </a:rPr>
              <a:t>technology</a:t>
            </a:r>
            <a:r>
              <a:rPr dirty="0" sz="4000" spc="325">
                <a:latin typeface="Verdana"/>
                <a:cs typeface="Verdana"/>
              </a:rPr>
              <a:t> </a:t>
            </a:r>
            <a:r>
              <a:rPr dirty="0" sz="4000" spc="740">
                <a:latin typeface="Verdana"/>
                <a:cs typeface="Verdana"/>
              </a:rPr>
              <a:t>is</a:t>
            </a:r>
            <a:r>
              <a:rPr dirty="0" sz="4000" spc="330">
                <a:latin typeface="Verdana"/>
                <a:cs typeface="Verdana"/>
              </a:rPr>
              <a:t> </a:t>
            </a:r>
            <a:r>
              <a:rPr dirty="0" sz="4000" spc="969">
                <a:latin typeface="Verdana"/>
                <a:cs typeface="Verdana"/>
              </a:rPr>
              <a:t>because</a:t>
            </a:r>
            <a:r>
              <a:rPr dirty="0" sz="4000" spc="325">
                <a:latin typeface="Verdana"/>
                <a:cs typeface="Verdana"/>
              </a:rPr>
              <a:t> </a:t>
            </a:r>
            <a:r>
              <a:rPr dirty="0" sz="4000" spc="1030">
                <a:latin typeface="Verdana"/>
                <a:cs typeface="Verdana"/>
              </a:rPr>
              <a:t>of</a:t>
            </a:r>
            <a:endParaRPr sz="4000">
              <a:latin typeface="Verdana"/>
              <a:cs typeface="Verdana"/>
            </a:endParaRPr>
          </a:p>
          <a:p>
            <a:pPr marL="883285">
              <a:lnSpc>
                <a:spcPct val="100000"/>
              </a:lnSpc>
              <a:spcBef>
                <a:spcPts val="1614"/>
              </a:spcBef>
            </a:pPr>
            <a:r>
              <a:rPr dirty="0" sz="3500" spc="640">
                <a:latin typeface="Verdana"/>
                <a:cs typeface="Verdana"/>
              </a:rPr>
              <a:t>Slow</a:t>
            </a:r>
            <a:r>
              <a:rPr dirty="0" sz="3500" spc="270">
                <a:latin typeface="Verdana"/>
                <a:cs typeface="Verdana"/>
              </a:rPr>
              <a:t> </a:t>
            </a:r>
            <a:r>
              <a:rPr dirty="0" sz="3500" spc="844">
                <a:latin typeface="Verdana"/>
                <a:cs typeface="Verdana"/>
              </a:rPr>
              <a:t>Rate</a:t>
            </a:r>
            <a:endParaRPr sz="3500">
              <a:latin typeface="Verdana"/>
              <a:cs typeface="Verdana"/>
            </a:endParaRPr>
          </a:p>
          <a:p>
            <a:pPr marL="883285">
              <a:lnSpc>
                <a:spcPct val="100000"/>
              </a:lnSpc>
              <a:spcBef>
                <a:spcPts val="1250"/>
              </a:spcBef>
            </a:pPr>
            <a:r>
              <a:rPr dirty="0" sz="3500" spc="825">
                <a:latin typeface="Verdana"/>
                <a:cs typeface="Verdana"/>
              </a:rPr>
              <a:t>High</a:t>
            </a:r>
            <a:r>
              <a:rPr dirty="0" sz="3500" spc="265">
                <a:latin typeface="Verdana"/>
                <a:cs typeface="Verdana"/>
              </a:rPr>
              <a:t> </a:t>
            </a:r>
            <a:r>
              <a:rPr dirty="0" sz="3500" spc="800">
                <a:latin typeface="Verdana"/>
                <a:cs typeface="Verdana"/>
              </a:rPr>
              <a:t>Power</a:t>
            </a:r>
            <a:r>
              <a:rPr dirty="0" sz="3500" spc="270">
                <a:latin typeface="Verdana"/>
                <a:cs typeface="Verdana"/>
              </a:rPr>
              <a:t> </a:t>
            </a:r>
            <a:r>
              <a:rPr dirty="0" sz="3500" spc="830">
                <a:latin typeface="Verdana"/>
                <a:cs typeface="Verdana"/>
              </a:rPr>
              <a:t>Consumption</a:t>
            </a:r>
            <a:endParaRPr sz="3500">
              <a:latin typeface="Verdana"/>
              <a:cs typeface="Verdana"/>
            </a:endParaRPr>
          </a:p>
          <a:p>
            <a:pPr marL="883285" marR="6350">
              <a:lnSpc>
                <a:spcPct val="116100"/>
              </a:lnSpc>
              <a:spcBef>
                <a:spcPts val="575"/>
              </a:spcBef>
              <a:tabLst>
                <a:tab pos="2174240" algn="l"/>
                <a:tab pos="4314190" algn="l"/>
                <a:tab pos="5254625" algn="l"/>
                <a:tab pos="8756015" algn="l"/>
              </a:tabLst>
            </a:pPr>
            <a:r>
              <a:rPr dirty="0" sz="3500" spc="640">
                <a:latin typeface="Verdana"/>
                <a:cs typeface="Verdana"/>
              </a:rPr>
              <a:t>low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94">
                <a:latin typeface="Verdana"/>
                <a:cs typeface="Verdana"/>
              </a:rPr>
              <a:t>range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900">
                <a:latin typeface="Verdana"/>
                <a:cs typeface="Verdana"/>
              </a:rPr>
              <a:t>of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65">
                <a:latin typeface="Verdana"/>
                <a:cs typeface="Verdana"/>
              </a:rPr>
              <a:t>frequency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30">
                <a:latin typeface="Verdana"/>
                <a:cs typeface="Verdana"/>
              </a:rPr>
              <a:t>operations </a:t>
            </a:r>
            <a:r>
              <a:rPr dirty="0" sz="3500" spc="925">
                <a:latin typeface="Verdana"/>
                <a:cs typeface="Verdana"/>
              </a:rPr>
              <a:t>of</a:t>
            </a:r>
            <a:r>
              <a:rPr dirty="0" sz="3500" spc="270">
                <a:latin typeface="Verdana"/>
                <a:cs typeface="Verdana"/>
              </a:rPr>
              <a:t> </a:t>
            </a:r>
            <a:r>
              <a:rPr dirty="0" sz="3500" spc="800">
                <a:latin typeface="Verdana"/>
                <a:cs typeface="Verdana"/>
              </a:rPr>
              <a:t>earlier</a:t>
            </a:r>
            <a:r>
              <a:rPr dirty="0" sz="3500" spc="275">
                <a:latin typeface="Verdana"/>
                <a:cs typeface="Verdana"/>
              </a:rPr>
              <a:t> </a:t>
            </a:r>
            <a:r>
              <a:rPr dirty="0" sz="3500" spc="765">
                <a:latin typeface="Verdana"/>
                <a:cs typeface="Verdana"/>
              </a:rPr>
              <a:t>technologies.</a:t>
            </a:r>
            <a:endParaRPr sz="3500">
              <a:latin typeface="Verdana"/>
              <a:cs typeface="Verdana"/>
            </a:endParaRPr>
          </a:p>
          <a:p>
            <a:pPr marL="883285">
              <a:lnSpc>
                <a:spcPts val="4175"/>
              </a:lnSpc>
              <a:tabLst>
                <a:tab pos="2305685" algn="l"/>
                <a:tab pos="5843270" algn="l"/>
                <a:tab pos="7461250" algn="l"/>
                <a:tab pos="9645015" algn="l"/>
                <a:tab pos="11138535" algn="l"/>
              </a:tabLst>
            </a:pPr>
            <a:r>
              <a:rPr dirty="0" sz="3500" spc="505">
                <a:latin typeface="Verdana"/>
                <a:cs typeface="Verdana"/>
              </a:rPr>
              <a:t>i.e.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10">
                <a:latin typeface="Verdana"/>
                <a:cs typeface="Verdana"/>
              </a:rPr>
              <a:t>Bluetooth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85">
                <a:latin typeface="Verdana"/>
                <a:cs typeface="Verdana"/>
              </a:rPr>
              <a:t>and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560">
                <a:latin typeface="Verdana"/>
                <a:cs typeface="Verdana"/>
              </a:rPr>
              <a:t>Wi-</a:t>
            </a:r>
            <a:r>
              <a:rPr dirty="0" sz="3500" spc="550">
                <a:latin typeface="Verdana"/>
                <a:cs typeface="Verdana"/>
              </a:rPr>
              <a:t>Fi,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740">
                <a:latin typeface="Verdana"/>
                <a:cs typeface="Verdana"/>
              </a:rPr>
              <a:t>see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44">
                <a:latin typeface="Verdana"/>
                <a:cs typeface="Verdana"/>
              </a:rPr>
              <a:t>the</a:t>
            </a:r>
            <a:endParaRPr sz="3500">
              <a:latin typeface="Verdana"/>
              <a:cs typeface="Verdana"/>
            </a:endParaRPr>
          </a:p>
          <a:p>
            <a:pPr marL="883285" marR="7620">
              <a:lnSpc>
                <a:spcPts val="4880"/>
              </a:lnSpc>
              <a:spcBef>
                <a:spcPts val="90"/>
              </a:spcBef>
              <a:tabLst>
                <a:tab pos="5143500" algn="l"/>
                <a:tab pos="6570345" algn="l"/>
                <a:tab pos="9526905" algn="l"/>
                <a:tab pos="10439400" algn="l"/>
              </a:tabLst>
            </a:pPr>
            <a:r>
              <a:rPr dirty="0" sz="3500" spc="840">
                <a:latin typeface="Verdana"/>
                <a:cs typeface="Verdana"/>
              </a:rPr>
              <a:t>comparisons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85">
                <a:latin typeface="Verdana"/>
                <a:cs typeface="Verdana"/>
              </a:rPr>
              <a:t>and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40">
                <a:latin typeface="Verdana"/>
                <a:cs typeface="Verdana"/>
              </a:rPr>
              <a:t>features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900">
                <a:latin typeface="Verdana"/>
                <a:cs typeface="Verdana"/>
              </a:rPr>
              <a:t>of</a:t>
            </a:r>
            <a:r>
              <a:rPr dirty="0" sz="3500">
                <a:latin typeface="Verdana"/>
                <a:cs typeface="Verdana"/>
              </a:rPr>
              <a:t>	</a:t>
            </a:r>
            <a:r>
              <a:rPr dirty="0" sz="3500" spc="810">
                <a:latin typeface="Verdana"/>
                <a:cs typeface="Verdana"/>
              </a:rPr>
              <a:t>those </a:t>
            </a:r>
            <a:r>
              <a:rPr dirty="0" sz="3500" spc="760">
                <a:latin typeface="Verdana"/>
                <a:cs typeface="Verdana"/>
              </a:rPr>
              <a:t>two</a:t>
            </a:r>
            <a:r>
              <a:rPr dirty="0" sz="3500" spc="270">
                <a:latin typeface="Verdana"/>
                <a:cs typeface="Verdana"/>
              </a:rPr>
              <a:t> </a:t>
            </a:r>
            <a:r>
              <a:rPr dirty="0" sz="3500" spc="765">
                <a:latin typeface="Verdana"/>
                <a:cs typeface="Verdana"/>
              </a:rPr>
              <a:t>technologies.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9861" y="7918949"/>
            <a:ext cx="2419349" cy="14048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653099" y="6367449"/>
            <a:ext cx="342900" cy="7867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415">
                <a:solidFill>
                  <a:srgbClr val="5CB8E3"/>
                </a:solidFill>
                <a:latin typeface="Verdana"/>
                <a:cs typeface="Verdana"/>
              </a:rPr>
              <a:t>C.B.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653099" y="4180253"/>
            <a:ext cx="342900" cy="2056764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80">
                <a:solidFill>
                  <a:srgbClr val="5CB8E3"/>
                </a:solidFill>
                <a:latin typeface="Verdana"/>
                <a:cs typeface="Verdana"/>
              </a:rPr>
              <a:t>COMPUTER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653099" y="2307923"/>
            <a:ext cx="342900" cy="1742439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90">
                <a:solidFill>
                  <a:srgbClr val="5CB8E3"/>
                </a:solidFill>
                <a:latin typeface="Verdana"/>
                <a:cs typeface="Verdana"/>
              </a:rPr>
              <a:t>COLLEGE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184972" y="121255"/>
            <a:ext cx="873760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455">
                <a:latin typeface="Tahoma"/>
                <a:cs typeface="Tahoma"/>
              </a:rPr>
              <a:t>08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244223" y="0"/>
            <a:ext cx="969644" cy="8032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1950" spc="360">
                <a:solidFill>
                  <a:srgbClr val="F1F1F1"/>
                </a:solidFill>
                <a:latin typeface="Tahoma"/>
                <a:cs typeface="Tahoma"/>
              </a:rPr>
              <a:t>Of</a:t>
            </a:r>
            <a:r>
              <a:rPr dirty="0" sz="1950" spc="-65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dirty="0" sz="1950" spc="-25">
                <a:solidFill>
                  <a:srgbClr val="F1F1F1"/>
                </a:solidFill>
                <a:latin typeface="Tahoma"/>
                <a:cs typeface="Tahoma"/>
              </a:rPr>
              <a:t>17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67554" y="99233"/>
            <a:ext cx="516064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245">
                <a:latin typeface="Tahoma"/>
                <a:cs typeface="Tahoma"/>
              </a:rPr>
              <a:t>COMPARISON</a:t>
            </a:r>
            <a:r>
              <a:rPr dirty="0" sz="3300" spc="-85">
                <a:latin typeface="Tahoma"/>
                <a:cs typeface="Tahoma"/>
              </a:rPr>
              <a:t> </a:t>
            </a:r>
            <a:r>
              <a:rPr dirty="0" sz="3300" spc="265">
                <a:latin typeface="Tahoma"/>
                <a:cs typeface="Tahoma"/>
              </a:rPr>
              <a:t>BETWEEN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67554" y="337358"/>
            <a:ext cx="1046543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380">
                <a:latin typeface="Tahoma"/>
                <a:cs typeface="Tahoma"/>
              </a:rPr>
              <a:t>BLUETOOTH,</a:t>
            </a:r>
            <a:r>
              <a:rPr dirty="0" sz="6300" spc="-240">
                <a:latin typeface="Tahoma"/>
                <a:cs typeface="Tahoma"/>
              </a:rPr>
              <a:t> </a:t>
            </a:r>
            <a:r>
              <a:rPr dirty="0" sz="6300" spc="145">
                <a:latin typeface="Tahoma"/>
                <a:cs typeface="Tahoma"/>
              </a:rPr>
              <a:t>WI-</a:t>
            </a:r>
            <a:r>
              <a:rPr dirty="0" sz="6300">
                <a:latin typeface="Tahoma"/>
                <a:cs typeface="Tahoma"/>
              </a:rPr>
              <a:t>FI</a:t>
            </a:r>
            <a:r>
              <a:rPr dirty="0" sz="6300" spc="-240">
                <a:latin typeface="Tahoma"/>
                <a:cs typeface="Tahoma"/>
              </a:rPr>
              <a:t> </a:t>
            </a:r>
            <a:r>
              <a:rPr dirty="0" sz="6300" spc="335">
                <a:latin typeface="Tahoma"/>
                <a:cs typeface="Tahoma"/>
              </a:rPr>
              <a:t>&amp;</a:t>
            </a:r>
            <a:r>
              <a:rPr dirty="0" sz="6300" spc="-240">
                <a:latin typeface="Tahoma"/>
                <a:cs typeface="Tahoma"/>
              </a:rPr>
              <a:t> </a:t>
            </a:r>
            <a:r>
              <a:rPr dirty="0" sz="6300" spc="210">
                <a:latin typeface="Tahoma"/>
                <a:cs typeface="Tahoma"/>
              </a:rPr>
              <a:t>GI-</a:t>
            </a:r>
            <a:r>
              <a:rPr dirty="0" sz="6300" spc="-25">
                <a:latin typeface="Tahoma"/>
                <a:cs typeface="Tahoma"/>
              </a:rPr>
              <a:t>FI</a:t>
            </a:r>
            <a:endParaRPr sz="6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3130_Jemin Nagoria</dc:creator>
  <cp:keywords>DAFdK_rjvZE,BAErMP44xMg</cp:keywords>
  <dc:title>Gi-Fi </dc:title>
  <dcterms:created xsi:type="dcterms:W3CDTF">2023-04-01T04:03:01Z</dcterms:created>
  <dcterms:modified xsi:type="dcterms:W3CDTF">2023-04-01T04:03:01Z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2023-04-01T00:00:00Z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2023-04-01T00:00:00Z</vt:filetime>
  </property>
</Properties>
</file>