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aZz6lzEEuU2/Hxp/4Qgvg==" hashData="FvksApGou1bPNZQynAn5FruifnCpjZqVVtZ3dDNIhfGBdDpOmy4V+NLkkUQN21IV2TMaTRsU9KZbfeBcH7TP8A=="/>
  <p:extLst>
    <p:ext uri="{521415D9-36F7-43E2-AB2F-B90AF26B5E84}">
      <p14:sectionLst xmlns:p14="http://schemas.microsoft.com/office/powerpoint/2010/main">
        <p14:section name="Секция по подразбиране" id="{0F4C212D-B0C1-40D0-A5E7-94EF11CE3A8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3B00-4FCF-4FFD-8E57-9ECA66EB3C32}" type="datetimeFigureOut">
              <a:rPr lang="bg-BG" smtClean="0"/>
              <a:t>18.1.2022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88AB-B284-4E27-9F45-AD1865ED97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981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036409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4046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2063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671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832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5023"/>
      </p:ext>
    </p:extLst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09534"/>
      </p:ext>
    </p:extLst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03472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9924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091855"/>
      </p:ext>
    </p:extLst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639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1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spd="slow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B5FFB-D892-4A51-A065-690A33B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4" y="2334033"/>
            <a:ext cx="6628407" cy="2189934"/>
          </a:xfrm>
        </p:spPr>
        <p:txBody>
          <a:bodyPr>
            <a:noAutofit/>
          </a:bodyPr>
          <a:lstStyle/>
          <a:p>
            <a:r>
              <a:rPr lang="bg-BG" sz="15000" dirty="0"/>
              <a:t>Варна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Underwater bubbles and sunlight">
            <a:extLst>
              <a:ext uri="{FF2B5EF4-FFF2-40B4-BE49-F238E27FC236}">
                <a16:creationId xmlns:a16="http://schemas.microsoft.com/office/drawing/2014/main" id="{6B8E8E3E-E723-4BD5-B502-3B3A7243E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33192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51639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0AEF498-4CE3-46E9-97E9-76CD3C42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BEB418-2A3D-4054-9730-DB4E999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9EDDE0B-1E70-442B-8ED1-C79D00A1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4CEF12A4-C29E-4ADC-A39E-25EE8627744E}"/>
              </a:ext>
            </a:extLst>
          </p:cNvPr>
          <p:cNvSpPr txBox="1">
            <a:spLocks/>
          </p:cNvSpPr>
          <p:nvPr/>
        </p:nvSpPr>
        <p:spPr>
          <a:xfrm>
            <a:off x="1023114" y="272608"/>
            <a:ext cx="5748877" cy="122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i="0" dirty="0">
                <a:latin typeface="+mj-lt"/>
              </a:rPr>
              <a:t>1. </a:t>
            </a:r>
            <a:r>
              <a:rPr lang="bg-BG" sz="3600" dirty="0"/>
              <a:t>Обща информация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D950EF0-905C-472A-9CBD-C12457D57A61}"/>
              </a:ext>
            </a:extLst>
          </p:cNvPr>
          <p:cNvSpPr txBox="1"/>
          <p:nvPr/>
        </p:nvSpPr>
        <p:spPr>
          <a:xfrm>
            <a:off x="1023114" y="973402"/>
            <a:ext cx="102846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Варна е най-</a:t>
            </a:r>
            <a:r>
              <a:rPr lang="ru-RU" dirty="0" err="1"/>
              <a:t>големият</a:t>
            </a:r>
            <a:r>
              <a:rPr lang="ru-RU" dirty="0"/>
              <a:t> град в </a:t>
            </a:r>
            <a:r>
              <a:rPr lang="ru-RU" dirty="0" err="1"/>
              <a:t>Североизточна</a:t>
            </a:r>
            <a:r>
              <a:rPr lang="ru-RU" dirty="0"/>
              <a:t> </a:t>
            </a:r>
            <a:r>
              <a:rPr lang="ru-RU" dirty="0" err="1"/>
              <a:t>България</a:t>
            </a:r>
            <a:r>
              <a:rPr lang="ru-RU" dirty="0"/>
              <a:t>, </a:t>
            </a:r>
            <a:r>
              <a:rPr lang="ru-RU" dirty="0" err="1"/>
              <a:t>разположен</a:t>
            </a:r>
            <a:r>
              <a:rPr lang="ru-RU" dirty="0"/>
              <a:t> по </a:t>
            </a:r>
            <a:r>
              <a:rPr lang="ru-RU" dirty="0" err="1"/>
              <a:t>бреговете</a:t>
            </a:r>
            <a:r>
              <a:rPr lang="ru-RU" dirty="0"/>
              <a:t> на Черно море и </a:t>
            </a:r>
            <a:r>
              <a:rPr lang="ru-RU" dirty="0" err="1"/>
              <a:t>Варненското</a:t>
            </a:r>
            <a:r>
              <a:rPr lang="ru-RU" dirty="0"/>
              <a:t> </a:t>
            </a:r>
            <a:r>
              <a:rPr lang="ru-RU" dirty="0" err="1"/>
              <a:t>езеро</a:t>
            </a:r>
            <a:r>
              <a:rPr lang="ru-RU" dirty="0"/>
              <a:t> и е </a:t>
            </a:r>
            <a:r>
              <a:rPr lang="ru-RU" dirty="0" err="1"/>
              <a:t>административен</a:t>
            </a:r>
            <a:r>
              <a:rPr lang="ru-RU" dirty="0"/>
              <a:t> </a:t>
            </a:r>
            <a:r>
              <a:rPr lang="ru-RU" dirty="0" err="1"/>
              <a:t>център</a:t>
            </a:r>
            <a:r>
              <a:rPr lang="ru-RU" dirty="0"/>
              <a:t> на </a:t>
            </a:r>
            <a:r>
              <a:rPr lang="ru-RU" dirty="0" err="1"/>
              <a:t>едноименните</a:t>
            </a:r>
            <a:r>
              <a:rPr lang="ru-RU" dirty="0"/>
              <a:t> община и </a:t>
            </a:r>
            <a:r>
              <a:rPr lang="ru-RU" dirty="0" err="1"/>
              <a:t>област</a:t>
            </a:r>
            <a:r>
              <a:rPr lang="ru-RU" dirty="0"/>
              <a:t>. Той е най-</a:t>
            </a:r>
            <a:r>
              <a:rPr lang="ru-RU" dirty="0" err="1"/>
              <a:t>големият</a:t>
            </a:r>
            <a:r>
              <a:rPr lang="ru-RU" dirty="0"/>
              <a:t> град в </a:t>
            </a:r>
            <a:r>
              <a:rPr lang="ru-RU" dirty="0" err="1"/>
              <a:t>Северна</a:t>
            </a:r>
            <a:r>
              <a:rPr lang="ru-RU" dirty="0"/>
              <a:t> </a:t>
            </a:r>
            <a:r>
              <a:rPr lang="ru-RU" dirty="0" err="1"/>
              <a:t>България</a:t>
            </a:r>
            <a:r>
              <a:rPr lang="ru-RU" dirty="0"/>
              <a:t> и по </a:t>
            </a:r>
            <a:r>
              <a:rPr lang="ru-RU" dirty="0" err="1"/>
              <a:t>българското</a:t>
            </a:r>
            <a:r>
              <a:rPr lang="ru-RU" dirty="0"/>
              <a:t> </a:t>
            </a:r>
            <a:r>
              <a:rPr lang="ru-RU" dirty="0" err="1"/>
              <a:t>Черноморие</a:t>
            </a:r>
            <a:r>
              <a:rPr lang="ru-RU" dirty="0"/>
              <a:t>. </a:t>
            </a:r>
            <a:r>
              <a:rPr lang="ru-RU" dirty="0" err="1"/>
              <a:t>Населението</a:t>
            </a:r>
            <a:r>
              <a:rPr lang="ru-RU" dirty="0"/>
              <a:t> на града по сведения на ГРАО </a:t>
            </a:r>
            <a:r>
              <a:rPr lang="ru-RU" dirty="0" err="1"/>
              <a:t>към</a:t>
            </a:r>
            <a:r>
              <a:rPr lang="ru-RU" dirty="0"/>
              <a:t> 15 </a:t>
            </a:r>
            <a:r>
              <a:rPr lang="ru-RU" dirty="0" err="1"/>
              <a:t>декември</a:t>
            </a:r>
            <a:r>
              <a:rPr lang="ru-RU" dirty="0"/>
              <a:t> 2021 г. се </a:t>
            </a:r>
            <a:r>
              <a:rPr lang="ru-RU" dirty="0" err="1"/>
              <a:t>изчислява</a:t>
            </a:r>
            <a:r>
              <a:rPr lang="ru-RU" dirty="0"/>
              <a:t> на 347 924 души,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поставя</a:t>
            </a:r>
            <a:r>
              <a:rPr lang="ru-RU" dirty="0"/>
              <a:t> Варна на </a:t>
            </a:r>
            <a:r>
              <a:rPr lang="ru-RU" dirty="0" err="1"/>
              <a:t>трето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България</a:t>
            </a:r>
            <a:r>
              <a:rPr lang="ru-RU" dirty="0"/>
              <a:t> (след София и Пловдив).</a:t>
            </a:r>
            <a:endParaRPr lang="bg-BG" dirty="0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B6A58CBF-9AAF-4F30-AEDA-FF59AD95F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815612"/>
            <a:ext cx="4895143" cy="275226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010D5A37-6D9D-49AB-B7CF-7FAAD9F0A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62" y="2690737"/>
            <a:ext cx="4498137" cy="30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547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2CE4011-D90E-4700-A5C9-5977609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dirty="0"/>
              <a:t>18 януари 2022 г.</a:t>
            </a:r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F703C7D-0BD2-4D8C-B788-56B75D18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D50D951-E1E3-458B-8993-7D2EFEC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E5A87C7A-358E-4021-848D-BAACAF3CD719}"/>
              </a:ext>
            </a:extLst>
          </p:cNvPr>
          <p:cNvSpPr txBox="1">
            <a:spLocks/>
          </p:cNvSpPr>
          <p:nvPr/>
        </p:nvSpPr>
        <p:spPr>
          <a:xfrm>
            <a:off x="1023114" y="272608"/>
            <a:ext cx="6264925" cy="70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dirty="0"/>
              <a:t>2</a:t>
            </a:r>
            <a:r>
              <a:rPr lang="bg-BG" sz="3600" i="0" dirty="0">
                <a:latin typeface="+mj-lt"/>
              </a:rPr>
              <a:t>. Географско положение</a:t>
            </a:r>
            <a:endParaRPr lang="bg-BG" sz="3600" dirty="0"/>
          </a:p>
        </p:txBody>
      </p:sp>
      <p:pic>
        <p:nvPicPr>
          <p:cNvPr id="19" name="Картина 18" descr="Картина, която съдържа текст, природа&#10;&#10;Описанието е генерирано автоматично">
            <a:extLst>
              <a:ext uri="{FF2B5EF4-FFF2-40B4-BE49-F238E27FC236}">
                <a16:creationId xmlns:a16="http://schemas.microsoft.com/office/drawing/2014/main" id="{0F60C2C4-8223-4AFA-B6B3-23EB21BF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5" y="1213165"/>
            <a:ext cx="8498188" cy="4780230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425524D-2BF9-4E09-AE8F-7E30307F438F}"/>
              </a:ext>
            </a:extLst>
          </p:cNvPr>
          <p:cNvSpPr txBox="1"/>
          <p:nvPr/>
        </p:nvSpPr>
        <p:spPr>
          <a:xfrm>
            <a:off x="9560461" y="977774"/>
            <a:ext cx="21999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600" dirty="0"/>
              <a:t>Варна заема 238 km2 върху зелени тераси, спускащи се от варовитото плато </a:t>
            </a:r>
            <a:r>
              <a:rPr lang="bg-BG" sz="1600" dirty="0" err="1"/>
              <a:t>Франга</a:t>
            </a:r>
            <a:r>
              <a:rPr lang="bg-BG" sz="1600" dirty="0"/>
              <a:t> (височина 356 m) на север и платото Аврен на юг, по протежение на подковообразният Варненски залив на Черно море, продълговато Варненско езеро и два изкуствени водни канала, свързващи залива и езерото. Сушата между изкуствените канали бива преодолявана чрез емблематичният </a:t>
            </a:r>
          </a:p>
          <a:p>
            <a:pPr algn="ctr"/>
            <a:r>
              <a:rPr lang="bg-BG" sz="1600" dirty="0"/>
              <a:t>„Аспарухов мост“</a:t>
            </a:r>
          </a:p>
        </p:txBody>
      </p:sp>
    </p:spTree>
    <p:extLst>
      <p:ext uri="{BB962C8B-B14F-4D97-AF65-F5344CB8AC3E}">
        <p14:creationId xmlns:p14="http://schemas.microsoft.com/office/powerpoint/2010/main" val="27267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4FA54A7-FEE2-4CB6-8C76-508705C3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98B285-1525-49EB-9DCA-8220138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73437AA-2667-408B-B749-CED03726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7A0BE31C-34A0-4BF3-89C7-0FAD38BC33FD}"/>
              </a:ext>
            </a:extLst>
          </p:cNvPr>
          <p:cNvSpPr txBox="1">
            <a:spLocks/>
          </p:cNvSpPr>
          <p:nvPr/>
        </p:nvSpPr>
        <p:spPr>
          <a:xfrm>
            <a:off x="1023114" y="272608"/>
            <a:ext cx="6264925" cy="70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dirty="0"/>
              <a:t>3. ИСТОРИЯ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B904ADA-C377-473C-BF20-8AA738E2144F}"/>
              </a:ext>
            </a:extLst>
          </p:cNvPr>
          <p:cNvSpPr txBox="1"/>
          <p:nvPr/>
        </p:nvSpPr>
        <p:spPr>
          <a:xfrm>
            <a:off x="989846" y="896293"/>
            <a:ext cx="6097508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700" dirty="0"/>
              <a:t>Предполага се, че мирният договор с Византийската империя от 681 г. сл. Хр., който създава новата българска държава, е сключен във Варна и първата българска столица на юг от Дунава може да е била временно разположена в нейната близост — вероятно в древен град близо до Варненското езеро. северния бряг, наречен </a:t>
            </a:r>
            <a:r>
              <a:rPr lang="bg-BG" sz="1700" dirty="0" err="1"/>
              <a:t>Теодориас</a:t>
            </a:r>
            <a:r>
              <a:rPr lang="bg-BG" sz="1700" dirty="0"/>
              <a:t> (</a:t>
            </a:r>
            <a:r>
              <a:rPr lang="bg-BG" sz="1700" dirty="0" err="1"/>
              <a:t>Θεοδωριάς</a:t>
            </a:r>
            <a:r>
              <a:rPr lang="bg-BG" sz="1700" dirty="0"/>
              <a:t>) от Юстиниан I — преди да се премести в Плиска на 70 километра на запад. Аспарух укрепи Варненската низина с вал срещу евентуален византийски десант; Аспаруховият вал (Аспаруховата стена) все още стои. В града и на запад са разкопани множество български селища от 7-ми век; северните брегове на Варненските езера, от всички региони, са може би най-гъсто населени с българи.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0FF3F54-5965-4CF1-9292-9A3958435464}"/>
              </a:ext>
            </a:extLst>
          </p:cNvPr>
          <p:cNvSpPr txBox="1"/>
          <p:nvPr/>
        </p:nvSpPr>
        <p:spPr>
          <a:xfrm>
            <a:off x="989845" y="4505455"/>
            <a:ext cx="10806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През Средновековието контролът се променя няколко пъти от византийски в български ръце. </a:t>
            </a:r>
            <a:r>
              <a:rPr lang="ru-RU" dirty="0"/>
              <a:t>В края на 9-ти и </a:t>
            </a:r>
            <a:r>
              <a:rPr lang="ru-RU" dirty="0" err="1"/>
              <a:t>първата</a:t>
            </a:r>
            <a:r>
              <a:rPr lang="ru-RU" dirty="0"/>
              <a:t> половина на 10-ти век </a:t>
            </a:r>
            <a:r>
              <a:rPr lang="ru-RU" dirty="0" err="1"/>
              <a:t>във</a:t>
            </a:r>
            <a:r>
              <a:rPr lang="ru-RU" dirty="0"/>
              <a:t> Варна се е </a:t>
            </a:r>
            <a:r>
              <a:rPr lang="ru-RU" dirty="0" err="1"/>
              <a:t>намирал</a:t>
            </a:r>
            <a:r>
              <a:rPr lang="ru-RU" dirty="0"/>
              <a:t> </a:t>
            </a:r>
            <a:r>
              <a:rPr lang="ru-RU" dirty="0" err="1"/>
              <a:t>главен</a:t>
            </a:r>
            <a:r>
              <a:rPr lang="ru-RU" dirty="0"/>
              <a:t> скрипторий на </a:t>
            </a:r>
            <a:r>
              <a:rPr lang="ru-RU" dirty="0" err="1"/>
              <a:t>Преславската</a:t>
            </a:r>
            <a:r>
              <a:rPr lang="ru-RU" dirty="0"/>
              <a:t> </a:t>
            </a:r>
            <a:r>
              <a:rPr lang="ru-RU" dirty="0" err="1"/>
              <a:t>книжовна</a:t>
            </a:r>
            <a:r>
              <a:rPr lang="ru-RU" dirty="0"/>
              <a:t> школа в </a:t>
            </a:r>
            <a:r>
              <a:rPr lang="ru-RU" dirty="0" err="1"/>
              <a:t>манастир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би е бил </a:t>
            </a:r>
            <a:r>
              <a:rPr lang="ru-RU" dirty="0" err="1"/>
              <a:t>използван</a:t>
            </a:r>
            <a:r>
              <a:rPr lang="ru-RU" dirty="0"/>
              <a:t> 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монашеско</a:t>
            </a:r>
            <a:r>
              <a:rPr lang="ru-RU" dirty="0"/>
              <a:t> убежище. </a:t>
            </a:r>
            <a:r>
              <a:rPr lang="ru-RU" dirty="0" err="1"/>
              <a:t>Скрипториумът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би е </a:t>
            </a:r>
            <a:r>
              <a:rPr lang="ru-RU" dirty="0" err="1"/>
              <a:t>изиграл</a:t>
            </a:r>
            <a:r>
              <a:rPr lang="ru-RU" dirty="0"/>
              <a:t> </a:t>
            </a:r>
            <a:r>
              <a:rPr lang="ru-RU" dirty="0" err="1"/>
              <a:t>ключова</a:t>
            </a:r>
            <a:r>
              <a:rPr lang="ru-RU" dirty="0"/>
              <a:t> роля в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кирилицата</a:t>
            </a:r>
            <a:r>
              <a:rPr lang="ru-RU" dirty="0"/>
              <a:t> от </a:t>
            </a:r>
            <a:r>
              <a:rPr lang="ru-RU" dirty="0" err="1"/>
              <a:t>българските</a:t>
            </a:r>
            <a:r>
              <a:rPr lang="ru-RU" dirty="0"/>
              <a:t> </a:t>
            </a:r>
            <a:r>
              <a:rPr lang="ru-RU" dirty="0" err="1"/>
              <a:t>учени</a:t>
            </a:r>
            <a:r>
              <a:rPr lang="ru-RU" dirty="0"/>
              <a:t> под </a:t>
            </a:r>
            <a:r>
              <a:rPr lang="ru-RU" dirty="0" err="1"/>
              <a:t>ръководството</a:t>
            </a:r>
            <a:r>
              <a:rPr lang="ru-RU" dirty="0"/>
              <a:t> на един от </a:t>
            </a:r>
            <a:r>
              <a:rPr lang="ru-RU" dirty="0" err="1"/>
              <a:t>учениците</a:t>
            </a:r>
            <a:r>
              <a:rPr lang="ru-RU" dirty="0"/>
              <a:t> на Свети </a:t>
            </a:r>
            <a:r>
              <a:rPr lang="ru-RU" dirty="0" err="1"/>
              <a:t>Кирил</a:t>
            </a:r>
            <a:r>
              <a:rPr lang="ru-RU" dirty="0"/>
              <a:t> и </a:t>
            </a:r>
            <a:r>
              <a:rPr lang="ru-RU" dirty="0" err="1"/>
              <a:t>Методий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15" name="Картина 14" descr="Картина, която съдържа трева, открито, небе, дърво&#10;&#10;Описанието е генерирано автоматично">
            <a:extLst>
              <a:ext uri="{FF2B5EF4-FFF2-40B4-BE49-F238E27FC236}">
                <a16:creationId xmlns:a16="http://schemas.microsoft.com/office/drawing/2014/main" id="{B984DB2E-7737-4994-8F89-6445787D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0" y="780395"/>
            <a:ext cx="4676042" cy="35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164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4CF5BE8-6CFD-4F05-ABE9-100DAF4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FDF1A5B-AB59-4585-9FCA-01B1762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927D48A-C46D-4504-B5E0-3ACC7569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56821646-F8D3-4326-B7A7-A77A743C5BDF}"/>
              </a:ext>
            </a:extLst>
          </p:cNvPr>
          <p:cNvSpPr txBox="1">
            <a:spLocks/>
          </p:cNvSpPr>
          <p:nvPr/>
        </p:nvSpPr>
        <p:spPr>
          <a:xfrm>
            <a:off x="1023114" y="272608"/>
            <a:ext cx="6264925" cy="70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dirty="0"/>
              <a:t>3. ИСТОРИЯ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10EDA0C-124F-4CA9-BFF3-B84942FD9B45}"/>
              </a:ext>
            </a:extLst>
          </p:cNvPr>
          <p:cNvSpPr txBox="1"/>
          <p:nvPr/>
        </p:nvSpPr>
        <p:spPr>
          <a:xfrm>
            <a:off x="1106822" y="977774"/>
            <a:ext cx="609750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700" dirty="0"/>
              <a:t>През 1878 г. градът с 26 000 жители е даден на България от руски войски, които влизат на 27 юли. Варна става фронтов град в Първата Балканска и Първата световна война; икономиката му е силно засегната от временната загуба на територията на Южна Добруджа от Румъния (1913–16 и 1919–40). През Втората световна война Червената армия окупира града през септември 1944 г., помагайки за укрепването на комунистическото управление в България.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C952571-4A0E-4329-9BC8-B6B1A729AC6F}"/>
              </a:ext>
            </a:extLst>
          </p:cNvPr>
          <p:cNvSpPr txBox="1"/>
          <p:nvPr/>
        </p:nvSpPr>
        <p:spPr>
          <a:xfrm>
            <a:off x="1251678" y="3429000"/>
            <a:ext cx="68330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От 20 декември 1949 г. до 20 октомври 1956 г. градът е преименуван на Сталин от комунистическото правителство на съветския диктатор Йосиф Сталин.</a:t>
            </a:r>
          </a:p>
          <a:p>
            <a:endParaRPr lang="bg-BG" dirty="0"/>
          </a:p>
          <a:p>
            <a:r>
              <a:rPr lang="bg-BG" dirty="0"/>
              <a:t>През 1962 г. тук се провежда 15-та шахматна олимпиада, известна още като Световно отборно първенство. През 1969 и 1987 г. Варна е домакин на Световното първенство по художествена гимнастика. От 30 септември до 4 октомври 1973 г. в Двореца на културата и спорта се провежда 10-ият олимпийски конгрес.</a:t>
            </a:r>
          </a:p>
        </p:txBody>
      </p:sp>
      <p:pic>
        <p:nvPicPr>
          <p:cNvPr id="15" name="Картина 14" descr="Картина, която съдържа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C870E883-3564-426F-9865-31C29888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8" y="1137399"/>
            <a:ext cx="3239684" cy="3689298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50874DB-885A-4FCA-AC4D-BA87FBB60E64}"/>
              </a:ext>
            </a:extLst>
          </p:cNvPr>
          <p:cNvSpPr txBox="1"/>
          <p:nvPr/>
        </p:nvSpPr>
        <p:spPr>
          <a:xfrm>
            <a:off x="8688705" y="4826697"/>
            <a:ext cx="245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Карта на града от 1897</a:t>
            </a:r>
          </a:p>
        </p:txBody>
      </p:sp>
    </p:spTree>
    <p:extLst>
      <p:ext uri="{BB962C8B-B14F-4D97-AF65-F5344CB8AC3E}">
        <p14:creationId xmlns:p14="http://schemas.microsoft.com/office/powerpoint/2010/main" val="194009847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52B0289-001B-4BB7-BD3C-DFAFF240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18 януари 2022 г.</a:t>
            </a:r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E198C8C-8F9C-46BA-8AFD-E244BB1F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DiscoverBulgaria | https://discoverbulgaria.online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61D79DB-B245-4AB7-B5B1-0CCDB10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0B538740-3546-4BA1-AC08-BEA6F8B01EED}"/>
              </a:ext>
            </a:extLst>
          </p:cNvPr>
          <p:cNvSpPr txBox="1">
            <a:spLocks/>
          </p:cNvSpPr>
          <p:nvPr/>
        </p:nvSpPr>
        <p:spPr>
          <a:xfrm>
            <a:off x="1023114" y="272608"/>
            <a:ext cx="6264925" cy="70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dirty="0"/>
              <a:t>4. КЛИМАТ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1DE736F9-5BFE-4097-AAEF-535409B93BA0}"/>
              </a:ext>
            </a:extLst>
          </p:cNvPr>
          <p:cNvSpPr txBox="1"/>
          <p:nvPr/>
        </p:nvSpPr>
        <p:spPr>
          <a:xfrm>
            <a:off x="1190531" y="844142"/>
            <a:ext cx="60975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Варна има влажен субтропичен климат, със средиземноморски влияния през лятото, но особено континентални влияния през есента-зимата. Специфичният черноморски климат е по-мек от вътрешните части на страната и влиянието на морето намалява ефекта на евентуалните студени въздушни маси от североизток. Средните валежи са най-ниските за страната и слънчевото греене е в изобилие. Лятото започва в началото на май и продължава до началото на октомври. Температурите през лятото обикновено варират 27–30 °C през деня и между 17–18 °C през нощта. Температурата на морската вода през летните месеци обикновено е в диапазона 24–27 °C. През зимата температурите са около 6–7 °C през деня и 0 °C през нощта. Сняг е възможен през най-студените месеци, но може бързо да се стопи. Най-високата регистрирана температура е 41,4 °C през юли 1927 г., а най-ниската -24,3 °C през февруари 1929 г.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4EDAC43-8FFD-49E7-BB38-A8566FF4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5" y="1070524"/>
            <a:ext cx="372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7288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B5FFB-D892-4A51-A065-690A33B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4" y="2334033"/>
            <a:ext cx="6628407" cy="2189934"/>
          </a:xfrm>
        </p:spPr>
        <p:txBody>
          <a:bodyPr>
            <a:noAutofit/>
          </a:bodyPr>
          <a:lstStyle/>
          <a:p>
            <a:r>
              <a:rPr lang="bg-BG" sz="15000" dirty="0"/>
              <a:t>КРАЙ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Underwater bubbles and sunlight">
            <a:extLst>
              <a:ext uri="{FF2B5EF4-FFF2-40B4-BE49-F238E27FC236}">
                <a16:creationId xmlns:a16="http://schemas.microsoft.com/office/drawing/2014/main" id="{6B8E8E3E-E723-4BD5-B502-3B3A7243E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33192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16718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Значка">
  <a:themeElements>
    <a:clrScheme name="Значк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к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tf67530480_win32</Template>
  <TotalTime>0</TotalTime>
  <Words>749</Words>
  <Application>Microsoft Office PowerPoint</Application>
  <PresentationFormat>Широк екран</PresentationFormat>
  <Paragraphs>33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Impact</vt:lpstr>
      <vt:lpstr>Значка</vt:lpstr>
      <vt:lpstr>Варна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КРАЙ</vt:lpstr>
    </vt:vector>
  </TitlesOfParts>
  <Manager>Deyan Nikolov</Manager>
  <Company>DiscoverBulgaria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Varna</dc:title>
  <dc:subject>Black Sea Cities - Varna</dc:subject>
  <dc:creator>DiscoverBulgaria</dc:creator>
  <dc:description>Copyright - DiscoverBulgaria</dc:description>
  <cp:lastModifiedBy/>
  <cp:revision>13</cp:revision>
  <dcterms:created xsi:type="dcterms:W3CDTF">2022-01-17T18:58:38Z</dcterms:created>
  <dcterms:modified xsi:type="dcterms:W3CDTF">2022-01-18T21:22:04Z</dcterms:modified>
  <cp:category>Black Sea Cities</cp:category>
  <cp:contentStatus>Black Sea Cities - Varna</cp:contentStatus>
  <dc:language>Bulgarian</dc:language>
  <cp:version>2</cp:version>
</cp:coreProperties>
</file>