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5" r:id="rId3"/>
  </p:sldMasterIdLst>
  <p:notesMasterIdLst>
    <p:notesMasterId r:id="rId74"/>
  </p:notesMasterIdLst>
  <p:handoutMasterIdLst>
    <p:handoutMasterId r:id="rId75"/>
  </p:handoutMasterIdLst>
  <p:sldIdLst>
    <p:sldId id="385" r:id="rId4"/>
    <p:sldId id="548" r:id="rId5"/>
    <p:sldId id="560" r:id="rId6"/>
    <p:sldId id="618" r:id="rId7"/>
    <p:sldId id="619" r:id="rId8"/>
    <p:sldId id="595" r:id="rId9"/>
    <p:sldId id="531" r:id="rId10"/>
    <p:sldId id="620" r:id="rId11"/>
    <p:sldId id="572" r:id="rId12"/>
    <p:sldId id="573" r:id="rId13"/>
    <p:sldId id="549" r:id="rId14"/>
    <p:sldId id="562" r:id="rId15"/>
    <p:sldId id="565" r:id="rId16"/>
    <p:sldId id="567" r:id="rId17"/>
    <p:sldId id="568" r:id="rId18"/>
    <p:sldId id="602" r:id="rId19"/>
    <p:sldId id="603" r:id="rId20"/>
    <p:sldId id="604" r:id="rId21"/>
    <p:sldId id="605" r:id="rId22"/>
    <p:sldId id="551" r:id="rId23"/>
    <p:sldId id="574" r:id="rId24"/>
    <p:sldId id="575" r:id="rId25"/>
    <p:sldId id="576" r:id="rId26"/>
    <p:sldId id="577" r:id="rId27"/>
    <p:sldId id="578" r:id="rId28"/>
    <p:sldId id="579" r:id="rId29"/>
    <p:sldId id="580" r:id="rId30"/>
    <p:sldId id="569" r:id="rId31"/>
    <p:sldId id="570" r:id="rId32"/>
    <p:sldId id="571" r:id="rId33"/>
    <p:sldId id="581" r:id="rId34"/>
    <p:sldId id="582" r:id="rId35"/>
    <p:sldId id="583" r:id="rId36"/>
    <p:sldId id="563" r:id="rId37"/>
    <p:sldId id="584" r:id="rId38"/>
    <p:sldId id="585" r:id="rId39"/>
    <p:sldId id="566" r:id="rId40"/>
    <p:sldId id="586" r:id="rId41"/>
    <p:sldId id="615" r:id="rId42"/>
    <p:sldId id="587" r:id="rId43"/>
    <p:sldId id="588" r:id="rId44"/>
    <p:sldId id="589" r:id="rId45"/>
    <p:sldId id="590" r:id="rId46"/>
    <p:sldId id="591" r:id="rId47"/>
    <p:sldId id="592" r:id="rId48"/>
    <p:sldId id="593" r:id="rId49"/>
    <p:sldId id="594" r:id="rId50"/>
    <p:sldId id="596" r:id="rId51"/>
    <p:sldId id="553" r:id="rId52"/>
    <p:sldId id="609" r:id="rId53"/>
    <p:sldId id="610" r:id="rId54"/>
    <p:sldId id="611" r:id="rId55"/>
    <p:sldId id="612" r:id="rId56"/>
    <p:sldId id="613" r:id="rId57"/>
    <p:sldId id="614" r:id="rId58"/>
    <p:sldId id="597" r:id="rId59"/>
    <p:sldId id="601" r:id="rId60"/>
    <p:sldId id="599" r:id="rId61"/>
    <p:sldId id="561" r:id="rId62"/>
    <p:sldId id="600" r:id="rId63"/>
    <p:sldId id="557" r:id="rId64"/>
    <p:sldId id="684" r:id="rId65"/>
    <p:sldId id="685" r:id="rId66"/>
    <p:sldId id="617" r:id="rId67"/>
    <p:sldId id="598" r:id="rId68"/>
    <p:sldId id="559" r:id="rId69"/>
    <p:sldId id="616" r:id="rId70"/>
    <p:sldId id="606" r:id="rId71"/>
    <p:sldId id="607" r:id="rId72"/>
    <p:sldId id="608" r:id="rId7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66FF"/>
    <a:srgbClr val="3333FF"/>
    <a:srgbClr val="CC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483" autoAdjust="0"/>
  </p:normalViewPr>
  <p:slideViewPr>
    <p:cSldViewPr>
      <p:cViewPr varScale="1">
        <p:scale>
          <a:sx n="89" d="100"/>
          <a:sy n="89" d="100"/>
        </p:scale>
        <p:origin x="1267" y="67"/>
      </p:cViewPr>
      <p:guideLst>
        <p:guide orient="horz" pos="2160"/>
        <p:guide pos="2904"/>
      </p:guideLst>
    </p:cSldViewPr>
  </p:slideViewPr>
  <p:notesTextViewPr>
    <p:cViewPr>
      <p:scale>
        <a:sx n="100" d="100"/>
        <a:sy n="100" d="100"/>
      </p:scale>
      <p:origin x="0" y="0"/>
    </p:cViewPr>
  </p:notesTextViewPr>
  <p:sorterViewPr>
    <p:cViewPr>
      <p:scale>
        <a:sx n="100" d="100"/>
        <a:sy n="100" d="100"/>
      </p:scale>
      <p:origin x="0" y="2904"/>
    </p:cViewPr>
  </p:sorterViewPr>
  <p:notesViewPr>
    <p:cSldViewPr>
      <p:cViewPr varScale="1">
        <p:scale>
          <a:sx n="52" d="100"/>
          <a:sy n="52" d="100"/>
        </p:scale>
        <p:origin x="-1602" y="-102"/>
      </p:cViewPr>
      <p:guideLst>
        <p:guide orient="horz" pos="2880"/>
        <p:guide pos="217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handoutMaster" Target="handoutMasters/handoutMaster1.xml"/><Relationship Id="rId74" Type="http://schemas.openxmlformats.org/officeDocument/2006/relationships/notesMaster" Target="notesMasters/notes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Arial" panose="02080604020202020204" pitchFamily="34" charset="0"/>
                <a:ea typeface="宋体" pitchFamily="2" charset="-122"/>
              </a:defRPr>
            </a:lvl1pPr>
          </a:lstStyle>
          <a:p>
            <a:pPr>
              <a:defRPr/>
            </a:pPr>
            <a:endParaRPr lang="en-US" altLang="zh-CN"/>
          </a:p>
        </p:txBody>
      </p:sp>
      <p:sp>
        <p:nvSpPr>
          <p:cNvPr id="1392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Arial" panose="02080604020202020204" pitchFamily="34" charset="0"/>
                <a:ea typeface="宋体" pitchFamily="2" charset="-122"/>
              </a:defRPr>
            </a:lvl1pPr>
          </a:lstStyle>
          <a:p>
            <a:pPr>
              <a:defRPr/>
            </a:pPr>
            <a:endParaRPr lang="en-US" altLang="zh-CN"/>
          </a:p>
        </p:txBody>
      </p:sp>
      <p:sp>
        <p:nvSpPr>
          <p:cNvPr id="1392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Arial" panose="02080604020202020204" pitchFamily="34" charset="0"/>
                <a:ea typeface="宋体" pitchFamily="2" charset="-122"/>
              </a:defRPr>
            </a:lvl1pPr>
          </a:lstStyle>
          <a:p>
            <a:pPr>
              <a:defRPr/>
            </a:pPr>
            <a:endParaRPr lang="en-US" altLang="zh-CN"/>
          </a:p>
        </p:txBody>
      </p:sp>
      <p:sp>
        <p:nvSpPr>
          <p:cNvPr id="1392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Arial" panose="02080604020202020204" pitchFamily="34" charset="0"/>
                <a:ea typeface="宋体" pitchFamily="2" charset="-122"/>
              </a:defRPr>
            </a:lvl1pPr>
          </a:lstStyle>
          <a:p>
            <a:pPr>
              <a:defRPr/>
            </a:pPr>
            <a:fld id="{DAA89467-DEC1-401B-8933-D95C24E3282D}"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Arial" panose="02080604020202020204" pitchFamily="34" charset="0"/>
                <a:ea typeface="宋体" pitchFamily="2" charset="-122"/>
              </a:defRPr>
            </a:lvl1pPr>
          </a:lstStyle>
          <a:p>
            <a:pPr>
              <a:defRPr/>
            </a:pPr>
            <a:endParaRPr lang="en-US" altLang="zh-CN"/>
          </a:p>
        </p:txBody>
      </p:sp>
      <p:sp>
        <p:nvSpPr>
          <p:cNvPr id="142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Arial" panose="02080604020202020204" pitchFamily="34" charset="0"/>
                <a:ea typeface="宋体" pitchFamily="2" charset="-122"/>
              </a:defRPr>
            </a:lvl1pPr>
          </a:lstStyle>
          <a:p>
            <a:pPr>
              <a:defRPr/>
            </a:pPr>
            <a:endParaRPr lang="en-US" altLang="zh-CN"/>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42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Arial" panose="02080604020202020204" pitchFamily="34"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Arial" panose="02080604020202020204" pitchFamily="34" charset="0"/>
                <a:ea typeface="宋体" pitchFamily="2" charset="-122"/>
              </a:defRPr>
            </a:lvl1pPr>
          </a:lstStyle>
          <a:p>
            <a:pPr>
              <a:defRPr/>
            </a:pPr>
            <a:fld id="{A7892096-2A7D-40B0-9FB2-AE1B1BC02E5A}"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8060402020202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8060402020202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8060402020202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8060402020202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806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0" name="Rectangle 5"/>
          <p:cNvSpPr>
            <a:spLocks noChangeArrowheads="1"/>
          </p:cNvSpPr>
          <p:nvPr userDrawn="1"/>
        </p:nvSpPr>
        <p:spPr bwMode="auto">
          <a:xfrm>
            <a:off x="3493" y="3955415"/>
            <a:ext cx="9137332" cy="137795"/>
          </a:xfrm>
          <a:prstGeom prst="rect">
            <a:avLst/>
          </a:prstGeom>
          <a:solidFill>
            <a:srgbClr val="0070C0"/>
          </a:solidFill>
          <a:ln>
            <a:noFill/>
          </a:ln>
        </p:spPr>
        <p:txBody>
          <a:bodyPr anchor="ctr"/>
          <a:lstStyle/>
          <a:p>
            <a:pPr algn="ctr" eaLnBrk="1" latinLnBrk="1" hangingPunct="1"/>
            <a:endParaRPr lang="zh-CN" altLang="en-US">
              <a:solidFill>
                <a:srgbClr val="FFFFFF"/>
              </a:solidFill>
              <a:sym typeface="Calibri" panose="020F0502020204030204" pitchFamily="34" charset="0"/>
            </a:endParaRPr>
          </a:p>
        </p:txBody>
      </p:sp>
      <p:sp>
        <p:nvSpPr>
          <p:cNvPr id="21" name="Rectangle 6"/>
          <p:cNvSpPr>
            <a:spLocks noChangeArrowheads="1"/>
          </p:cNvSpPr>
          <p:nvPr userDrawn="1"/>
        </p:nvSpPr>
        <p:spPr bwMode="auto">
          <a:xfrm>
            <a:off x="1588" y="2320925"/>
            <a:ext cx="9138602" cy="1548130"/>
          </a:xfrm>
          <a:prstGeom prst="rect">
            <a:avLst/>
          </a:prstGeom>
          <a:solidFill>
            <a:srgbClr val="0070C0"/>
          </a:solidFill>
          <a:ln>
            <a:noFill/>
          </a:ln>
        </p:spPr>
        <p:txBody>
          <a:bodyPr anchor="ctr"/>
          <a:lstStyle/>
          <a:p>
            <a:pPr algn="ctr" eaLnBrk="1" latinLnBrk="1" hangingPunct="1"/>
            <a:endParaRPr lang="zh-CN" altLang="en-US">
              <a:solidFill>
                <a:srgbClr val="FFFFFF"/>
              </a:solidFill>
              <a:sym typeface="Calibri" panose="020F0502020204030204" pitchFamily="34" charset="0"/>
            </a:endParaRPr>
          </a:p>
        </p:txBody>
      </p:sp>
      <p:sp>
        <p:nvSpPr>
          <p:cNvPr id="131075" name="Rectangle 3"/>
          <p:cNvSpPr>
            <a:spLocks noGrp="1" noChangeArrowheads="1"/>
          </p:cNvSpPr>
          <p:nvPr>
            <p:ph type="subTitle" idx="1"/>
          </p:nvPr>
        </p:nvSpPr>
        <p:spPr>
          <a:xfrm>
            <a:off x="1403648" y="3265138"/>
            <a:ext cx="7012632" cy="576064"/>
          </a:xfrm>
        </p:spPr>
        <p:txBody>
          <a:bodyPr/>
          <a:lstStyle>
            <a:lvl1pPr marL="0" indent="0" algn="ctr">
              <a:buFont typeface="Wingdings" panose="05000000000000000000" pitchFamily="2" charset="2"/>
              <a:buNone/>
              <a:defRPr sz="2800">
                <a:solidFill>
                  <a:schemeClr val="bg1"/>
                </a:solidFill>
              </a:defRPr>
            </a:lvl1pPr>
          </a:lstStyle>
          <a:p>
            <a:pPr lvl="0"/>
            <a:r>
              <a:rPr lang="zh-CN" altLang="en-US" noProof="0" dirty="0"/>
              <a:t>单击此处编辑母版副标题样式</a:t>
            </a:r>
            <a:endParaRPr lang="zh-CN" altLang="en-US" noProof="0" dirty="0"/>
          </a:p>
        </p:txBody>
      </p:sp>
      <p:pic>
        <p:nvPicPr>
          <p:cNvPr id="24" name="Picture 8"/>
          <p:cNvPicPr>
            <a:picLocks noChangeArrowheads="1"/>
          </p:cNvPicPr>
          <p:nvPr userDrawn="1"/>
        </p:nvPicPr>
        <p:blipFill>
          <a:blip r:embed="rId2">
            <a:extLst>
              <a:ext uri="{28A0092B-C50C-407E-A947-70E740481C1C}">
                <a14:useLocalDpi xmlns:a14="http://schemas.microsoft.com/office/drawing/2010/main" val="0"/>
              </a:ext>
            </a:extLst>
          </a:blip>
          <a:srcRect l="4332" t="36876" r="-4361" b="37546"/>
          <a:stretch>
            <a:fillRect/>
          </a:stretch>
        </p:blipFill>
        <p:spPr bwMode="auto">
          <a:xfrm>
            <a:off x="25400" y="101600"/>
            <a:ext cx="478155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Content Placeholder 25"/>
          <p:cNvSpPr>
            <a:spLocks noGrp="1"/>
          </p:cNvSpPr>
          <p:nvPr>
            <p:ph sz="quarter" idx="10" hasCustomPrompt="1"/>
          </p:nvPr>
        </p:nvSpPr>
        <p:spPr>
          <a:xfrm>
            <a:off x="2123728" y="4135161"/>
            <a:ext cx="5112568" cy="589983"/>
          </a:xfrm>
        </p:spPr>
        <p:txBody>
          <a:bodyPr/>
          <a:lstStyle>
            <a:lvl1pPr marL="0" indent="0" algn="ctr">
              <a:buNone/>
              <a:defRPr>
                <a:latin typeface="Arial Unicode MS" pitchFamily="34" charset="-122"/>
                <a:ea typeface="Arial Unicode MS" pitchFamily="34" charset="-122"/>
                <a:cs typeface="Arial Unicode MS" pitchFamily="34" charset="-122"/>
              </a:defRPr>
            </a:lvl1pPr>
            <a:lvl2pPr marL="5080" indent="0" algn="ctr">
              <a:buNone/>
              <a:defRPr sz="3200" b="1"/>
            </a:lvl2pPr>
            <a:lvl3pPr marL="909320" indent="0">
              <a:buNone/>
              <a:defRPr/>
            </a:lvl3pPr>
            <a:lvl4pPr marL="1306830" indent="0">
              <a:buNone/>
              <a:defRPr/>
            </a:lvl4pPr>
            <a:lvl5pPr marL="1695450" indent="0">
              <a:buNone/>
              <a:defRPr/>
            </a:lvl5pPr>
          </a:lstStyle>
          <a:p>
            <a:pPr lvl="1"/>
            <a:r>
              <a:rPr lang="zh-CN" altLang="en-US" dirty="0"/>
              <a:t>单击此处编辑讲者姓名</a:t>
            </a:r>
            <a:endParaRPr lang="zh-CN" altLang="en-US" dirty="0"/>
          </a:p>
        </p:txBody>
      </p:sp>
      <p:sp>
        <p:nvSpPr>
          <p:cNvPr id="29" name="Content Placeholder 25"/>
          <p:cNvSpPr>
            <a:spLocks noGrp="1"/>
          </p:cNvSpPr>
          <p:nvPr>
            <p:ph sz="quarter" idx="11" hasCustomPrompt="1"/>
          </p:nvPr>
        </p:nvSpPr>
        <p:spPr>
          <a:xfrm>
            <a:off x="2123728" y="4869160"/>
            <a:ext cx="5112568" cy="589983"/>
          </a:xfrm>
        </p:spPr>
        <p:txBody>
          <a:bodyPr/>
          <a:lstStyle>
            <a:lvl1pPr marL="0" indent="0" algn="ctr">
              <a:buNone/>
              <a:defRPr>
                <a:latin typeface="Arial Unicode MS" pitchFamily="34" charset="-122"/>
                <a:ea typeface="Arial Unicode MS" pitchFamily="34" charset="-122"/>
                <a:cs typeface="Arial Unicode MS" pitchFamily="34" charset="-122"/>
              </a:defRPr>
            </a:lvl1pPr>
            <a:lvl2pPr marL="5080" indent="0" algn="ctr">
              <a:buNone/>
              <a:defRPr lang="zh-CN" altLang="en-US" dirty="0" smtClean="0"/>
            </a:lvl2pPr>
            <a:lvl3pPr marL="909320" indent="0">
              <a:buNone/>
              <a:defRPr/>
            </a:lvl3pPr>
            <a:lvl4pPr marL="1306830" indent="0">
              <a:buNone/>
              <a:defRPr/>
            </a:lvl4pPr>
            <a:lvl5pPr marL="1695450" indent="0">
              <a:buNone/>
              <a:defRPr/>
            </a:lvl5pPr>
          </a:lstStyle>
          <a:p>
            <a:pPr lvl="1"/>
            <a:r>
              <a:rPr lang="zh-CN" altLang="en-US" dirty="0"/>
              <a:t>单击此处编辑单位</a:t>
            </a:r>
            <a:endParaRPr lang="zh-CN" altLang="en-US" dirty="0"/>
          </a:p>
        </p:txBody>
      </p:sp>
      <p:sp>
        <p:nvSpPr>
          <p:cNvPr id="30" name="Content Placeholder 25"/>
          <p:cNvSpPr>
            <a:spLocks noGrp="1"/>
          </p:cNvSpPr>
          <p:nvPr>
            <p:ph sz="quarter" idx="12" hasCustomPrompt="1"/>
          </p:nvPr>
        </p:nvSpPr>
        <p:spPr>
          <a:xfrm>
            <a:off x="2123728" y="5935361"/>
            <a:ext cx="5112568" cy="589983"/>
          </a:xfrm>
        </p:spPr>
        <p:txBody>
          <a:bodyPr/>
          <a:lstStyle>
            <a:lvl1pPr marL="0" indent="0" algn="ctr">
              <a:buNone/>
              <a:defRPr>
                <a:latin typeface="Arial Unicode MS" pitchFamily="34" charset="-122"/>
                <a:ea typeface="Arial Unicode MS" pitchFamily="34" charset="-122"/>
                <a:cs typeface="Arial Unicode MS" pitchFamily="34" charset="-122"/>
              </a:defRPr>
            </a:lvl1pPr>
            <a:lvl2pPr marL="5080" indent="0" algn="ctr">
              <a:buNone/>
              <a:defRPr sz="2400" b="1">
                <a:solidFill>
                  <a:srgbClr val="0070C0"/>
                </a:solidFill>
              </a:defRPr>
            </a:lvl2pPr>
            <a:lvl3pPr marL="909320" indent="0">
              <a:buNone/>
              <a:defRPr/>
            </a:lvl3pPr>
            <a:lvl4pPr marL="1306830" indent="0">
              <a:buNone/>
              <a:defRPr/>
            </a:lvl4pPr>
            <a:lvl5pPr marL="1695450" indent="0">
              <a:buNone/>
              <a:defRPr/>
            </a:lvl5pPr>
          </a:lstStyle>
          <a:p>
            <a:pPr lvl="1"/>
            <a:r>
              <a:rPr lang="zh-CN" altLang="en-US" dirty="0"/>
              <a:t>单击此处编辑日期</a:t>
            </a:r>
            <a:r>
              <a:rPr lang="en-US" altLang="zh-CN" dirty="0"/>
              <a:t>·</a:t>
            </a:r>
            <a:r>
              <a:rPr lang="zh-CN" altLang="en-US" dirty="0"/>
              <a:t>地点</a:t>
            </a:r>
            <a:endParaRPr lang="zh-CN" altLang="en-US" dirty="0"/>
          </a:p>
        </p:txBody>
      </p:sp>
      <p:sp>
        <p:nvSpPr>
          <p:cNvPr id="10" name="Rectangle 2"/>
          <p:cNvSpPr>
            <a:spLocks noGrp="1" noChangeArrowheads="1"/>
          </p:cNvSpPr>
          <p:nvPr>
            <p:ph type="ctrTitle"/>
          </p:nvPr>
        </p:nvSpPr>
        <p:spPr>
          <a:xfrm>
            <a:off x="179512" y="2420887"/>
            <a:ext cx="8784976" cy="1296145"/>
          </a:xfrm>
        </p:spPr>
        <p:txBody>
          <a:bodyPr anchor="ctr" anchorCtr="0"/>
          <a:lstStyle>
            <a:lvl1pPr algn="ctr">
              <a:defRPr sz="4000">
                <a:solidFill>
                  <a:schemeClr val="bg1"/>
                </a:solidFill>
                <a:latin typeface="黑体" panose="02010609060101010101" pitchFamily="49" charset="-122"/>
                <a:ea typeface="黑体" panose="02010609060101010101" pitchFamily="49" charset="-122"/>
              </a:defRPr>
            </a:lvl1pPr>
          </a:lstStyle>
          <a:p>
            <a:pPr lvl="0"/>
            <a:r>
              <a:rPr lang="zh-CN" altLang="en-US" noProof="0" dirty="0"/>
              <a:t>单击此处编辑母版标题样式</a:t>
            </a:r>
            <a:endParaRPr lang="zh-CN" altLang="en-US" noProof="0"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Picture 9"/>
          <p:cNvPicPr>
            <a:picLocks noChangeArrowheads="1"/>
          </p:cNvPicPr>
          <p:nvPr userDrawn="1"/>
        </p:nvPicPr>
        <p:blipFill>
          <a:blip r:embed="rId2" cstate="email"/>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1"/>
          <p:cNvSpPr txBox="1"/>
          <p:nvPr userDrawn="1"/>
        </p:nvSpPr>
        <p:spPr>
          <a:xfrm>
            <a:off x="8215313" y="6429375"/>
            <a:ext cx="765175" cy="333375"/>
          </a:xfrm>
          <a:prstGeom prst="rect">
            <a:avLst/>
          </a:prstGeom>
        </p:spPr>
        <p:txBody>
          <a:bodyPr/>
          <a:lstStyle>
            <a:lvl1pPr>
              <a:defRPr/>
            </a:lvl1pPr>
          </a:lstStyle>
          <a:p>
            <a:pPr>
              <a:defRPr/>
            </a:pPr>
            <a:endParaRPr lang="en-US" altLang="ko-KR" sz="2400" dirty="0">
              <a:solidFill>
                <a:prstClr val="black"/>
              </a:solidFill>
              <a:latin typeface="Times New Roman" panose="02020603050405020304" pitchFamily="18" charset="0"/>
              <a:ea typeface="宋体" pitchFamily="2" charset="-122"/>
            </a:endParaRPr>
          </a:p>
        </p:txBody>
      </p:sp>
      <p:sp>
        <p:nvSpPr>
          <p:cNvPr id="4" name="页脚占位符 4"/>
          <p:cNvSpPr>
            <a:spLocks noGrp="1"/>
          </p:cNvSpPr>
          <p:nvPr>
            <p:ph type="ftr" sz="quarter" idx="10"/>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1"/>
          </p:nvPr>
        </p:nvSpPr>
        <p:spPr/>
        <p:txBody>
          <a:bodyPr/>
          <a:lstStyle>
            <a:lvl1pPr>
              <a:defRPr/>
            </a:lvl1pPr>
          </a:lstStyle>
          <a:p>
            <a:pPr>
              <a:defRPr/>
            </a:pPr>
            <a:fld id="{52FFA9C9-708D-4A0E-982A-D609664FA277}" type="slidenum">
              <a:rPr lang="zh-CN" altLang="en-US">
                <a:solidFill>
                  <a:prstClr val="white"/>
                </a:solidFill>
              </a:rPr>
            </a:fld>
            <a:endParaRPr lang="zh-CN" altLang="en-US" dirty="0">
              <a:solidFill>
                <a:prstClr val="white"/>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43"/>
            <a:ext cx="6544408" cy="511175"/>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2" y="1214441"/>
            <a:ext cx="4044462"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2338" y="1214441"/>
            <a:ext cx="4044462"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FCB23E0-F3F7-4C32-975E-C91148DC0C21}" type="slidenum">
              <a:rPr lang="zh-CN" altLang="en-US">
                <a:solidFill>
                  <a:prstClr val="white"/>
                </a:solidFill>
              </a:rPr>
            </a:fld>
            <a:endParaRPr lang="zh-CN" altLang="en-US" dirty="0">
              <a:solidFill>
                <a:prstClr val="white"/>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7970838" cy="69215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11188" y="1295400"/>
            <a:ext cx="8077200" cy="4876800"/>
          </a:xfrm>
        </p:spPr>
        <p:txBody>
          <a:bodyPr/>
          <a:lstStyle/>
          <a:p>
            <a:pPr lvl="0"/>
            <a:endParaRPr lang="zh-CN" altLang="en-US" noProof="0"/>
          </a:p>
        </p:txBody>
      </p:sp>
      <p:sp>
        <p:nvSpPr>
          <p:cNvPr id="4" name="灯片编号占位符 3"/>
          <p:cNvSpPr>
            <a:spLocks noGrp="1"/>
          </p:cNvSpPr>
          <p:nvPr>
            <p:ph type="sldNum" sz="quarter" idx="10"/>
          </p:nvPr>
        </p:nvSpPr>
        <p:spPr>
          <a:xfrm>
            <a:off x="8302625" y="6524625"/>
            <a:ext cx="765175" cy="333375"/>
          </a:xfrm>
        </p:spPr>
        <p:txBody>
          <a:bodyPr/>
          <a:lstStyle>
            <a:lvl1pPr>
              <a:defRPr/>
            </a:lvl1pPr>
          </a:lstStyle>
          <a:p>
            <a:pPr>
              <a:defRPr/>
            </a:pPr>
            <a:fld id="{CF8428B1-3EB5-46BD-96E1-CBD991DC3B50}" type="slidenum">
              <a:rPr lang="en-US" altLang="ko-KR">
                <a:solidFill>
                  <a:prstClr val="white"/>
                </a:solidFill>
              </a:rPr>
            </a:fld>
            <a:endParaRPr lang="en-US" altLang="ko-KR">
              <a:solidFill>
                <a:prstClr val="white"/>
              </a:solidFill>
            </a:endParaRPr>
          </a:p>
        </p:txBody>
      </p:sp>
      <p:sp>
        <p:nvSpPr>
          <p:cNvPr id="5" name="页脚占位符 4"/>
          <p:cNvSpPr>
            <a:spLocks noGrp="1"/>
          </p:cNvSpPr>
          <p:nvPr>
            <p:ph type="ftr" sz="quarter" idx="11"/>
          </p:nvPr>
        </p:nvSpPr>
        <p:spPr>
          <a:xfrm>
            <a:off x="76200" y="6445250"/>
            <a:ext cx="2895600" cy="358775"/>
          </a:xfrm>
        </p:spPr>
        <p:txBody>
          <a:bodyPr/>
          <a:lstStyle>
            <a:lvl1pPr>
              <a:defRPr/>
            </a:lvl1pPr>
          </a:lstStyle>
          <a:p>
            <a:pPr>
              <a:defRPr/>
            </a:pPr>
            <a:endParaRPr lang="en-US" altLang="ko-KR">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b="1">
                <a:latin typeface="Times New Roman" panose="02020603050405020304" pitchFamily="18" charset="0"/>
                <a:ea typeface="黑体" panose="02010609060101010101" pitchFamily="49" charset="-122"/>
                <a:cs typeface="Times New Roman" panose="02020603050405020304" pitchFamily="18" charset="0"/>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6"/>
          <p:cNvSpPr>
            <a:spLocks noGrp="1" noChangeArrowheads="1"/>
          </p:cNvSpPr>
          <p:nvPr>
            <p:ph type="dt" sz="half" idx="10"/>
          </p:nvPr>
        </p:nvSpPr>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p:txBody>
          <a:bodyPr/>
          <a:lstStyle>
            <a:lvl1pPr>
              <a:defRPr/>
            </a:lvl1pPr>
          </a:lstStyle>
          <a:p>
            <a:pPr>
              <a:defRPr/>
            </a:pPr>
            <a:fld id="{83A6FEE2-EC87-43D0-A503-157B80D650A6}" type="slidenum">
              <a:rPr lang="en-US" altLang="zh-CN"/>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66738" y="1340768"/>
            <a:ext cx="3924300" cy="46790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3438" y="1340768"/>
            <a:ext cx="3924300" cy="46790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0431504F-512F-45B8-B46A-70FDF6112D14}" type="slidenum">
              <a:rPr lang="en-US" altLang="zh-CN"/>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52276343-B258-45EE-A6A8-4D642283C3A1}" type="slidenum">
              <a:rPr lang="en-US" altLang="zh-CN"/>
            </a:fld>
            <a:endParaRPr lang="en-US" altLang="zh-CN"/>
          </a:p>
        </p:txBody>
      </p:sp>
      <p:grpSp>
        <p:nvGrpSpPr>
          <p:cNvPr id="6" name="Group 30"/>
          <p:cNvGrpSpPr/>
          <p:nvPr userDrawn="1"/>
        </p:nvGrpSpPr>
        <p:grpSpPr bwMode="auto">
          <a:xfrm>
            <a:off x="1714500" y="1507008"/>
            <a:ext cx="4610100" cy="657225"/>
            <a:chOff x="1080" y="799"/>
            <a:chExt cx="2904" cy="414"/>
          </a:xfrm>
        </p:grpSpPr>
        <p:pic>
          <p:nvPicPr>
            <p:cNvPr id="7" name="图片 4" descr="4.jpg"/>
            <p:cNvPicPr>
              <a:picLocks noChangeAspect="1"/>
            </p:cNvPicPr>
            <p:nvPr userDrawn="1"/>
          </p:nvPicPr>
          <p:blipFill>
            <a:blip r:embed="rId2"/>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1800" y="799"/>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立项必要性分析</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 name="TextBox 3"/>
            <p:cNvSpPr txBox="1">
              <a:spLocks noChangeArrowheads="1"/>
            </p:cNvSpPr>
            <p:nvPr userDrawn="1"/>
          </p:nvSpPr>
          <p:spPr bwMode="auto">
            <a:xfrm>
              <a:off x="1194" y="874"/>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1</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10" name="Group 31"/>
          <p:cNvGrpSpPr/>
          <p:nvPr userDrawn="1"/>
        </p:nvGrpSpPr>
        <p:grpSpPr bwMode="auto">
          <a:xfrm>
            <a:off x="1714500" y="2149946"/>
            <a:ext cx="4610100" cy="657225"/>
            <a:chOff x="1080" y="1249"/>
            <a:chExt cx="2904" cy="414"/>
          </a:xfrm>
        </p:grpSpPr>
        <p:pic>
          <p:nvPicPr>
            <p:cNvPr id="11" name="图片 5" descr="4.jpg"/>
            <p:cNvPicPr>
              <a:picLocks noChangeAspect="1"/>
            </p:cNvPicPr>
            <p:nvPr userDrawn="1"/>
          </p:nvPicPr>
          <p:blipFill>
            <a:blip r:embed="rId2"/>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00" y="1249"/>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目标与任务</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 name="TextBox 12"/>
            <p:cNvSpPr txBox="1">
              <a:spLocks noChangeArrowheads="1"/>
            </p:cNvSpPr>
            <p:nvPr userDrawn="1"/>
          </p:nvSpPr>
          <p:spPr bwMode="auto">
            <a:xfrm>
              <a:off x="1194" y="13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2</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4" name="Group 32"/>
          <p:cNvGrpSpPr/>
          <p:nvPr userDrawn="1"/>
        </p:nvGrpSpPr>
        <p:grpSpPr bwMode="auto">
          <a:xfrm>
            <a:off x="1714500" y="2792883"/>
            <a:ext cx="4610100" cy="657225"/>
            <a:chOff x="1080" y="1699"/>
            <a:chExt cx="2904" cy="414"/>
          </a:xfrm>
        </p:grpSpPr>
        <p:pic>
          <p:nvPicPr>
            <p:cNvPr id="15" name="图片 6" descr="4.jpg"/>
            <p:cNvPicPr>
              <a:picLocks noChangeAspect="1"/>
            </p:cNvPicPr>
            <p:nvPr userDrawn="1"/>
          </p:nvPicPr>
          <p:blipFill>
            <a:blip r:embed="rId2"/>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userDrawn="1"/>
          </p:nvSpPr>
          <p:spPr>
            <a:xfrm>
              <a:off x="1800" y="172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技术方案</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 name="TextBox 10"/>
            <p:cNvSpPr txBox="1">
              <a:spLocks noChangeArrowheads="1"/>
            </p:cNvSpPr>
            <p:nvPr userDrawn="1"/>
          </p:nvSpPr>
          <p:spPr bwMode="auto">
            <a:xfrm>
              <a:off x="1194" y="178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3</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8" name="Group 33"/>
          <p:cNvGrpSpPr/>
          <p:nvPr userDrawn="1"/>
        </p:nvGrpSpPr>
        <p:grpSpPr bwMode="auto">
          <a:xfrm>
            <a:off x="1714500" y="3435821"/>
            <a:ext cx="6000750" cy="657225"/>
            <a:chOff x="1080" y="2149"/>
            <a:chExt cx="3780" cy="414"/>
          </a:xfrm>
        </p:grpSpPr>
        <p:pic>
          <p:nvPicPr>
            <p:cNvPr id="19" name="图片 7" descr="4.jpg"/>
            <p:cNvPicPr>
              <a:picLocks noChangeAspect="1"/>
            </p:cNvPicPr>
            <p:nvPr userDrawn="1"/>
          </p:nvPicPr>
          <p:blipFill>
            <a:blip r:embed="rId2"/>
            <a:srcRect/>
            <a:stretch>
              <a:fillRect/>
            </a:stretch>
          </p:blipFill>
          <p:spPr bwMode="auto">
            <a:xfrm>
              <a:off x="1080" y="21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userDrawn="1"/>
          </p:nvSpPr>
          <p:spPr>
            <a:xfrm>
              <a:off x="1800" y="2173"/>
              <a:ext cx="3060" cy="291"/>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预期市场分析与产业化建设方案</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 name="TextBox 11"/>
            <p:cNvSpPr txBox="1">
              <a:spLocks noChangeArrowheads="1"/>
            </p:cNvSpPr>
            <p:nvPr userDrawn="1"/>
          </p:nvSpPr>
          <p:spPr bwMode="auto">
            <a:xfrm>
              <a:off x="1194" y="22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4</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22" name="Group 34"/>
          <p:cNvGrpSpPr/>
          <p:nvPr userDrawn="1"/>
        </p:nvGrpSpPr>
        <p:grpSpPr bwMode="auto">
          <a:xfrm>
            <a:off x="1714500" y="4078758"/>
            <a:ext cx="4610100" cy="657225"/>
            <a:chOff x="1080" y="2590"/>
            <a:chExt cx="2904" cy="414"/>
          </a:xfrm>
        </p:grpSpPr>
        <p:pic>
          <p:nvPicPr>
            <p:cNvPr id="23" name="图片 8" descr="4.jpg"/>
            <p:cNvPicPr>
              <a:picLocks noChangeAspect="1"/>
            </p:cNvPicPr>
            <p:nvPr userDrawn="1"/>
          </p:nvPicPr>
          <p:blipFill>
            <a:blip r:embed="rId2"/>
            <a:srcRect/>
            <a:stretch>
              <a:fillRect/>
            </a:stretch>
          </p:blipFill>
          <p:spPr bwMode="auto">
            <a:xfrm>
              <a:off x="1080" y="2590"/>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userDrawn="1"/>
          </p:nvSpPr>
          <p:spPr>
            <a:xfrm>
              <a:off x="1800" y="262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基础与优势</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5" name="TextBox 12"/>
            <p:cNvSpPr txBox="1">
              <a:spLocks noChangeArrowheads="1"/>
            </p:cNvSpPr>
            <p:nvPr userDrawn="1"/>
          </p:nvSpPr>
          <p:spPr bwMode="auto">
            <a:xfrm>
              <a:off x="1194" y="268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5</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26" name="Group 35"/>
          <p:cNvGrpSpPr/>
          <p:nvPr userDrawn="1"/>
        </p:nvGrpSpPr>
        <p:grpSpPr bwMode="auto">
          <a:xfrm>
            <a:off x="1714500" y="4793133"/>
            <a:ext cx="4610100" cy="657225"/>
            <a:chOff x="1080" y="3040"/>
            <a:chExt cx="2904" cy="414"/>
          </a:xfrm>
        </p:grpSpPr>
        <p:pic>
          <p:nvPicPr>
            <p:cNvPr id="27" name="图片 8" descr="4.jpg"/>
            <p:cNvPicPr>
              <a:picLocks noChangeAspect="1"/>
            </p:cNvPicPr>
            <p:nvPr userDrawn="1"/>
          </p:nvPicPr>
          <p:blipFill>
            <a:blip r:embed="rId2"/>
            <a:srcRect/>
            <a:stretch>
              <a:fillRect/>
            </a:stretch>
          </p:blipFill>
          <p:spPr bwMode="auto">
            <a:xfrm>
              <a:off x="1080" y="3040"/>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19"/>
            <p:cNvSpPr txBox="1"/>
            <p:nvPr userDrawn="1"/>
          </p:nvSpPr>
          <p:spPr>
            <a:xfrm>
              <a:off x="1800" y="307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组织与管理</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9" name="TextBox 13"/>
            <p:cNvSpPr txBox="1">
              <a:spLocks noChangeArrowheads="1"/>
            </p:cNvSpPr>
            <p:nvPr userDrawn="1"/>
          </p:nvSpPr>
          <p:spPr bwMode="auto">
            <a:xfrm>
              <a:off x="1194" y="31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6</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30" name="Group 36"/>
          <p:cNvGrpSpPr/>
          <p:nvPr userDrawn="1"/>
        </p:nvGrpSpPr>
        <p:grpSpPr bwMode="auto">
          <a:xfrm>
            <a:off x="1714500" y="5436071"/>
            <a:ext cx="4610100" cy="657225"/>
            <a:chOff x="1110" y="3448"/>
            <a:chExt cx="2904" cy="414"/>
          </a:xfrm>
        </p:grpSpPr>
        <p:pic>
          <p:nvPicPr>
            <p:cNvPr id="31" name="图片 8" descr="4.jpg"/>
            <p:cNvPicPr>
              <a:picLocks noChangeAspect="1"/>
            </p:cNvPicPr>
            <p:nvPr userDrawn="1"/>
          </p:nvPicPr>
          <p:blipFill>
            <a:blip r:embed="rId2"/>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userDrawn="1"/>
          </p:nvSpPr>
          <p:spPr>
            <a:xfrm>
              <a:off x="1830" y="3481"/>
              <a:ext cx="2139"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经费预算与筹资方案</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3" name="TextBox 13"/>
            <p:cNvSpPr txBox="1">
              <a:spLocks noChangeArrowheads="1"/>
            </p:cNvSpPr>
            <p:nvPr userDrawn="1"/>
          </p:nvSpPr>
          <p:spPr bwMode="auto">
            <a:xfrm>
              <a:off x="1224" y="3547"/>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7</a:t>
              </a:r>
              <a:endParaRPr lang="zh-CN" altLang="en-US">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33DBE327-DA66-44E5-88F1-17F4096695B6}" type="slidenum">
              <a:rPr lang="en-US" altLang="zh-CN"/>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2F710875-4648-437C-AFAF-517E2046A201}" type="slidenum">
              <a:rPr lang="en-US" altLang="zh-CN"/>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目录">
    <p:spTree>
      <p:nvGrpSpPr>
        <p:cNvPr id="1" name=""/>
        <p:cNvGrpSpPr/>
        <p:nvPr/>
      </p:nvGrpSpPr>
      <p:grpSpPr>
        <a:xfrm>
          <a:off x="0" y="0"/>
          <a:ext cx="0" cy="0"/>
          <a:chOff x="0" y="0"/>
          <a:chExt cx="0" cy="0"/>
        </a:xfrm>
      </p:grpSpPr>
      <p:grpSp>
        <p:nvGrpSpPr>
          <p:cNvPr id="3" name="Group 30"/>
          <p:cNvGrpSpPr/>
          <p:nvPr userDrawn="1"/>
        </p:nvGrpSpPr>
        <p:grpSpPr bwMode="auto">
          <a:xfrm>
            <a:off x="1714500" y="1000125"/>
            <a:ext cx="4610100" cy="657225"/>
            <a:chOff x="1080" y="799"/>
            <a:chExt cx="2904" cy="414"/>
          </a:xfrm>
        </p:grpSpPr>
        <p:pic>
          <p:nvPicPr>
            <p:cNvPr id="4" name="图片 4" descr="4.jpg"/>
            <p:cNvPicPr>
              <a:picLocks noChangeAspect="1"/>
            </p:cNvPicPr>
            <p:nvPr userDrawn="1"/>
          </p:nvPicPr>
          <p:blipFill>
            <a:blip r:embed="rId2"/>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1800" y="799"/>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立项必要性分析</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 name="TextBox 3"/>
            <p:cNvSpPr txBox="1">
              <a:spLocks noChangeArrowheads="1"/>
            </p:cNvSpPr>
            <p:nvPr userDrawn="1"/>
          </p:nvSpPr>
          <p:spPr bwMode="auto">
            <a:xfrm>
              <a:off x="1194" y="874"/>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1</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7" name="Group 31"/>
          <p:cNvGrpSpPr/>
          <p:nvPr userDrawn="1"/>
        </p:nvGrpSpPr>
        <p:grpSpPr bwMode="auto">
          <a:xfrm>
            <a:off x="1714500" y="1643063"/>
            <a:ext cx="4610100" cy="657225"/>
            <a:chOff x="1080" y="1249"/>
            <a:chExt cx="2904" cy="414"/>
          </a:xfrm>
        </p:grpSpPr>
        <p:pic>
          <p:nvPicPr>
            <p:cNvPr id="8" name="图片 5" descr="4.jpg"/>
            <p:cNvPicPr>
              <a:picLocks noChangeAspect="1"/>
            </p:cNvPicPr>
            <p:nvPr userDrawn="1"/>
          </p:nvPicPr>
          <p:blipFill>
            <a:blip r:embed="rId2"/>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1800" y="1249"/>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目标与任务</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 name="TextBox 9"/>
            <p:cNvSpPr txBox="1">
              <a:spLocks noChangeArrowheads="1"/>
            </p:cNvSpPr>
            <p:nvPr userDrawn="1"/>
          </p:nvSpPr>
          <p:spPr bwMode="auto">
            <a:xfrm>
              <a:off x="1194" y="13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2</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1" name="Group 32"/>
          <p:cNvGrpSpPr/>
          <p:nvPr userDrawn="1"/>
        </p:nvGrpSpPr>
        <p:grpSpPr bwMode="auto">
          <a:xfrm>
            <a:off x="1714500" y="2286000"/>
            <a:ext cx="4610100" cy="657225"/>
            <a:chOff x="1080" y="1699"/>
            <a:chExt cx="2904" cy="414"/>
          </a:xfrm>
        </p:grpSpPr>
        <p:pic>
          <p:nvPicPr>
            <p:cNvPr id="12" name="图片 6" descr="4.jpg"/>
            <p:cNvPicPr>
              <a:picLocks noChangeAspect="1"/>
            </p:cNvPicPr>
            <p:nvPr userDrawn="1"/>
          </p:nvPicPr>
          <p:blipFill>
            <a:blip r:embed="rId2"/>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1800" y="172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技术方案</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4" name="TextBox 10"/>
            <p:cNvSpPr txBox="1">
              <a:spLocks noChangeArrowheads="1"/>
            </p:cNvSpPr>
            <p:nvPr userDrawn="1"/>
          </p:nvSpPr>
          <p:spPr bwMode="auto">
            <a:xfrm>
              <a:off x="1194" y="178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3</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5" name="Group 33"/>
          <p:cNvGrpSpPr/>
          <p:nvPr userDrawn="1"/>
        </p:nvGrpSpPr>
        <p:grpSpPr bwMode="auto">
          <a:xfrm>
            <a:off x="1714500" y="2928938"/>
            <a:ext cx="6000750" cy="657225"/>
            <a:chOff x="1080" y="2149"/>
            <a:chExt cx="3780" cy="414"/>
          </a:xfrm>
        </p:grpSpPr>
        <p:pic>
          <p:nvPicPr>
            <p:cNvPr id="16" name="图片 7" descr="4.jpg"/>
            <p:cNvPicPr>
              <a:picLocks noChangeAspect="1"/>
            </p:cNvPicPr>
            <p:nvPr userDrawn="1"/>
          </p:nvPicPr>
          <p:blipFill>
            <a:blip r:embed="rId2"/>
            <a:srcRect/>
            <a:stretch>
              <a:fillRect/>
            </a:stretch>
          </p:blipFill>
          <p:spPr bwMode="auto">
            <a:xfrm>
              <a:off x="1080" y="21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userDrawn="1"/>
          </p:nvSpPr>
          <p:spPr>
            <a:xfrm>
              <a:off x="1800" y="2173"/>
              <a:ext cx="3060" cy="291"/>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预期市场分析与产业化建设方案</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8" name="TextBox 11"/>
            <p:cNvSpPr txBox="1">
              <a:spLocks noChangeArrowheads="1"/>
            </p:cNvSpPr>
            <p:nvPr userDrawn="1"/>
          </p:nvSpPr>
          <p:spPr bwMode="auto">
            <a:xfrm>
              <a:off x="1194" y="22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4</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9" name="Group 34"/>
          <p:cNvGrpSpPr/>
          <p:nvPr userDrawn="1"/>
        </p:nvGrpSpPr>
        <p:grpSpPr bwMode="auto">
          <a:xfrm>
            <a:off x="1714500" y="3571875"/>
            <a:ext cx="4610100" cy="657225"/>
            <a:chOff x="1080" y="2590"/>
            <a:chExt cx="2904" cy="414"/>
          </a:xfrm>
        </p:grpSpPr>
        <p:pic>
          <p:nvPicPr>
            <p:cNvPr id="20" name="图片 8" descr="4.jpg"/>
            <p:cNvPicPr>
              <a:picLocks noChangeAspect="1"/>
            </p:cNvPicPr>
            <p:nvPr userDrawn="1"/>
          </p:nvPicPr>
          <p:blipFill>
            <a:blip r:embed="rId2"/>
            <a:srcRect/>
            <a:stretch>
              <a:fillRect/>
            </a:stretch>
          </p:blipFill>
          <p:spPr bwMode="auto">
            <a:xfrm>
              <a:off x="1080" y="2590"/>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userDrawn="1"/>
          </p:nvSpPr>
          <p:spPr>
            <a:xfrm>
              <a:off x="1800" y="262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基础与优势</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2" name="TextBox 12"/>
            <p:cNvSpPr txBox="1">
              <a:spLocks noChangeArrowheads="1"/>
            </p:cNvSpPr>
            <p:nvPr userDrawn="1"/>
          </p:nvSpPr>
          <p:spPr bwMode="auto">
            <a:xfrm>
              <a:off x="1194" y="268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5</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23" name="Group 35"/>
          <p:cNvGrpSpPr/>
          <p:nvPr userDrawn="1"/>
        </p:nvGrpSpPr>
        <p:grpSpPr bwMode="auto">
          <a:xfrm>
            <a:off x="1714500" y="4286250"/>
            <a:ext cx="4610100" cy="657225"/>
            <a:chOff x="1080" y="3040"/>
            <a:chExt cx="2904" cy="414"/>
          </a:xfrm>
        </p:grpSpPr>
        <p:pic>
          <p:nvPicPr>
            <p:cNvPr id="24" name="图片 8" descr="4.jpg"/>
            <p:cNvPicPr>
              <a:picLocks noChangeAspect="1"/>
            </p:cNvPicPr>
            <p:nvPr userDrawn="1"/>
          </p:nvPicPr>
          <p:blipFill>
            <a:blip r:embed="rId2"/>
            <a:srcRect/>
            <a:stretch>
              <a:fillRect/>
            </a:stretch>
          </p:blipFill>
          <p:spPr bwMode="auto">
            <a:xfrm>
              <a:off x="1080" y="3040"/>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9"/>
            <p:cNvSpPr txBox="1"/>
            <p:nvPr userDrawn="1"/>
          </p:nvSpPr>
          <p:spPr>
            <a:xfrm>
              <a:off x="1800" y="3073"/>
              <a:ext cx="1800"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组织与管理</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6" name="TextBox 13"/>
            <p:cNvSpPr txBox="1">
              <a:spLocks noChangeArrowheads="1"/>
            </p:cNvSpPr>
            <p:nvPr userDrawn="1"/>
          </p:nvSpPr>
          <p:spPr bwMode="auto">
            <a:xfrm>
              <a:off x="1194" y="31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6</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27" name="Group 36"/>
          <p:cNvGrpSpPr/>
          <p:nvPr userDrawn="1"/>
        </p:nvGrpSpPr>
        <p:grpSpPr bwMode="auto">
          <a:xfrm>
            <a:off x="1714500" y="4929188"/>
            <a:ext cx="4610100" cy="657225"/>
            <a:chOff x="1110" y="3448"/>
            <a:chExt cx="2904" cy="414"/>
          </a:xfrm>
        </p:grpSpPr>
        <p:pic>
          <p:nvPicPr>
            <p:cNvPr id="28" name="图片 8" descr="4.jpg"/>
            <p:cNvPicPr>
              <a:picLocks noChangeAspect="1"/>
            </p:cNvPicPr>
            <p:nvPr userDrawn="1"/>
          </p:nvPicPr>
          <p:blipFill>
            <a:blip r:embed="rId2"/>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userDrawn="1"/>
          </p:nvSpPr>
          <p:spPr>
            <a:xfrm>
              <a:off x="1830" y="3481"/>
              <a:ext cx="2139" cy="288"/>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经费预算与筹资方案</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0" name="TextBox 13"/>
            <p:cNvSpPr txBox="1">
              <a:spLocks noChangeArrowheads="1"/>
            </p:cNvSpPr>
            <p:nvPr userDrawn="1"/>
          </p:nvSpPr>
          <p:spPr bwMode="auto">
            <a:xfrm>
              <a:off x="1224" y="3547"/>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7</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31" name="Group 36"/>
          <p:cNvGrpSpPr/>
          <p:nvPr userDrawn="1"/>
        </p:nvGrpSpPr>
        <p:grpSpPr bwMode="auto">
          <a:xfrm>
            <a:off x="1714500" y="5557838"/>
            <a:ext cx="4610100" cy="657225"/>
            <a:chOff x="1110" y="3448"/>
            <a:chExt cx="2904" cy="414"/>
          </a:xfrm>
        </p:grpSpPr>
        <p:pic>
          <p:nvPicPr>
            <p:cNvPr id="32" name="图片 8" descr="4.jpg"/>
            <p:cNvPicPr>
              <a:picLocks noChangeAspect="1"/>
            </p:cNvPicPr>
            <p:nvPr userDrawn="1"/>
          </p:nvPicPr>
          <p:blipFill>
            <a:blip r:embed="rId2"/>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userDrawn="1"/>
          </p:nvSpPr>
          <p:spPr>
            <a:xfrm>
              <a:off x="1830" y="3481"/>
              <a:ext cx="2139" cy="291"/>
            </a:xfrm>
            <a:prstGeom prst="rect">
              <a:avLst/>
            </a:prstGeom>
            <a:noFill/>
          </p:spPr>
          <p:txBody>
            <a:bodyPr>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风险分析及对策</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4" name="TextBox 13"/>
            <p:cNvSpPr txBox="1">
              <a:spLocks noChangeArrowheads="1"/>
            </p:cNvSpPr>
            <p:nvPr userDrawn="1"/>
          </p:nvSpPr>
          <p:spPr bwMode="auto">
            <a:xfrm>
              <a:off x="1224" y="3547"/>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8</a:t>
              </a: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5"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3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37" name="灯片编号占位符 5"/>
          <p:cNvSpPr>
            <a:spLocks noGrp="1"/>
          </p:cNvSpPr>
          <p:nvPr>
            <p:ph type="sldNum" sz="quarter" idx="12"/>
          </p:nvPr>
        </p:nvSpPr>
        <p:spPr/>
        <p:txBody>
          <a:bodyPr/>
          <a:lstStyle>
            <a:lvl1pPr>
              <a:defRPr/>
            </a:lvl1pPr>
          </a:lstStyle>
          <a:p>
            <a:pPr>
              <a:defRPr/>
            </a:pPr>
            <a:fld id="{D0918CDF-5B3A-43A9-8935-2C6C7B63A070}" type="slidenum">
              <a:rPr lang="zh-CN" altLang="en-US">
                <a:solidFill>
                  <a:prstClr val="white"/>
                </a:solidFill>
              </a:rPr>
            </a:fld>
            <a:endParaRPr lang="zh-CN" altLang="en-US">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一般文本">
    <p:spTree>
      <p:nvGrpSpPr>
        <p:cNvPr id="1" name=""/>
        <p:cNvGrpSpPr/>
        <p:nvPr/>
      </p:nvGrpSpPr>
      <p:grpSpPr>
        <a:xfrm>
          <a:off x="0" y="0"/>
          <a:ext cx="0" cy="0"/>
          <a:chOff x="0" y="0"/>
          <a:chExt cx="0" cy="0"/>
        </a:xfrm>
      </p:grpSpPr>
      <p:sp>
        <p:nvSpPr>
          <p:cNvPr id="4" name="矩形 3"/>
          <p:cNvSpPr/>
          <p:nvPr userDrawn="1"/>
        </p:nvSpPr>
        <p:spPr>
          <a:xfrm>
            <a:off x="7596188" y="549275"/>
            <a:ext cx="1439862" cy="43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prstClr val="white"/>
              </a:solidFill>
            </a:endParaRPr>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3pPr>
              <a:buFontTx/>
              <a:buBlip>
                <a:blip r:embed="rId2"/>
              </a:buBlip>
              <a:defRPr sz="1400" b="0"/>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空白">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a:xfrm>
            <a:off x="6653213" y="6500813"/>
            <a:ext cx="2276475" cy="365125"/>
          </a:xfrm>
        </p:spPr>
        <p:txBody>
          <a:bodyPr/>
          <a:lstStyle>
            <a:lvl1pPr>
              <a:defRPr/>
            </a:lvl1pPr>
          </a:lstStyle>
          <a:p>
            <a:pPr>
              <a:defRPr/>
            </a:pPr>
            <a:fld id="{994041F3-8607-45BC-AD88-CDA62AAEF76F}" type="slidenum">
              <a:rPr lang="zh-CN" altLang="en-US">
                <a:solidFill>
                  <a:prstClr val="white"/>
                </a:solidFill>
              </a:rPr>
            </a:fld>
            <a:endParaRPr lang="zh-CN" altLang="en-US" dirty="0">
              <a:solidFill>
                <a:prstClr val="white"/>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4.png"/><Relationship Id="rId7" Type="http://schemas.openxmlformats.org/officeDocument/2006/relationships/image" Target="../media/image3.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0"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36055" y="304801"/>
            <a:ext cx="7539620" cy="76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a:t>单击此处编辑母版标题样式</a:t>
            </a:r>
            <a:endParaRPr lang="zh-CN" altLang="en-US" dirty="0"/>
          </a:p>
        </p:txBody>
      </p:sp>
      <p:sp>
        <p:nvSpPr>
          <p:cNvPr id="1027" name="Rectangle 3"/>
          <p:cNvSpPr>
            <a:spLocks noGrp="1" noChangeArrowheads="1"/>
          </p:cNvSpPr>
          <p:nvPr>
            <p:ph type="body" idx="1"/>
          </p:nvPr>
        </p:nvSpPr>
        <p:spPr bwMode="auto">
          <a:xfrm>
            <a:off x="566738" y="1412776"/>
            <a:ext cx="8001000" cy="4607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AutoShape 4"/>
          <p:cNvSpPr>
            <a:spLocks noChangeArrowheads="1"/>
          </p:cNvSpPr>
          <p:nvPr/>
        </p:nvSpPr>
        <p:spPr bwMode="auto">
          <a:xfrm>
            <a:off x="518027" y="1087215"/>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30054" name="Rectangle 6"/>
          <p:cNvSpPr>
            <a:spLocks noGrp="1" noChangeArrowheads="1"/>
          </p:cNvSpPr>
          <p:nvPr>
            <p:ph type="dt" sz="half" idx="2"/>
          </p:nvPr>
        </p:nvSpPr>
        <p:spPr bwMode="auto">
          <a:xfrm>
            <a:off x="609600" y="6381328"/>
            <a:ext cx="1981200" cy="476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ea typeface="宋体" pitchFamily="2" charset="-122"/>
              </a:defRPr>
            </a:lvl1pPr>
          </a:lstStyle>
          <a:p>
            <a:pPr>
              <a:defRPr/>
            </a:pPr>
            <a:endParaRPr lang="en-US" altLang="zh-CN" dirty="0"/>
          </a:p>
        </p:txBody>
      </p:sp>
      <p:sp>
        <p:nvSpPr>
          <p:cNvPr id="130055" name="Rectangle 7"/>
          <p:cNvSpPr>
            <a:spLocks noGrp="1" noChangeArrowheads="1"/>
          </p:cNvSpPr>
          <p:nvPr>
            <p:ph type="ftr" sz="quarter" idx="3"/>
          </p:nvPr>
        </p:nvSpPr>
        <p:spPr bwMode="auto">
          <a:xfrm>
            <a:off x="2590800" y="6381328"/>
            <a:ext cx="4038600" cy="476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200">
                <a:latin typeface="黑体" panose="02010609060101010101" pitchFamily="49" charset="-122"/>
                <a:ea typeface="黑体" panose="02010609060101010101" pitchFamily="49" charset="-122"/>
              </a:defRPr>
            </a:lvl1pPr>
          </a:lstStyle>
          <a:p>
            <a:pPr>
              <a:defRPr/>
            </a:pPr>
            <a:endParaRPr lang="en-US" altLang="zh-CN" dirty="0"/>
          </a:p>
        </p:txBody>
      </p:sp>
      <p:sp>
        <p:nvSpPr>
          <p:cNvPr id="130056" name="Rectangle 8"/>
          <p:cNvSpPr>
            <a:spLocks noGrp="1" noChangeArrowheads="1"/>
          </p:cNvSpPr>
          <p:nvPr>
            <p:ph type="sldNum" sz="quarter" idx="4"/>
          </p:nvPr>
        </p:nvSpPr>
        <p:spPr bwMode="auto">
          <a:xfrm>
            <a:off x="7086600" y="6381328"/>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ea typeface="宋体" pitchFamily="2" charset="-122"/>
              </a:defRPr>
            </a:lvl1pPr>
          </a:lstStyle>
          <a:p>
            <a:pPr>
              <a:defRPr/>
            </a:pPr>
            <a:fld id="{6975F9F9-0078-4BA9-A087-CB8FDAB51B99}" type="slidenum">
              <a:rPr lang="en-US" altLang="zh-CN"/>
            </a:fld>
            <a:endParaRPr lang="en-US" altLang="zh-CN" dirty="0"/>
          </a:p>
        </p:txBody>
      </p:sp>
      <p:pic>
        <p:nvPicPr>
          <p:cNvPr id="9" name="Picture 2" descr="“中国科学技术大学”的图片搜索结果"/>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1036055" cy="10650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中国科学技术大学”的图片搜索结果"/>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516216" y="86042"/>
            <a:ext cx="2520280" cy="48613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hf hdr="0" dt="0"/>
  <p:txStyles>
    <p:titleStyle>
      <a:lvl1pPr algn="l" rtl="0" eaLnBrk="0" fontAlgn="base" hangingPunct="0">
        <a:spcBef>
          <a:spcPct val="0"/>
        </a:spcBef>
        <a:spcAft>
          <a:spcPct val="0"/>
        </a:spcAft>
        <a:defRPr sz="3800" b="1">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itchFamily="2" charset="-122"/>
        </a:defRPr>
      </a:lvl5pPr>
      <a:lvl6pPr marL="457200" algn="l" rtl="0" fontAlgn="base">
        <a:spcBef>
          <a:spcPct val="0"/>
        </a:spcBef>
        <a:spcAft>
          <a:spcPct val="0"/>
        </a:spcAft>
        <a:defRPr sz="3800" b="1">
          <a:solidFill>
            <a:schemeClr val="tx2"/>
          </a:solidFill>
          <a:latin typeface="Verdana" panose="020B0604030504040204" pitchFamily="34" charset="0"/>
          <a:ea typeface="宋体" pitchFamily="2" charset="-122"/>
        </a:defRPr>
      </a:lvl6pPr>
      <a:lvl7pPr marL="914400" algn="l" rtl="0" fontAlgn="base">
        <a:spcBef>
          <a:spcPct val="0"/>
        </a:spcBef>
        <a:spcAft>
          <a:spcPct val="0"/>
        </a:spcAft>
        <a:defRPr sz="3800" b="1">
          <a:solidFill>
            <a:schemeClr val="tx2"/>
          </a:solidFill>
          <a:latin typeface="Verdana" panose="020B0604030504040204" pitchFamily="34" charset="0"/>
          <a:ea typeface="宋体" pitchFamily="2" charset="-122"/>
        </a:defRPr>
      </a:lvl7pPr>
      <a:lvl8pPr marL="1371600" algn="l" rtl="0" fontAlgn="base">
        <a:spcBef>
          <a:spcPct val="0"/>
        </a:spcBef>
        <a:spcAft>
          <a:spcPct val="0"/>
        </a:spcAft>
        <a:defRPr sz="3800" b="1">
          <a:solidFill>
            <a:schemeClr val="tx2"/>
          </a:solidFill>
          <a:latin typeface="Verdana" panose="020B0604030504040204" pitchFamily="34" charset="0"/>
          <a:ea typeface="宋体" pitchFamily="2" charset="-122"/>
        </a:defRPr>
      </a:lvl8pPr>
      <a:lvl9pPr marL="1828800" algn="l" rtl="0" fontAlgn="base">
        <a:spcBef>
          <a:spcPct val="0"/>
        </a:spcBef>
        <a:spcAft>
          <a:spcPct val="0"/>
        </a:spcAft>
        <a:defRPr sz="3800" b="1">
          <a:solidFill>
            <a:schemeClr val="tx2"/>
          </a:solidFill>
          <a:latin typeface="Verdana" panose="020B0604030504040204" pitchFamily="34" charset="0"/>
          <a:ea typeface="宋体"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Char char="o"/>
        <a:defRPr sz="3000" b="1">
          <a:solidFill>
            <a:schemeClr val="tx1"/>
          </a:solidFill>
          <a:latin typeface="黑体" panose="02010609060101010101" pitchFamily="49" charset="-122"/>
          <a:ea typeface="黑体" panose="02010609060101010101" pitchFamily="49" charset="-122"/>
          <a:cs typeface="+mn-cs"/>
        </a:defRPr>
      </a:lvl1pPr>
      <a:lvl2pPr marL="908050" indent="-436880"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9"/>
          <p:cNvPicPr>
            <a:picLocks noChangeArrowheads="1"/>
          </p:cNvPicPr>
          <p:nvPr/>
        </p:nvPicPr>
        <p:blipFill>
          <a:blip r:embed="rId7" cstate="email"/>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p:cNvSpPr>
          <p:nvPr>
            <p:ph type="title"/>
          </p:nvPr>
        </p:nvSpPr>
        <p:spPr bwMode="auto">
          <a:xfrm>
            <a:off x="457200" y="274638"/>
            <a:ext cx="65436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2" name="文本占位符 2"/>
          <p:cNvSpPr>
            <a:spLocks noGrp="1"/>
          </p:cNvSpPr>
          <p:nvPr>
            <p:ph type="body" idx="1"/>
          </p:nvPr>
        </p:nvSpPr>
        <p:spPr bwMode="auto">
          <a:xfrm>
            <a:off x="457200" y="1214438"/>
            <a:ext cx="8229600" cy="4911725"/>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mn-ea"/>
              </a:defRPr>
            </a:lvl1pPr>
          </a:lstStyle>
          <a:p>
            <a:pPr>
              <a:defRPr/>
            </a:pPr>
            <a:endParaRPr lang="zh-CN" altLang="en-US" dirty="0">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653213" y="6500813"/>
            <a:ext cx="2133600" cy="365125"/>
          </a:xfrm>
          <a:prstGeom prst="rect">
            <a:avLst/>
          </a:prstGeom>
        </p:spPr>
        <p:txBody>
          <a:bodyPr vert="horz" lIns="91440" tIns="45720" rIns="91440" bIns="45720" rtlCol="0" anchor="ctr"/>
          <a:lstStyle>
            <a:lvl1pPr algn="r">
              <a:defRPr sz="1200" b="1">
                <a:solidFill>
                  <a:schemeClr val="bg1"/>
                </a:solidFill>
                <a:latin typeface="黑体" panose="02010609060101010101" pitchFamily="49" charset="-122"/>
                <a:ea typeface="黑体" panose="02010609060101010101" pitchFamily="49" charset="-122"/>
              </a:defRPr>
            </a:lvl1pPr>
          </a:lstStyle>
          <a:p>
            <a:pPr>
              <a:defRPr/>
            </a:pPr>
            <a:endParaRPr lang="zh-CN" altLang="en-US">
              <a:solidFill>
                <a:prstClr val="white"/>
              </a:solidFill>
            </a:endParaRPr>
          </a:p>
        </p:txBody>
      </p:sp>
      <p:sp>
        <p:nvSpPr>
          <p:cNvPr id="8" name="灯片编号占位符 1"/>
          <p:cNvSpPr txBox="1"/>
          <p:nvPr/>
        </p:nvSpPr>
        <p:spPr>
          <a:xfrm>
            <a:off x="8215313" y="6429375"/>
            <a:ext cx="765175" cy="333375"/>
          </a:xfrm>
          <a:prstGeom prst="rect">
            <a:avLst/>
          </a:prstGeom>
        </p:spPr>
        <p:txBody>
          <a:bodyPr/>
          <a:lstStyle>
            <a:lvl1pPr>
              <a:defRPr/>
            </a:lvl1pPr>
          </a:lstStyle>
          <a:p>
            <a:pPr>
              <a:defRPr/>
            </a:pPr>
            <a:endParaRPr lang="en-US" altLang="ko-KR" sz="2400" dirty="0">
              <a:solidFill>
                <a:prstClr val="black"/>
              </a:solidFill>
              <a:latin typeface="Times New Roman" panose="02020603050405020304"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hdr="0" dt="0"/>
  <p:txStyles>
    <p:titleStyle>
      <a:lvl1pPr algn="l" rtl="0" eaLnBrk="0" fontAlgn="base" hangingPunct="0">
        <a:spcBef>
          <a:spcPct val="0"/>
        </a:spcBef>
        <a:spcAft>
          <a:spcPct val="0"/>
        </a:spcAft>
        <a:defRPr sz="2400" b="1"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b="1">
          <a:solidFill>
            <a:schemeClr val="bg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b="1">
          <a:solidFill>
            <a:schemeClr val="bg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b="1">
          <a:solidFill>
            <a:schemeClr val="bg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b="1">
          <a:solidFill>
            <a:schemeClr val="bg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b="1">
          <a:solidFill>
            <a:schemeClr val="bg1"/>
          </a:solidFill>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b="1">
          <a:solidFill>
            <a:schemeClr val="bg1"/>
          </a:solidFill>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b="1">
          <a:solidFill>
            <a:schemeClr val="bg1"/>
          </a:solidFill>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b="1">
          <a:solidFill>
            <a:schemeClr val="bg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ts val="1200"/>
        </a:spcBef>
        <a:spcAft>
          <a:spcPct val="0"/>
        </a:spcAft>
        <a:buSzPct val="130000"/>
        <a:buBlip>
          <a:blip r:embed="rId8"/>
        </a:buBlip>
        <a:defRPr sz="2000" b="1"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rtl="0" eaLnBrk="0" fontAlgn="base" hangingPunct="0">
        <a:spcBef>
          <a:spcPts val="600"/>
        </a:spcBef>
        <a:spcAft>
          <a:spcPct val="0"/>
        </a:spcAft>
        <a:buBlip>
          <a:blip r:embed="rId8"/>
        </a:buBlip>
        <a:defRPr sz="1600" b="1"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9"/>
        </a:buBlip>
        <a:defRPr sz="1600" b="1"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80604020202020204" pitchFamily="34"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80604020202020204" pitchFamily="34"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27584" y="2420888"/>
            <a:ext cx="7772400" cy="745234"/>
          </a:xfrm>
        </p:spPr>
        <p:txBody>
          <a:bodyPr/>
          <a:lstStyle/>
          <a:p>
            <a:r>
              <a:rPr lang="en-US" altLang="zh-CN" dirty="0"/>
              <a:t>G1-GoogleCPPCodingStyleCheck </a:t>
            </a:r>
            <a:endParaRPr lang="zh-CN" altLang="en-US" dirty="0"/>
          </a:p>
        </p:txBody>
      </p:sp>
      <p:sp>
        <p:nvSpPr>
          <p:cNvPr id="7" name="Subtitle 6"/>
          <p:cNvSpPr>
            <a:spLocks noGrp="1"/>
          </p:cNvSpPr>
          <p:nvPr>
            <p:ph type="subTitle" idx="1"/>
          </p:nvPr>
        </p:nvSpPr>
        <p:spPr/>
        <p:txBody>
          <a:bodyPr/>
          <a:lstStyle/>
          <a:p>
            <a:endParaRPr lang="zh-CN" altLang="en-US"/>
          </a:p>
        </p:txBody>
      </p:sp>
      <p:sp>
        <p:nvSpPr>
          <p:cNvPr id="8" name="文本框 7"/>
          <p:cNvSpPr txBox="1"/>
          <p:nvPr/>
        </p:nvSpPr>
        <p:spPr>
          <a:xfrm>
            <a:off x="2165648" y="5013176"/>
            <a:ext cx="7012632" cy="369332"/>
          </a:xfrm>
          <a:prstGeom prst="rect">
            <a:avLst/>
          </a:prstGeom>
          <a:noFill/>
        </p:spPr>
        <p:txBody>
          <a:bodyPr wrap="square" rtlCol="0">
            <a:spAutoFit/>
          </a:bodyPr>
          <a:lstStyle/>
          <a:p>
            <a:r>
              <a:rPr lang="zh-CN" altLang="en-US" dirty="0"/>
              <a:t>刘奕品 </a:t>
            </a:r>
            <a:r>
              <a:rPr lang="en-US" altLang="zh-CN" dirty="0"/>
              <a:t>	</a:t>
            </a:r>
            <a:r>
              <a:rPr lang="zh-CN" altLang="en-US" dirty="0"/>
              <a:t>归舒睿</a:t>
            </a:r>
            <a:r>
              <a:rPr lang="en-US" altLang="zh-CN" dirty="0"/>
              <a:t>	</a:t>
            </a:r>
            <a:r>
              <a:rPr lang="zh-CN" altLang="en-US" dirty="0"/>
              <a:t>王梓涵</a:t>
            </a:r>
            <a:r>
              <a:rPr lang="en-US" altLang="zh-CN" dirty="0"/>
              <a:t>	</a:t>
            </a:r>
            <a:r>
              <a:rPr lang="zh-CN" altLang="en-US" dirty="0"/>
              <a:t>伊昕宇</a:t>
            </a:r>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已实现的检查及其细节</a:t>
            </a:r>
            <a:endParaRPr lang="zh-CN" altLang="en-US"/>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sym typeface="+mn-ea"/>
              </a:rPr>
              <a:t>其它</a:t>
            </a:r>
            <a:r>
              <a:rPr lang="en-US" altLang="zh-CN" dirty="0">
                <a:latin typeface="楷体" panose="02010609060101010101" pitchFamily="49" charset="-122"/>
                <a:ea typeface="楷体" panose="02010609060101010101" pitchFamily="49" charset="-122"/>
                <a:sym typeface="+mn-ea"/>
              </a:rPr>
              <a:t>C++</a:t>
            </a:r>
            <a:r>
              <a:rPr lang="zh-CN" altLang="en-US" dirty="0" smtClean="0">
                <a:latin typeface="楷体" panose="02010609060101010101" pitchFamily="49" charset="-122"/>
                <a:ea typeface="楷体" panose="02010609060101010101" pitchFamily="49" charset="-122"/>
                <a:sym typeface="+mn-ea"/>
              </a:rPr>
              <a:t>特性</a:t>
            </a:r>
            <a:r>
              <a:rPr lang="en-US" altLang="zh-CN" dirty="0" smtClean="0">
                <a:latin typeface="楷体" panose="02010609060101010101" pitchFamily="49" charset="-122"/>
                <a:ea typeface="楷体" panose="02010609060101010101" pitchFamily="49" charset="-122"/>
                <a:sym typeface="+mn-ea"/>
              </a:rPr>
              <a:t>——</a:t>
            </a:r>
            <a:r>
              <a:rPr lang="en-US" altLang="zh-CN" dirty="0" err="1" smtClean="0">
                <a:latin typeface="楷体" panose="02010609060101010101" pitchFamily="49" charset="-122"/>
                <a:ea typeface="楷体" panose="02010609060101010101" pitchFamily="49" charset="-122"/>
                <a:sym typeface="+mn-ea"/>
              </a:rPr>
              <a:t>Stmt</a:t>
            </a:r>
            <a:r>
              <a:rPr lang="zh-CN" altLang="en-US" dirty="0" smtClean="0">
                <a:latin typeface="楷体" panose="02010609060101010101" pitchFamily="49" charset="-122"/>
                <a:ea typeface="楷体" panose="02010609060101010101" pitchFamily="49" charset="-122"/>
                <a:sym typeface="+mn-ea"/>
              </a:rPr>
              <a:t>处检查：</a:t>
            </a:r>
            <a:endParaRPr lang="zh-CN" altLang="en-US" dirty="0">
              <a:latin typeface="楷体" panose="02010609060101010101" pitchFamily="49" charset="-122"/>
              <a:ea typeface="楷体" panose="02010609060101010101" pitchFamily="49" charset="-122"/>
              <a:sym typeface="+mn-ea"/>
            </a:endParaRPr>
          </a:p>
          <a:p>
            <a:pPr lvl="1"/>
            <a:r>
              <a:rPr lang="zh-CN" altLang="en-US" dirty="0">
                <a:latin typeface="楷体" panose="02010609060101010101" pitchFamily="49" charset="-122"/>
                <a:ea typeface="楷体" panose="02010609060101010101" pitchFamily="49" charset="-122"/>
                <a:cs typeface="楷体" panose="02010609060101010101" pitchFamily="49" charset="-122"/>
              </a:rPr>
              <a:t>动态分配堆栈内存</a:t>
            </a:r>
            <a:endParaRPr lang="zh-CN" altLang="en-US" dirty="0">
              <a:latin typeface="楷体" panose="02010609060101010101" pitchFamily="49" charset="-122"/>
              <a:ea typeface="楷体" panose="02010609060101010101" pitchFamily="49" charset="-122"/>
              <a:cs typeface="楷体" panose="02010609060101010101" pitchFamily="49" charset="-122"/>
            </a:endParaRPr>
          </a:p>
          <a:p>
            <a:pPr lvl="1"/>
            <a:r>
              <a:rPr lang="zh-CN" altLang="en-US" dirty="0">
                <a:latin typeface="楷体" panose="02010609060101010101" pitchFamily="49" charset="-122"/>
                <a:ea typeface="楷体" panose="02010609060101010101" pitchFamily="49" charset="-122"/>
                <a:cs typeface="楷体" panose="02010609060101010101" pitchFamily="49" charset="-122"/>
              </a:rPr>
              <a:t>异常</a:t>
            </a:r>
            <a:endParaRPr lang="zh-CN" altLang="en-US" dirty="0">
              <a:latin typeface="楷体" panose="02010609060101010101" pitchFamily="49" charset="-122"/>
              <a:ea typeface="楷体" panose="02010609060101010101" pitchFamily="49" charset="-122"/>
              <a:cs typeface="楷体" panose="02010609060101010101" pitchFamily="49" charset="-122"/>
            </a:endParaRPr>
          </a:p>
          <a:p>
            <a:pPr lvl="1"/>
            <a:r>
              <a:rPr lang="zh-CN" altLang="en-US" dirty="0">
                <a:latin typeface="楷体" panose="02010609060101010101" pitchFamily="49" charset="-122"/>
                <a:ea typeface="楷体" panose="02010609060101010101" pitchFamily="49" charset="-122"/>
                <a:cs typeface="楷体" panose="02010609060101010101" pitchFamily="49" charset="-122"/>
              </a:rPr>
              <a:t>运行时类型识别</a:t>
            </a:r>
            <a:endParaRPr lang="zh-CN" altLang="en-US" dirty="0">
              <a:latin typeface="楷体" panose="02010609060101010101" pitchFamily="49" charset="-122"/>
              <a:ea typeface="楷体" panose="02010609060101010101" pitchFamily="49" charset="-122"/>
              <a:cs typeface="楷体" panose="02010609060101010101" pitchFamily="49" charset="-122"/>
            </a:endParaRPr>
          </a:p>
          <a:p>
            <a:pPr lvl="1"/>
            <a:r>
              <a:rPr lang="zh-CN" altLang="en-US" dirty="0">
                <a:latin typeface="楷体" panose="02010609060101010101" pitchFamily="49" charset="-122"/>
                <a:ea typeface="楷体" panose="02010609060101010101" pitchFamily="49" charset="-122"/>
                <a:cs typeface="楷体" panose="02010609060101010101" pitchFamily="49" charset="-122"/>
              </a:rPr>
              <a:t>类型转换</a:t>
            </a:r>
            <a:endParaRPr lang="zh-CN" altLang="en-US" dirty="0">
              <a:latin typeface="楷体" panose="02010609060101010101" pitchFamily="49" charset="-122"/>
              <a:ea typeface="楷体" panose="02010609060101010101" pitchFamily="49" charset="-122"/>
              <a:cs typeface="楷体" panose="02010609060101010101" pitchFamily="49" charset="-122"/>
            </a:endParaRPr>
          </a:p>
          <a:p>
            <a:pPr lvl="1"/>
            <a:r>
              <a:rPr lang="zh-CN" altLang="en-US" dirty="0">
                <a:latin typeface="楷体" panose="02010609060101010101" pitchFamily="49" charset="-122"/>
                <a:ea typeface="楷体" panose="02010609060101010101" pitchFamily="49" charset="-122"/>
                <a:cs typeface="楷体" panose="02010609060101010101" pitchFamily="49" charset="-122"/>
              </a:rPr>
              <a:t>前置自增和自减</a:t>
            </a:r>
            <a:endParaRPr lang="zh-CN" altLang="en-US" dirty="0">
              <a:latin typeface="楷体" panose="02010609060101010101" pitchFamily="49" charset="-122"/>
              <a:ea typeface="楷体" panose="02010609060101010101" pitchFamily="49" charset="-122"/>
              <a:cs typeface="楷体" panose="02010609060101010101" pitchFamily="49" charset="-122"/>
            </a:endParaRPr>
          </a:p>
          <a:p>
            <a:pPr lvl="1"/>
            <a:r>
              <a:rPr lang="en-US" altLang="zh-CN" dirty="0">
                <a:latin typeface="楷体" panose="02010609060101010101" pitchFamily="49" charset="-122"/>
                <a:ea typeface="楷体" panose="02010609060101010101" pitchFamily="49" charset="-122"/>
                <a:cs typeface="楷体" panose="02010609060101010101" pitchFamily="49" charset="-122"/>
              </a:rPr>
              <a:t>Lambda </a:t>
            </a:r>
            <a:r>
              <a:rPr lang="zh-CN" altLang="en-US" dirty="0">
                <a:latin typeface="楷体" panose="02010609060101010101" pitchFamily="49" charset="-122"/>
                <a:ea typeface="楷体" panose="02010609060101010101" pitchFamily="49" charset="-122"/>
                <a:cs typeface="楷体" panose="02010609060101010101" pitchFamily="49" charset="-122"/>
              </a:rPr>
              <a:t>表达式</a:t>
            </a:r>
            <a:endParaRPr lang="zh-CN" altLang="en-US" dirty="0">
              <a:latin typeface="楷体" panose="02010609060101010101" pitchFamily="49" charset="-122"/>
              <a:ea typeface="楷体" panose="02010609060101010101" pitchFamily="49" charset="-122"/>
              <a:cs typeface="楷体" panose="02010609060101010101" pitchFamily="49" charset="-122"/>
            </a:endParaRPr>
          </a:p>
          <a:p>
            <a:pPr lvl="1"/>
            <a:r>
              <a:rPr lang="en-US" altLang="zh-CN" dirty="0">
                <a:latin typeface="楷体" panose="02010609060101010101" pitchFamily="49" charset="-122"/>
                <a:ea typeface="楷体" panose="02010609060101010101" pitchFamily="49" charset="-122"/>
                <a:cs typeface="楷体" panose="02010609060101010101" pitchFamily="49" charset="-122"/>
              </a:rPr>
              <a:t>0</a:t>
            </a:r>
            <a:r>
              <a:rPr lang="zh-CN" altLang="en-US" dirty="0">
                <a:latin typeface="楷体" panose="02010609060101010101" pitchFamily="49" charset="-122"/>
                <a:ea typeface="楷体" panose="02010609060101010101" pitchFamily="49" charset="-122"/>
                <a:cs typeface="楷体" panose="02010609060101010101" pitchFamily="49" charset="-122"/>
              </a:rPr>
              <a:t>，</a:t>
            </a:r>
            <a:r>
              <a:rPr lang="en-US" altLang="zh-CN" dirty="0" err="1">
                <a:latin typeface="楷体" panose="02010609060101010101" pitchFamily="49" charset="-122"/>
                <a:ea typeface="楷体" panose="02010609060101010101" pitchFamily="49" charset="-122"/>
                <a:cs typeface="楷体" panose="02010609060101010101" pitchFamily="49" charset="-122"/>
              </a:rPr>
              <a:t>nullptr</a:t>
            </a:r>
            <a:r>
              <a:rPr lang="en-US" altLang="zh-CN" dirty="0">
                <a:latin typeface="楷体" panose="02010609060101010101" pitchFamily="49" charset="-122"/>
                <a:ea typeface="楷体" panose="02010609060101010101" pitchFamily="49" charset="-122"/>
                <a:cs typeface="楷体" panose="02010609060101010101" pitchFamily="49" charset="-122"/>
              </a:rPr>
              <a:t> </a:t>
            </a:r>
            <a:r>
              <a:rPr lang="zh-CN" altLang="en-US" dirty="0">
                <a:latin typeface="楷体" panose="02010609060101010101" pitchFamily="49" charset="-122"/>
                <a:ea typeface="楷体" panose="02010609060101010101" pitchFamily="49" charset="-122"/>
                <a:cs typeface="楷体" panose="02010609060101010101" pitchFamily="49" charset="-122"/>
              </a:rPr>
              <a:t>和 </a:t>
            </a:r>
            <a:r>
              <a:rPr lang="en-US" altLang="zh-CN" dirty="0">
                <a:latin typeface="楷体" panose="02010609060101010101" pitchFamily="49" charset="-122"/>
                <a:ea typeface="楷体" panose="02010609060101010101" pitchFamily="49" charset="-122"/>
                <a:cs typeface="楷体" panose="02010609060101010101" pitchFamily="49" charset="-122"/>
              </a:rPr>
              <a:t>NULL</a:t>
            </a:r>
            <a:endParaRPr lang="en-US" altLang="zh-CN" dirty="0">
              <a:latin typeface="楷体" panose="02010609060101010101" pitchFamily="49" charset="-122"/>
              <a:ea typeface="楷体" panose="02010609060101010101" pitchFamily="49" charset="-122"/>
              <a:cs typeface="楷体" panose="02010609060101010101" pitchFamily="49" charset="-122"/>
            </a:endParaRPr>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构造函数的职责</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规范说明：</a:t>
            </a:r>
            <a:endParaRPr lang="en-US" altLang="zh-CN" dirty="0">
              <a:latin typeface="楷体" panose="02010609060101010101" pitchFamily="49" charset="-122"/>
              <a:ea typeface="楷体" panose="02010609060101010101" pitchFamily="49" charset="-122"/>
            </a:endParaRPr>
          </a:p>
          <a:p>
            <a:pPr marL="0" indent="0">
              <a:buNone/>
            </a:pPr>
            <a:r>
              <a:rPr lang="en-US" altLang="zh-CN" sz="2400" b="0" dirty="0"/>
              <a:t>	</a:t>
            </a:r>
            <a:r>
              <a:rPr lang="zh-CN" altLang="en-US" sz="2400" b="0" dirty="0"/>
              <a:t>不要在构造函数中调用虚函数</a:t>
            </a:r>
            <a:r>
              <a:rPr lang="en-US" altLang="zh-CN" sz="2400" b="0" dirty="0"/>
              <a:t>, </a:t>
            </a:r>
            <a:r>
              <a:rPr lang="zh-CN" altLang="en-US" sz="2400" b="0" dirty="0"/>
              <a:t>也不要在无法报出错误时进行可能失败的初始化</a:t>
            </a:r>
            <a:r>
              <a:rPr lang="en-US" altLang="zh-CN" sz="2400" b="0" dirty="0"/>
              <a:t>.</a:t>
            </a:r>
            <a:endParaRPr lang="en-US" altLang="zh-CN" sz="2400" b="0" dirty="0"/>
          </a:p>
          <a:p>
            <a:r>
              <a:rPr lang="zh-CN" altLang="en-US" dirty="0">
                <a:latin typeface="楷体" panose="02010609060101010101" pitchFamily="49" charset="-122"/>
                <a:ea typeface="楷体" panose="02010609060101010101" pitchFamily="49" charset="-122"/>
              </a:rPr>
              <a:t>实现情况：</a:t>
            </a:r>
            <a:endParaRPr lang="en-US" altLang="zh-CN" dirty="0">
              <a:latin typeface="楷体" panose="02010609060101010101" pitchFamily="49" charset="-122"/>
              <a:ea typeface="楷体" panose="02010609060101010101" pitchFamily="49" charset="-122"/>
            </a:endParaRPr>
          </a:p>
          <a:p>
            <a:pPr marL="0" indent="0">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只检查了在构造函数调用虚函数的情况，后半部分不知如何确定什么初始化可能会失败。</a:t>
            </a:r>
            <a:endParaRPr lang="en-US" altLang="zh-CN" sz="2400" dirty="0">
              <a:latin typeface="楷体" panose="02010609060101010101" pitchFamily="49" charset="-122"/>
              <a:ea typeface="楷体" panose="02010609060101010101" pitchFamily="49" charset="-122"/>
            </a:endParaRPr>
          </a:p>
          <a:p>
            <a:pPr marL="0" indent="0">
              <a:buNone/>
            </a:pPr>
            <a:endParaRPr lang="en-US" altLang="zh-CN" sz="2400"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构造函数的职责</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实现细节：</a:t>
            </a:r>
            <a:endParaRPr lang="en-US" altLang="zh-CN" dirty="0">
              <a:latin typeface="楷体" panose="02010609060101010101" pitchFamily="49" charset="-122"/>
              <a:ea typeface="楷体" panose="02010609060101010101" pitchFamily="49" charset="-122"/>
            </a:endParaRPr>
          </a:p>
          <a:p>
            <a:pPr marL="0" indent="0">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目前是基于回调函数</a:t>
            </a:r>
            <a:r>
              <a:rPr lang="en-US" altLang="zh-CN" sz="2400" dirty="0" err="1">
                <a:latin typeface="楷体" panose="02010609060101010101" pitchFamily="49" charset="-122"/>
                <a:ea typeface="楷体" panose="02010609060101010101" pitchFamily="49" charset="-122"/>
              </a:rPr>
              <a:t>checkPreCall</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在每个函数调用检查被调用函数是否是虚函数，然后检查调用者是否为构造函数。这个代价太大了，和队员交流了之后发现可以基于</a:t>
            </a:r>
            <a:r>
              <a:rPr lang="en-US" altLang="zh-CN" sz="2400" dirty="0" err="1">
                <a:latin typeface="楷体" panose="02010609060101010101" pitchFamily="49" charset="-122"/>
                <a:ea typeface="楷体" panose="02010609060101010101" pitchFamily="49" charset="-122"/>
              </a:rPr>
              <a:t>Stmt</a:t>
            </a:r>
            <a:r>
              <a:rPr lang="zh-CN" altLang="en-US" sz="2400" dirty="0">
                <a:latin typeface="楷体" panose="02010609060101010101" pitchFamily="49" charset="-122"/>
                <a:ea typeface="楷体" panose="02010609060101010101" pitchFamily="49" charset="-122"/>
              </a:rPr>
              <a:t>来做。现在还没来得及改。</a:t>
            </a:r>
            <a:endParaRPr lang="en-US" altLang="zh-CN" sz="2400"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隐式类型转换</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规范说明：</a:t>
            </a:r>
            <a:endParaRPr lang="en-US"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不要定义隐式类型转换。对于转换运算符和单形参构造函数，请使用</a:t>
            </a:r>
            <a:r>
              <a:rPr lang="en-US" altLang="zh-CN" sz="2400" dirty="0">
                <a:latin typeface="楷体" panose="02010609060101010101" pitchFamily="49" charset="-122"/>
                <a:ea typeface="楷体" panose="02010609060101010101" pitchFamily="49" charset="-122"/>
              </a:rPr>
              <a:t>explicit</a:t>
            </a:r>
            <a:r>
              <a:rPr lang="zh-CN" altLang="en-US" sz="2400" dirty="0">
                <a:latin typeface="楷体" panose="02010609060101010101" pitchFamily="49" charset="-122"/>
                <a:ea typeface="楷体" panose="02010609060101010101" pitchFamily="49" charset="-122"/>
              </a:rPr>
              <a:t>关键字。</a:t>
            </a:r>
            <a:endParaRPr lang="en-US" altLang="zh-CN" sz="2400"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实现情况：</a:t>
            </a:r>
            <a:endParaRPr lang="en-US"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完成所有要求。</a:t>
            </a:r>
            <a:endParaRPr lang="en-US" altLang="zh-CN" sz="2400"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实现细节：</a:t>
            </a:r>
            <a:endParaRPr lang="en-US"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clang API</a:t>
            </a:r>
            <a:r>
              <a:rPr lang="zh-CN" altLang="en-US" sz="2400" dirty="0">
                <a:latin typeface="楷体" panose="02010609060101010101" pitchFamily="49" charset="-122"/>
                <a:ea typeface="楷体" panose="02010609060101010101" pitchFamily="49" charset="-122"/>
              </a:rPr>
              <a:t>有</a:t>
            </a:r>
            <a:r>
              <a:rPr lang="en-US" altLang="zh-CN" sz="2400" dirty="0" err="1">
                <a:latin typeface="楷体" panose="02010609060101010101" pitchFamily="49" charset="-122"/>
                <a:ea typeface="楷体" panose="02010609060101010101" pitchFamily="49" charset="-122"/>
              </a:rPr>
              <a:t>CXXConversionDecl</a:t>
            </a:r>
            <a:r>
              <a:rPr lang="zh-CN" altLang="en-US" sz="2400" dirty="0">
                <a:latin typeface="楷体" panose="02010609060101010101" pitchFamily="49" charset="-122"/>
                <a:ea typeface="楷体" panose="02010609060101010101" pitchFamily="49" charset="-122"/>
              </a:rPr>
              <a:t>这个类型，可以很好判断</a:t>
            </a:r>
            <a:endParaRPr lang="en-US" altLang="zh-CN" sz="2400" dirty="0">
              <a:latin typeface="楷体" panose="02010609060101010101" pitchFamily="49" charset="-122"/>
              <a:ea typeface="楷体" panose="02010609060101010101" pitchFamily="49" charset="-122"/>
            </a:endParaRPr>
          </a:p>
          <a:p>
            <a:pPr marL="0" indent="0">
              <a:buNone/>
            </a:pPr>
            <a:endParaRPr lang="zh-CN" altLang="en-US"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可拷贝类型和可移动类型</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规范说明：</a:t>
            </a:r>
            <a:endParaRPr lang="en-US" altLang="zh-CN" dirty="0">
              <a:latin typeface="楷体" panose="02010609060101010101" pitchFamily="49" charset="-122"/>
              <a:ea typeface="楷体" panose="02010609060101010101" pitchFamily="49" charset="-122"/>
            </a:endParaRPr>
          </a:p>
          <a:p>
            <a:pPr marL="0" indent="0">
              <a:buNone/>
            </a:pPr>
            <a:r>
              <a:rPr lang="en-US" altLang="zh-CN" sz="2800" b="0" dirty="0"/>
              <a:t>	</a:t>
            </a:r>
            <a:r>
              <a:rPr lang="zh-CN" altLang="en-US" sz="2400" b="0" dirty="0"/>
              <a:t>如果你的类型需要，就让它们支持拷贝</a:t>
            </a:r>
            <a:r>
              <a:rPr lang="en-US" altLang="zh-CN" sz="2400" b="0" dirty="0"/>
              <a:t>/</a:t>
            </a:r>
            <a:r>
              <a:rPr lang="zh-CN" altLang="en-US" sz="2400" b="0" dirty="0"/>
              <a:t>移动。否则，就把隐式产生的拷贝和移动函数禁用。</a:t>
            </a:r>
            <a:endParaRPr lang="en-US" altLang="zh-CN" sz="2400" b="0" dirty="0"/>
          </a:p>
          <a:p>
            <a:r>
              <a:rPr lang="zh-CN" altLang="en-US" b="0" dirty="0"/>
              <a:t>实现情况：</a:t>
            </a:r>
            <a:endParaRPr lang="en-US" altLang="zh-CN" b="0" dirty="0"/>
          </a:p>
          <a:p>
            <a:pPr marL="0" indent="0">
              <a:buNone/>
            </a:pPr>
            <a:r>
              <a:rPr lang="en-US" altLang="zh-CN" sz="2800" b="0" dirty="0"/>
              <a:t>	</a:t>
            </a:r>
            <a:r>
              <a:rPr lang="zh-CN" altLang="en-US" sz="2400" b="0" dirty="0"/>
              <a:t>此处检查构造函数和相对应的赋值操作符重载是否被同时定义；如果拷贝</a:t>
            </a:r>
            <a:r>
              <a:rPr lang="en-US" altLang="zh-CN" sz="2400" b="0" dirty="0"/>
              <a:t>/</a:t>
            </a:r>
            <a:r>
              <a:rPr lang="zh-CN" altLang="en-US" sz="2400" b="0" dirty="0"/>
              <a:t>构造函数没有显示定义，是否将其声明为</a:t>
            </a:r>
            <a:r>
              <a:rPr lang="en-US" altLang="zh-CN" sz="2400" b="0" dirty="0"/>
              <a:t>delete</a:t>
            </a:r>
            <a:endParaRPr lang="en-US" altLang="zh-CN" sz="2400" b="0" dirty="0"/>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结构体</a:t>
            </a:r>
            <a:r>
              <a:rPr lang="en-US" altLang="zh-CN" dirty="0"/>
              <a:t>VS. </a:t>
            </a:r>
            <a:r>
              <a:rPr lang="zh-CN" altLang="en-US" dirty="0"/>
              <a:t>类</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规范说明：</a:t>
            </a:r>
            <a:endParaRPr lang="en-US" altLang="zh-CN" dirty="0">
              <a:latin typeface="楷体" panose="02010609060101010101" pitchFamily="49" charset="-122"/>
              <a:ea typeface="楷体" panose="02010609060101010101" pitchFamily="49" charset="-122"/>
            </a:endParaRPr>
          </a:p>
          <a:p>
            <a:pPr marL="0" indent="0">
              <a:buNone/>
            </a:pPr>
            <a:r>
              <a:rPr lang="en-US" altLang="zh-CN" sz="2400" b="0" dirty="0"/>
              <a:t>	</a:t>
            </a:r>
            <a:r>
              <a:rPr lang="zh-CN" altLang="en-US" sz="2400" b="0" dirty="0"/>
              <a:t>仅当只有数据成员时使用</a:t>
            </a:r>
            <a:r>
              <a:rPr lang="en-US" altLang="zh-CN" sz="2400" b="0" dirty="0"/>
              <a:t>struct</a:t>
            </a:r>
            <a:r>
              <a:rPr lang="zh-CN" altLang="en-US" sz="2400" b="0" dirty="0"/>
              <a:t>，其它情况一概使用</a:t>
            </a:r>
            <a:r>
              <a:rPr lang="en-US" altLang="zh-CN" sz="2400" b="0" dirty="0"/>
              <a:t>class</a:t>
            </a:r>
            <a:endParaRPr lang="en-US" altLang="zh-CN" sz="2400" b="0" dirty="0"/>
          </a:p>
          <a:p>
            <a:r>
              <a:rPr lang="zh-CN" altLang="en-US" b="0" dirty="0"/>
              <a:t>实现情况：</a:t>
            </a:r>
            <a:endParaRPr lang="en-US" altLang="zh-CN" b="0" dirty="0"/>
          </a:p>
          <a:p>
            <a:pPr marL="0" indent="0">
              <a:buNone/>
            </a:pPr>
            <a:r>
              <a:rPr lang="zh-CN" altLang="en-US" sz="2400" b="0" dirty="0"/>
              <a:t>此处对结构体定义检查</a:t>
            </a:r>
            <a:r>
              <a:rPr lang="en-US" altLang="zh-CN" sz="2400" b="0" dirty="0"/>
              <a:t>:</a:t>
            </a:r>
            <a:endParaRPr lang="en-US" altLang="zh-CN" sz="2400" b="0" dirty="0"/>
          </a:p>
          <a:p>
            <a:pPr lvl="1"/>
            <a:r>
              <a:rPr lang="zh-CN" altLang="en-US" sz="2400" b="0" dirty="0"/>
              <a:t>是否定义了不必要的相关域的访问和修改</a:t>
            </a:r>
            <a:r>
              <a:rPr lang="en-US" altLang="zh-CN" sz="2400" b="0" dirty="0"/>
              <a:t>(get/set)</a:t>
            </a:r>
            <a:endParaRPr lang="en-US" altLang="zh-CN" sz="2400" b="0" dirty="0"/>
          </a:p>
          <a:p>
            <a:pPr lvl="1"/>
            <a:r>
              <a:rPr lang="zh-CN" altLang="en-US" sz="2400" dirty="0"/>
              <a:t>是否定义了含参数的成员函数</a:t>
            </a:r>
            <a:r>
              <a:rPr lang="en-US" altLang="zh-CN" sz="2400" dirty="0"/>
              <a:t>(</a:t>
            </a:r>
            <a:r>
              <a:rPr lang="zh-CN" altLang="en-US" sz="2400" dirty="0"/>
              <a:t>允许</a:t>
            </a:r>
            <a:r>
              <a:rPr lang="en-US" altLang="zh-CN" sz="2400" dirty="0"/>
              <a:t>Init(), Reset()</a:t>
            </a:r>
            <a:r>
              <a:rPr lang="zh-CN" altLang="en-US" sz="2400" dirty="0"/>
              <a:t>之类的函数</a:t>
            </a:r>
            <a:r>
              <a:rPr lang="en-US" altLang="zh-CN" sz="2400" dirty="0"/>
              <a:t>)</a:t>
            </a:r>
            <a:endParaRPr lang="en-US" altLang="zh-CN" sz="2400" b="0" dirty="0"/>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zh-CN" altLang="en-US" dirty="0">
                <a:latin typeface="微软雅黑" panose="020B0503020204020204" pitchFamily="34" charset="-122"/>
                <a:ea typeface="微软雅黑" panose="020B0503020204020204" pitchFamily="34" charset="-122"/>
                <a:cs typeface="+mj-cs"/>
              </a:rPr>
              <a:t>继承</a:t>
            </a:r>
            <a:endParaRPr lang="en-US" altLang="zh-CN" dirty="0">
              <a:latin typeface="微软雅黑" panose="020B0503020204020204" pitchFamily="34" charset="-122"/>
              <a:ea typeface="微软雅黑" panose="020B0503020204020204" pitchFamily="34" charset="-122"/>
              <a:cs typeface="+mj-cs"/>
            </a:endParaRPr>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规范说明：</a:t>
            </a:r>
            <a:endParaRPr lang="en-US" altLang="zh-CN" dirty="0">
              <a:latin typeface="楷体" panose="02010609060101010101" pitchFamily="49" charset="-122"/>
              <a:ea typeface="楷体" panose="02010609060101010101" pitchFamily="49" charset="-122"/>
            </a:endParaRPr>
          </a:p>
          <a:p>
            <a:pPr lvl="1"/>
            <a:r>
              <a:rPr lang="zh-CN" altLang="en-US" sz="2000" b="0" dirty="0"/>
              <a:t>继承必须使用</a:t>
            </a:r>
            <a:r>
              <a:rPr lang="en-US" altLang="zh-CN" sz="2000" b="0" dirty="0"/>
              <a:t>public</a:t>
            </a:r>
            <a:r>
              <a:rPr lang="zh-CN" altLang="en-US" sz="2000" b="0" dirty="0"/>
              <a:t>限定符来继承</a:t>
            </a:r>
            <a:endParaRPr lang="zh-CN" altLang="en-US" sz="2000" b="0" dirty="0"/>
          </a:p>
          <a:p>
            <a:pPr lvl="1"/>
            <a:r>
              <a:rPr lang="zh-CN" altLang="en-US" sz="2000" b="0" dirty="0"/>
              <a:t>若函数是复写基类的虚函数，虚函数指定符</a:t>
            </a:r>
            <a:r>
              <a:rPr lang="en-US" altLang="zh-CN" sz="2000" b="0" dirty="0"/>
              <a:t>virtual</a:t>
            </a:r>
            <a:r>
              <a:rPr lang="zh-CN" altLang="en-US" sz="2000" b="0" dirty="0"/>
              <a:t>必须显式使用</a:t>
            </a:r>
            <a:endParaRPr lang="zh-CN" altLang="en-US" sz="2000" b="0" dirty="0"/>
          </a:p>
          <a:p>
            <a:r>
              <a:rPr lang="zh-CN" altLang="en-US" b="0" dirty="0"/>
              <a:t>实现情况：</a:t>
            </a:r>
            <a:endParaRPr lang="en-US" altLang="zh-CN" b="0" dirty="0"/>
          </a:p>
          <a:p>
            <a:pPr marL="0" indent="0">
              <a:buNone/>
            </a:pPr>
            <a:r>
              <a:rPr lang="zh-CN" altLang="en-US" sz="2400" b="0" dirty="0"/>
              <a:t>此处对继承关系的检查</a:t>
            </a:r>
            <a:r>
              <a:rPr lang="en-US" altLang="zh-CN" sz="2400" b="0" dirty="0"/>
              <a:t>:</a:t>
            </a:r>
            <a:endParaRPr lang="en-US" altLang="zh-CN" sz="2400" b="0" dirty="0"/>
          </a:p>
          <a:p>
            <a:pPr lvl="1"/>
            <a:r>
              <a:rPr lang="zh-CN" altLang="en-US" sz="1800" dirty="0"/>
              <a:t>若需要继承基类，则需使用</a:t>
            </a:r>
            <a:r>
              <a:rPr lang="en-US" altLang="zh-CN" sz="1800" dirty="0"/>
              <a:t>public</a:t>
            </a:r>
            <a:r>
              <a:rPr lang="zh-CN" altLang="en-US" sz="1800" dirty="0"/>
              <a:t>限定符，或者在类中使用另一个类的实例作为成员</a:t>
            </a:r>
            <a:endParaRPr lang="en-US" altLang="zh-CN" sz="1800" b="0" dirty="0"/>
          </a:p>
          <a:p>
            <a:pPr lvl="1"/>
            <a:r>
              <a:rPr lang="zh-CN" altLang="en-US" sz="1800" b="0" dirty="0"/>
              <a:t>为了防止编程时向父类查找是否为</a:t>
            </a:r>
            <a:r>
              <a:rPr lang="en-US" altLang="zh-CN" sz="1800" b="0" dirty="0" err="1"/>
              <a:t>vitual</a:t>
            </a:r>
            <a:r>
              <a:rPr lang="zh-CN" altLang="en-US" sz="1800" b="0" dirty="0"/>
              <a:t>函数的麻烦，要求所有复写的虚函数都强制使用</a:t>
            </a:r>
            <a:r>
              <a:rPr lang="en-US" altLang="zh-CN" sz="1800" b="0" dirty="0" err="1"/>
              <a:t>vitual</a:t>
            </a:r>
            <a:r>
              <a:rPr lang="zh-CN" altLang="en-US" sz="1800" b="0" dirty="0"/>
              <a:t>关键字</a:t>
            </a:r>
            <a:endParaRPr lang="en-US" altLang="zh-CN" sz="1800" b="0" dirty="0"/>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zh-CN" altLang="en-US" dirty="0">
                <a:latin typeface="微软雅黑" panose="020B0503020204020204" pitchFamily="34" charset="-122"/>
                <a:ea typeface="微软雅黑" panose="020B0503020204020204" pitchFamily="34" charset="-122"/>
                <a:cs typeface="+mj-cs"/>
              </a:rPr>
              <a:t>运算符重载</a:t>
            </a:r>
            <a:endParaRPr lang="en-US" altLang="zh-CN" dirty="0">
              <a:latin typeface="微软雅黑" panose="020B0503020204020204" pitchFamily="34" charset="-122"/>
              <a:ea typeface="微软雅黑" panose="020B0503020204020204" pitchFamily="34" charset="-122"/>
              <a:cs typeface="+mj-cs"/>
            </a:endParaRPr>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规范说明：</a:t>
            </a:r>
            <a:endParaRPr lang="en-US" altLang="zh-CN" dirty="0">
              <a:latin typeface="楷体" panose="02010609060101010101" pitchFamily="49" charset="-122"/>
              <a:ea typeface="楷体" panose="02010609060101010101" pitchFamily="49" charset="-122"/>
            </a:endParaRPr>
          </a:p>
          <a:p>
            <a:pPr lvl="1"/>
            <a:r>
              <a:rPr lang="zh-CN" altLang="en-US" sz="2000" b="0" dirty="0"/>
              <a:t>不要使用操作符重载，转而使用函数</a:t>
            </a:r>
            <a:endParaRPr lang="zh-CN" altLang="en-US" sz="2000" b="0" dirty="0"/>
          </a:p>
          <a:p>
            <a:pPr lvl="1"/>
            <a:r>
              <a:rPr lang="zh-CN" altLang="en-US" sz="2000" b="0" dirty="0"/>
              <a:t>不推荐重载</a:t>
            </a:r>
            <a:r>
              <a:rPr lang="en-US" altLang="zh-CN" sz="2000" b="0" dirty="0"/>
              <a:t>==</a:t>
            </a:r>
            <a:r>
              <a:rPr lang="zh-CN" altLang="en-US" sz="2000" b="0" dirty="0"/>
              <a:t>，若必须重载，提示编写清晰的</a:t>
            </a:r>
            <a:r>
              <a:rPr lang="en-US" altLang="zh-CN" sz="2000" b="0" dirty="0"/>
              <a:t>document</a:t>
            </a:r>
            <a:endParaRPr lang="en-US" altLang="zh-CN" sz="2000" b="0" dirty="0"/>
          </a:p>
          <a:p>
            <a:pPr lvl="1"/>
            <a:r>
              <a:rPr lang="zh-CN" altLang="en-US" sz="2000" b="0" dirty="0"/>
              <a:t>其他重载一律不推荐</a:t>
            </a:r>
            <a:endParaRPr lang="zh-CN" altLang="en-US" sz="2000" b="0" dirty="0"/>
          </a:p>
          <a:p>
            <a:r>
              <a:rPr lang="zh-CN" altLang="en-US" b="0" dirty="0"/>
              <a:t>实现情况：</a:t>
            </a:r>
            <a:endParaRPr lang="en-US" altLang="zh-CN" b="0" dirty="0"/>
          </a:p>
          <a:p>
            <a:pPr marL="0" indent="0">
              <a:buNone/>
            </a:pPr>
            <a:r>
              <a:rPr lang="en-US" altLang="zh-CN" sz="2400" b="0" dirty="0"/>
              <a:t>	</a:t>
            </a:r>
            <a:r>
              <a:rPr lang="zh-CN" altLang="en-US" sz="2400" b="0" dirty="0"/>
              <a:t>此处对运算符重载的检查为若存在操作符重载则要求使用函数来替代防止时间复杂度计算的困难，对于常见的运算符重载：允许但要求提供合理声明</a:t>
            </a:r>
            <a:endParaRPr lang="en-US" altLang="zh-CN" sz="2400" b="0" dirty="0"/>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zh-CN" altLang="en-US" dirty="0">
                <a:latin typeface="微软雅黑" panose="020B0503020204020204" pitchFamily="34" charset="-122"/>
                <a:ea typeface="微软雅黑" panose="020B0503020204020204" pitchFamily="34" charset="-122"/>
                <a:cs typeface="+mj-cs"/>
              </a:rPr>
              <a:t>存取控制</a:t>
            </a:r>
            <a:endParaRPr lang="zh-CN" altLang="en-US" dirty="0">
              <a:latin typeface="微软雅黑" panose="020B0503020204020204" pitchFamily="34" charset="-122"/>
              <a:ea typeface="微软雅黑" panose="020B0503020204020204" pitchFamily="34" charset="-122"/>
              <a:cs typeface="+mj-cs"/>
            </a:endParaRPr>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规范说明：</a:t>
            </a:r>
            <a:endParaRPr lang="en-US" altLang="zh-CN" dirty="0">
              <a:latin typeface="楷体" panose="02010609060101010101" pitchFamily="49" charset="-122"/>
              <a:ea typeface="楷体" panose="02010609060101010101" pitchFamily="49" charset="-122"/>
            </a:endParaRPr>
          </a:p>
          <a:p>
            <a:pPr lvl="1"/>
            <a:r>
              <a:rPr lang="zh-CN" altLang="en-US" sz="2000" b="0" dirty="0"/>
              <a:t>所有类的数据成员使用</a:t>
            </a:r>
            <a:r>
              <a:rPr lang="en-US" altLang="zh-CN" sz="2000" b="0" dirty="0"/>
              <a:t>private</a:t>
            </a:r>
            <a:endParaRPr lang="en-US" altLang="zh-CN" sz="2000" b="0" dirty="0"/>
          </a:p>
          <a:p>
            <a:pPr lvl="1"/>
            <a:r>
              <a:rPr lang="zh-CN" altLang="en-US" sz="2000" b="0" dirty="0"/>
              <a:t>对于所有数据成员，都需要</a:t>
            </a:r>
            <a:r>
              <a:rPr lang="en-US" altLang="zh-CN" sz="2000" b="0" dirty="0"/>
              <a:t>get/set</a:t>
            </a:r>
            <a:r>
              <a:rPr lang="zh-CN" altLang="en-US" sz="2000" b="0" dirty="0"/>
              <a:t>函数，来取得，保存其值</a:t>
            </a:r>
            <a:endParaRPr lang="zh-CN" altLang="en-US" sz="2000" b="0" dirty="0"/>
          </a:p>
          <a:p>
            <a:r>
              <a:rPr lang="zh-CN" altLang="en-US" b="0" dirty="0"/>
              <a:t>实现情况：</a:t>
            </a:r>
            <a:endParaRPr lang="en-US" altLang="zh-CN" b="0" dirty="0"/>
          </a:p>
          <a:p>
            <a:pPr marL="0" indent="0">
              <a:buNone/>
            </a:pPr>
            <a:r>
              <a:rPr lang="zh-CN" altLang="en-US" sz="2400" b="0" dirty="0"/>
              <a:t>此处对存取检查为，数据成员要求为</a:t>
            </a:r>
            <a:r>
              <a:rPr lang="en-US" altLang="zh-CN" sz="2400" b="0" dirty="0"/>
              <a:t>private</a:t>
            </a:r>
            <a:r>
              <a:rPr lang="zh-CN" altLang="en-US" sz="2400" b="0" dirty="0"/>
              <a:t>，所有显式的数据成员的使用都是非建议的抛出警告，应该使用</a:t>
            </a:r>
            <a:r>
              <a:rPr lang="en-US" altLang="zh-CN" sz="2400" b="0" dirty="0"/>
              <a:t>get</a:t>
            </a:r>
            <a:r>
              <a:rPr lang="zh-CN" altLang="en-US" sz="2400" b="0" dirty="0"/>
              <a:t>和</a:t>
            </a:r>
            <a:r>
              <a:rPr lang="en-US" altLang="zh-CN" sz="2400" b="0" dirty="0"/>
              <a:t>set</a:t>
            </a:r>
            <a:r>
              <a:rPr lang="zh-CN" altLang="en-US" sz="2400" b="0" dirty="0"/>
              <a:t>函数来进行存储，因此会对每个数据成员是否存在</a:t>
            </a:r>
            <a:r>
              <a:rPr lang="en-US" altLang="zh-CN" sz="2400" b="0" dirty="0"/>
              <a:t>get</a:t>
            </a:r>
            <a:r>
              <a:rPr lang="zh-CN" altLang="en-US" sz="2400" b="0" dirty="0"/>
              <a:t>和</a:t>
            </a:r>
            <a:r>
              <a:rPr lang="en-US" altLang="zh-CN" sz="2400" b="0" dirty="0"/>
              <a:t>set</a:t>
            </a:r>
            <a:r>
              <a:rPr lang="zh-CN" altLang="en-US" sz="2400" b="0" dirty="0"/>
              <a:t>方法进行检查。</a:t>
            </a:r>
            <a:endParaRPr lang="en-US" altLang="zh-CN" sz="2400" b="0" dirty="0"/>
          </a:p>
          <a:p>
            <a:pPr marL="0" indent="0">
              <a:buNone/>
            </a:pPr>
            <a:endParaRPr lang="en-US" altLang="zh-CN" sz="2400" b="0" dirty="0"/>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zh-CN" altLang="en-US" dirty="0">
                <a:latin typeface="微软雅黑" panose="020B0503020204020204" pitchFamily="34" charset="-122"/>
                <a:ea typeface="微软雅黑" panose="020B0503020204020204" pitchFamily="34" charset="-122"/>
                <a:cs typeface="+mj-cs"/>
              </a:rPr>
              <a:t>声明顺序</a:t>
            </a:r>
            <a:endParaRPr lang="zh-CN" altLang="en-US" dirty="0">
              <a:latin typeface="微软雅黑" panose="020B0503020204020204" pitchFamily="34" charset="-122"/>
              <a:ea typeface="微软雅黑" panose="020B0503020204020204" pitchFamily="34" charset="-122"/>
              <a:cs typeface="+mj-cs"/>
            </a:endParaRPr>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规范说明：</a:t>
            </a:r>
            <a:endParaRPr lang="en-US" altLang="zh-CN" dirty="0">
              <a:latin typeface="楷体" panose="02010609060101010101" pitchFamily="49" charset="-122"/>
              <a:ea typeface="楷体" panose="02010609060101010101" pitchFamily="49" charset="-122"/>
            </a:endParaRPr>
          </a:p>
          <a:p>
            <a:pPr lvl="1"/>
            <a:r>
              <a:rPr lang="zh-CN" altLang="en-US" sz="2000" b="0" dirty="0"/>
              <a:t>声明主顺序：</a:t>
            </a:r>
            <a:r>
              <a:rPr lang="en-US" altLang="zh-CN" sz="2000" b="0" dirty="0"/>
              <a:t>public</a:t>
            </a:r>
            <a:r>
              <a:rPr lang="zh-CN" altLang="en-US" sz="2000" b="0" dirty="0"/>
              <a:t>，</a:t>
            </a:r>
            <a:r>
              <a:rPr lang="en-US" altLang="zh-CN" sz="2000" b="0" dirty="0"/>
              <a:t>protect</a:t>
            </a:r>
            <a:r>
              <a:rPr lang="zh-CN" altLang="en-US" sz="2000" b="0" dirty="0"/>
              <a:t>，</a:t>
            </a:r>
            <a:r>
              <a:rPr lang="en-US" altLang="zh-CN" sz="2000" b="0" dirty="0"/>
              <a:t>private</a:t>
            </a:r>
            <a:endParaRPr lang="en-US" altLang="zh-CN" sz="2000" b="0" dirty="0"/>
          </a:p>
          <a:p>
            <a:pPr lvl="1"/>
            <a:r>
              <a:rPr lang="zh-CN" altLang="en-US" sz="2000" b="0" dirty="0"/>
              <a:t>声明副顺序：</a:t>
            </a:r>
            <a:r>
              <a:rPr lang="en-US" altLang="zh-CN" sz="2000" b="0" dirty="0" err="1"/>
              <a:t>typedef</a:t>
            </a:r>
            <a:r>
              <a:rPr lang="en-US" altLang="zh-CN" sz="2000" b="0" dirty="0"/>
              <a:t>/</a:t>
            </a:r>
            <a:r>
              <a:rPr lang="en-US" altLang="zh-CN" sz="2000" b="0" dirty="0" err="1"/>
              <a:t>enum</a:t>
            </a:r>
            <a:r>
              <a:rPr lang="zh-CN" altLang="en-US" sz="2000" b="0" dirty="0"/>
              <a:t>，</a:t>
            </a:r>
            <a:r>
              <a:rPr lang="en-US" altLang="zh-CN" sz="2000" b="0" dirty="0" err="1"/>
              <a:t>const</a:t>
            </a:r>
            <a:r>
              <a:rPr lang="zh-CN" altLang="en-US" sz="2000" b="0" dirty="0"/>
              <a:t>，</a:t>
            </a:r>
            <a:r>
              <a:rPr lang="en-US" altLang="zh-CN" sz="2000" b="0" dirty="0"/>
              <a:t>constructor</a:t>
            </a:r>
            <a:r>
              <a:rPr lang="zh-CN" altLang="en-US" sz="2000" b="0" dirty="0"/>
              <a:t>，</a:t>
            </a:r>
            <a:r>
              <a:rPr lang="en-US" altLang="zh-CN" sz="2000" b="0" dirty="0"/>
              <a:t>destructor</a:t>
            </a:r>
            <a:r>
              <a:rPr lang="zh-CN" altLang="en-US" sz="2000" b="0" dirty="0"/>
              <a:t>，</a:t>
            </a:r>
            <a:r>
              <a:rPr lang="en-US" altLang="zh-CN" sz="2000" b="0" dirty="0"/>
              <a:t>member function</a:t>
            </a:r>
            <a:r>
              <a:rPr lang="zh-CN" altLang="en-US" sz="2000" b="0" dirty="0"/>
              <a:t>，</a:t>
            </a:r>
            <a:r>
              <a:rPr lang="en-US" altLang="zh-CN" sz="2000" b="0" dirty="0"/>
              <a:t>data field</a:t>
            </a:r>
            <a:endParaRPr lang="en-US" altLang="zh-CN" sz="2000" b="0" dirty="0"/>
          </a:p>
          <a:p>
            <a:pPr lvl="1"/>
            <a:r>
              <a:rPr lang="zh-CN" altLang="en-US" sz="2000" b="0" dirty="0"/>
              <a:t>按照主副顺序检测并给予警告</a:t>
            </a:r>
            <a:endParaRPr lang="zh-CN" altLang="en-US" sz="2000" b="0" dirty="0"/>
          </a:p>
          <a:p>
            <a:r>
              <a:rPr lang="zh-CN" altLang="en-US" b="0" dirty="0"/>
              <a:t>实现情况：</a:t>
            </a:r>
            <a:endParaRPr lang="en-US" altLang="zh-CN" b="0" dirty="0"/>
          </a:p>
          <a:p>
            <a:pPr marL="0" indent="0">
              <a:buNone/>
            </a:pPr>
            <a:r>
              <a:rPr lang="en-US" altLang="zh-CN" sz="2400" b="0" dirty="0"/>
              <a:t>	</a:t>
            </a:r>
            <a:r>
              <a:rPr lang="zh-CN" altLang="en-US" sz="2400" b="0" dirty="0"/>
              <a:t>此处对声明顺序的检查为按照主副顺序块依次进行检查，若遇到非顺序声明则抛出警告。</a:t>
            </a:r>
            <a:endParaRPr lang="en-US" altLang="zh-CN" sz="2400" b="0" dirty="0"/>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52276343-B258-45EE-A6A8-4D642283C3A1}" type="slidenum">
              <a:rPr lang="en-US" altLang="zh-CN" smtClean="0"/>
            </a:fld>
            <a:endParaRPr lang="en-US" altLang="zh-CN"/>
          </a:p>
        </p:txBody>
      </p:sp>
      <p:sp>
        <p:nvSpPr>
          <p:cNvPr id="2" name="Title 1"/>
          <p:cNvSpPr>
            <a:spLocks noGrp="1"/>
          </p:cNvSpPr>
          <p:nvPr>
            <p:ph type="title" idx="4294967295"/>
          </p:nvPr>
        </p:nvSpPr>
        <p:spPr>
          <a:xfrm>
            <a:off x="1604963" y="304800"/>
            <a:ext cx="7539037" cy="760413"/>
          </a:xfrm>
        </p:spPr>
        <p:txBody>
          <a:bodyPr/>
          <a:lstStyle/>
          <a:p>
            <a:r>
              <a:rPr lang="zh-CN" altLang="en-US" dirty="0"/>
              <a:t>报告目录</a:t>
            </a:r>
            <a:endParaRPr lang="zh-CN" altLang="en-US" dirty="0"/>
          </a:p>
        </p:txBody>
      </p:sp>
      <p:grpSp>
        <p:nvGrpSpPr>
          <p:cNvPr id="6" name="Group 30"/>
          <p:cNvGrpSpPr/>
          <p:nvPr/>
        </p:nvGrpSpPr>
        <p:grpSpPr bwMode="auto">
          <a:xfrm>
            <a:off x="2095747" y="1457325"/>
            <a:ext cx="4610100" cy="657225"/>
            <a:chOff x="1080" y="799"/>
            <a:chExt cx="2904" cy="414"/>
          </a:xfrm>
        </p:grpSpPr>
        <p:pic>
          <p:nvPicPr>
            <p:cNvPr id="7" name="图片 4" descr="4.jpg"/>
            <p:cNvPicPr>
              <a:picLocks noChangeAspect="1"/>
            </p:cNvPicPr>
            <p:nvPr userDrawn="1"/>
          </p:nvPicPr>
          <p:blipFill>
            <a:blip r:embed="rId1"/>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1642" y="799"/>
              <a:ext cx="2294"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项目介绍</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 name="TextBox 3"/>
            <p:cNvSpPr txBox="1">
              <a:spLocks noChangeArrowheads="1"/>
            </p:cNvSpPr>
            <p:nvPr userDrawn="1"/>
          </p:nvSpPr>
          <p:spPr bwMode="auto">
            <a:xfrm>
              <a:off x="1194" y="874"/>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1</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10" name="Group 31"/>
          <p:cNvGrpSpPr/>
          <p:nvPr/>
        </p:nvGrpSpPr>
        <p:grpSpPr bwMode="auto">
          <a:xfrm>
            <a:off x="2095747" y="2100262"/>
            <a:ext cx="4610100" cy="657225"/>
            <a:chOff x="1080" y="1249"/>
            <a:chExt cx="2904" cy="414"/>
          </a:xfrm>
        </p:grpSpPr>
        <p:pic>
          <p:nvPicPr>
            <p:cNvPr id="11" name="图片 5" descr="4.jpg"/>
            <p:cNvPicPr>
              <a:picLocks noChangeAspect="1"/>
            </p:cNvPicPr>
            <p:nvPr userDrawn="1"/>
          </p:nvPicPr>
          <p:blipFill>
            <a:blip r:embed="rId1"/>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642" y="1249"/>
              <a:ext cx="2177"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未实现的检查及其难点</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 name="TextBox 12"/>
            <p:cNvSpPr txBox="1">
              <a:spLocks noChangeArrowheads="1"/>
            </p:cNvSpPr>
            <p:nvPr userDrawn="1"/>
          </p:nvSpPr>
          <p:spPr bwMode="auto">
            <a:xfrm>
              <a:off x="1194" y="13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2</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4" name="Group 32"/>
          <p:cNvGrpSpPr/>
          <p:nvPr/>
        </p:nvGrpSpPr>
        <p:grpSpPr bwMode="auto">
          <a:xfrm>
            <a:off x="2095747" y="2743199"/>
            <a:ext cx="4610100" cy="657225"/>
            <a:chOff x="1080" y="1699"/>
            <a:chExt cx="2904" cy="414"/>
          </a:xfrm>
        </p:grpSpPr>
        <p:pic>
          <p:nvPicPr>
            <p:cNvPr id="15" name="图片 6" descr="4.jpg"/>
            <p:cNvPicPr>
              <a:picLocks noChangeAspect="1"/>
            </p:cNvPicPr>
            <p:nvPr userDrawn="1"/>
          </p:nvPicPr>
          <p:blipFill>
            <a:blip r:embed="rId1"/>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userDrawn="1"/>
          </p:nvSpPr>
          <p:spPr>
            <a:xfrm>
              <a:off x="1642" y="1720"/>
              <a:ext cx="2177" cy="288"/>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测试结果</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 name="TextBox 10"/>
            <p:cNvSpPr txBox="1">
              <a:spLocks noChangeArrowheads="1"/>
            </p:cNvSpPr>
            <p:nvPr userDrawn="1"/>
          </p:nvSpPr>
          <p:spPr bwMode="auto">
            <a:xfrm>
              <a:off x="1194" y="178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3</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18" name="Group 33"/>
          <p:cNvGrpSpPr/>
          <p:nvPr/>
        </p:nvGrpSpPr>
        <p:grpSpPr bwMode="auto">
          <a:xfrm>
            <a:off x="2095747" y="3386138"/>
            <a:ext cx="6000750" cy="657225"/>
            <a:chOff x="1080" y="2149"/>
            <a:chExt cx="3780" cy="414"/>
          </a:xfrm>
        </p:grpSpPr>
        <p:pic>
          <p:nvPicPr>
            <p:cNvPr id="19" name="图片 7" descr="4.jpg"/>
            <p:cNvPicPr>
              <a:picLocks noChangeAspect="1"/>
            </p:cNvPicPr>
            <p:nvPr userDrawn="1"/>
          </p:nvPicPr>
          <p:blipFill>
            <a:blip r:embed="rId1"/>
            <a:srcRect/>
            <a:stretch>
              <a:fillRect/>
            </a:stretch>
          </p:blipFill>
          <p:spPr bwMode="auto">
            <a:xfrm>
              <a:off x="1080" y="21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userDrawn="1"/>
          </p:nvSpPr>
          <p:spPr>
            <a:xfrm>
              <a:off x="1642" y="2173"/>
              <a:ext cx="3218"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存在的不足</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 name="TextBox 11"/>
            <p:cNvSpPr txBox="1">
              <a:spLocks noChangeArrowheads="1"/>
            </p:cNvSpPr>
            <p:nvPr userDrawn="1"/>
          </p:nvSpPr>
          <p:spPr bwMode="auto">
            <a:xfrm>
              <a:off x="1194" y="22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4</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34" name="Group 36"/>
          <p:cNvGrpSpPr/>
          <p:nvPr/>
        </p:nvGrpSpPr>
        <p:grpSpPr bwMode="auto">
          <a:xfrm>
            <a:off x="2095747" y="4068763"/>
            <a:ext cx="4610100" cy="657225"/>
            <a:chOff x="1110" y="3448"/>
            <a:chExt cx="2904" cy="414"/>
          </a:xfrm>
        </p:grpSpPr>
        <p:pic>
          <p:nvPicPr>
            <p:cNvPr id="35" name="图片 8" descr="4.jpg"/>
            <p:cNvPicPr>
              <a:picLocks noChangeAspect="1"/>
            </p:cNvPicPr>
            <p:nvPr userDrawn="1"/>
          </p:nvPicPr>
          <p:blipFill>
            <a:blip r:embed="rId1"/>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1"/>
            <p:cNvSpPr txBox="1"/>
            <p:nvPr userDrawn="1"/>
          </p:nvSpPr>
          <p:spPr>
            <a:xfrm>
              <a:off x="1688" y="3479"/>
              <a:ext cx="2281" cy="288"/>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项目可扩展的地方</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7" name="TextBox 13"/>
            <p:cNvSpPr txBox="1">
              <a:spLocks noChangeArrowheads="1"/>
            </p:cNvSpPr>
            <p:nvPr userDrawn="1"/>
          </p:nvSpPr>
          <p:spPr bwMode="auto">
            <a:xfrm>
              <a:off x="1224" y="3547"/>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5</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38" name="Group 36"/>
          <p:cNvGrpSpPr/>
          <p:nvPr/>
        </p:nvGrpSpPr>
        <p:grpSpPr bwMode="auto">
          <a:xfrm>
            <a:off x="2125586" y="4727151"/>
            <a:ext cx="4610100" cy="657225"/>
            <a:chOff x="1110" y="3448"/>
            <a:chExt cx="2904" cy="414"/>
          </a:xfrm>
        </p:grpSpPr>
        <p:pic>
          <p:nvPicPr>
            <p:cNvPr id="39" name="图片 8" descr="4.jpg"/>
            <p:cNvPicPr>
              <a:picLocks noChangeAspect="1"/>
            </p:cNvPicPr>
            <p:nvPr userDrawn="1"/>
          </p:nvPicPr>
          <p:blipFill>
            <a:blip r:embed="rId1"/>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1"/>
            <p:cNvSpPr txBox="1"/>
            <p:nvPr userDrawn="1"/>
          </p:nvSpPr>
          <p:spPr>
            <a:xfrm>
              <a:off x="1688" y="3479"/>
              <a:ext cx="2281" cy="288"/>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致谢</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1" name="TextBox 13"/>
            <p:cNvSpPr txBox="1">
              <a:spLocks noChangeArrowheads="1"/>
            </p:cNvSpPr>
            <p:nvPr userDrawn="1"/>
          </p:nvSpPr>
          <p:spPr bwMode="auto">
            <a:xfrm>
              <a:off x="1224" y="3547"/>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6</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82" name="Group 30"/>
          <p:cNvGrpSpPr/>
          <p:nvPr/>
        </p:nvGrpSpPr>
        <p:grpSpPr bwMode="auto">
          <a:xfrm>
            <a:off x="2125586" y="2060848"/>
            <a:ext cx="4610100" cy="657225"/>
            <a:chOff x="1080" y="799"/>
            <a:chExt cx="2904" cy="414"/>
          </a:xfrm>
        </p:grpSpPr>
        <p:pic>
          <p:nvPicPr>
            <p:cNvPr id="83" name="图片 4" descr="4.jpg"/>
            <p:cNvPicPr>
              <a:picLocks noChangeAspect="1"/>
            </p:cNvPicPr>
            <p:nvPr userDrawn="1"/>
          </p:nvPicPr>
          <p:blipFill>
            <a:blip r:embed="rId1"/>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7"/>
            <p:cNvSpPr txBox="1"/>
            <p:nvPr userDrawn="1"/>
          </p:nvSpPr>
          <p:spPr>
            <a:xfrm>
              <a:off x="1642" y="799"/>
              <a:ext cx="2294"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已实现的检查及实现细节</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5" name="TextBox 3"/>
            <p:cNvSpPr txBox="1">
              <a:spLocks noChangeArrowheads="1"/>
            </p:cNvSpPr>
            <p:nvPr userDrawn="1"/>
          </p:nvSpPr>
          <p:spPr bwMode="auto">
            <a:xfrm>
              <a:off x="1194" y="874"/>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2</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86" name="Group 31"/>
          <p:cNvGrpSpPr/>
          <p:nvPr/>
        </p:nvGrpSpPr>
        <p:grpSpPr bwMode="auto">
          <a:xfrm>
            <a:off x="2125586" y="2703785"/>
            <a:ext cx="4610100" cy="657225"/>
            <a:chOff x="1080" y="1249"/>
            <a:chExt cx="2904" cy="414"/>
          </a:xfrm>
        </p:grpSpPr>
        <p:pic>
          <p:nvPicPr>
            <p:cNvPr id="87" name="图片 5" descr="4.jpg"/>
            <p:cNvPicPr>
              <a:picLocks noChangeAspect="1"/>
            </p:cNvPicPr>
            <p:nvPr userDrawn="1"/>
          </p:nvPicPr>
          <p:blipFill>
            <a:blip r:embed="rId1"/>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11"/>
            <p:cNvSpPr txBox="1"/>
            <p:nvPr userDrawn="1"/>
          </p:nvSpPr>
          <p:spPr>
            <a:xfrm>
              <a:off x="1642" y="1249"/>
              <a:ext cx="2177"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未实现的检查及其难点</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 name="TextBox 12"/>
            <p:cNvSpPr txBox="1">
              <a:spLocks noChangeArrowheads="1"/>
            </p:cNvSpPr>
            <p:nvPr userDrawn="1"/>
          </p:nvSpPr>
          <p:spPr bwMode="auto">
            <a:xfrm>
              <a:off x="1194" y="13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3</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90" name="Group 32"/>
          <p:cNvGrpSpPr/>
          <p:nvPr/>
        </p:nvGrpSpPr>
        <p:grpSpPr bwMode="auto">
          <a:xfrm>
            <a:off x="2125586" y="3346722"/>
            <a:ext cx="4610100" cy="657225"/>
            <a:chOff x="1080" y="1699"/>
            <a:chExt cx="2904" cy="414"/>
          </a:xfrm>
        </p:grpSpPr>
        <p:pic>
          <p:nvPicPr>
            <p:cNvPr id="91" name="图片 6" descr="4.jpg"/>
            <p:cNvPicPr>
              <a:picLocks noChangeAspect="1"/>
            </p:cNvPicPr>
            <p:nvPr userDrawn="1"/>
          </p:nvPicPr>
          <p:blipFill>
            <a:blip r:embed="rId1"/>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Box 15"/>
            <p:cNvSpPr txBox="1"/>
            <p:nvPr userDrawn="1"/>
          </p:nvSpPr>
          <p:spPr>
            <a:xfrm>
              <a:off x="1642" y="1720"/>
              <a:ext cx="2177" cy="288"/>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遇到的问题</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3" name="TextBox 10"/>
            <p:cNvSpPr txBox="1">
              <a:spLocks noChangeArrowheads="1"/>
            </p:cNvSpPr>
            <p:nvPr userDrawn="1"/>
          </p:nvSpPr>
          <p:spPr bwMode="auto">
            <a:xfrm>
              <a:off x="1194" y="178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4</a:t>
              </a:r>
              <a:endParaRPr lang="zh-CN" altLang="en-US"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已实现的检查及其细节</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其它</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特性：</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引用参数</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函数重载</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缺省参数</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内联函数</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整型</a:t>
            </a:r>
            <a:endParaRPr lang="en-US" altLang="zh-CN" dirty="0">
              <a:latin typeface="楷体" panose="02010609060101010101" pitchFamily="49" charset="-122"/>
              <a:ea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Auto</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列表初始化</a:t>
            </a:r>
            <a:endParaRPr lang="en-US" altLang="zh-CN"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引用参数</a:t>
            </a:r>
            <a:endParaRPr lang="zh-CN" altLang="en-US" dirty="0"/>
          </a:p>
        </p:txBody>
      </p:sp>
      <p:sp>
        <p:nvSpPr>
          <p:cNvPr id="3" name="内容占位符 2"/>
          <p:cNvSpPr>
            <a:spLocks noGrp="1"/>
          </p:cNvSpPr>
          <p:nvPr>
            <p:ph idx="1"/>
          </p:nvPr>
        </p:nvSpPr>
        <p:spPr/>
        <p:txBody>
          <a:bodyPr>
            <a:normAutofit/>
          </a:bodyPr>
          <a:lstStyle/>
          <a:p>
            <a:r>
              <a:rPr lang="zh-CN" altLang="en-US" dirty="0"/>
              <a:t>函数参数列表中</a:t>
            </a:r>
            <a:r>
              <a:rPr lang="en-US" altLang="zh-CN" dirty="0"/>
              <a:t>, </a:t>
            </a:r>
            <a:r>
              <a:rPr lang="zh-CN" altLang="en-US" dirty="0"/>
              <a:t>所有引用参数都必须是 </a:t>
            </a:r>
            <a:r>
              <a:rPr lang="en-US" altLang="zh-CN" dirty="0"/>
              <a:t>const.</a:t>
            </a:r>
            <a:endParaRPr lang="en-US" altLang="zh-CN" dirty="0"/>
          </a:p>
          <a:p>
            <a:r>
              <a:rPr lang="en-US" altLang="zh-CN" dirty="0"/>
              <a:t>void Foo(</a:t>
            </a:r>
            <a:r>
              <a:rPr lang="en-US" altLang="zh-CN" dirty="0" err="1"/>
              <a:t>const</a:t>
            </a:r>
            <a:r>
              <a:rPr lang="en-US" altLang="zh-CN" dirty="0"/>
              <a:t> string &amp;in, string *out);</a:t>
            </a:r>
            <a:endParaRPr lang="en-US" altLang="zh-CN" dirty="0"/>
          </a:p>
          <a:p>
            <a:r>
              <a:rPr lang="zh-CN" altLang="en-US" dirty="0"/>
              <a:t>函数定义处检查。遍历所有参数，检查其是否为引用类型且未被</a:t>
            </a:r>
            <a:r>
              <a:rPr lang="en-US" altLang="zh-CN" dirty="0" err="1"/>
              <a:t>const</a:t>
            </a:r>
            <a:r>
              <a:rPr lang="zh-CN" altLang="en-US" dirty="0"/>
              <a:t>修饰</a:t>
            </a:r>
            <a:endParaRPr lang="en-US" altLang="zh-CN"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缺省参数</a:t>
            </a:r>
            <a:endParaRPr lang="zh-CN" altLang="en-US" dirty="0"/>
          </a:p>
        </p:txBody>
      </p:sp>
      <p:sp>
        <p:nvSpPr>
          <p:cNvPr id="3" name="内容占位符 2"/>
          <p:cNvSpPr>
            <a:spLocks noGrp="1"/>
          </p:cNvSpPr>
          <p:nvPr>
            <p:ph idx="1"/>
          </p:nvPr>
        </p:nvSpPr>
        <p:spPr/>
        <p:txBody>
          <a:bodyPr/>
          <a:lstStyle/>
          <a:p>
            <a:r>
              <a:rPr lang="zh-CN" altLang="en-US" dirty="0"/>
              <a:t>所有参数必须明确指定</a:t>
            </a:r>
            <a:r>
              <a:rPr lang="en-US" altLang="zh-CN" dirty="0"/>
              <a:t>,</a:t>
            </a:r>
            <a:r>
              <a:rPr lang="zh-CN" altLang="en-US" dirty="0"/>
              <a:t>强制程序员考虑 </a:t>
            </a:r>
            <a:r>
              <a:rPr lang="en-US" altLang="zh-CN" dirty="0"/>
              <a:t>API </a:t>
            </a:r>
            <a:r>
              <a:rPr lang="zh-CN" altLang="en-US" dirty="0"/>
              <a:t>和传入的各参数值</a:t>
            </a:r>
            <a:r>
              <a:rPr lang="en-US" altLang="zh-CN" dirty="0"/>
              <a:t>,</a:t>
            </a:r>
            <a:r>
              <a:rPr lang="zh-CN" altLang="en-US" dirty="0"/>
              <a:t>避免使用可能不为程序员所知的缺省参数。</a:t>
            </a:r>
            <a:endParaRPr lang="en-US" altLang="zh-CN" dirty="0"/>
          </a:p>
          <a:p>
            <a:r>
              <a:rPr lang="zh-CN" altLang="en-US" dirty="0"/>
              <a:t>函数定义处检查。遍历所有参数，判断是否有赋值</a:t>
            </a:r>
            <a:endParaRPr lang="en-US" altLang="zh-CN"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endParaRPr lang="zh-CN" altLang="en-US" dirty="0"/>
          </a:p>
        </p:txBody>
      </p:sp>
      <p:sp>
        <p:nvSpPr>
          <p:cNvPr id="3" name="内容占位符 2"/>
          <p:cNvSpPr>
            <a:spLocks noGrp="1"/>
          </p:cNvSpPr>
          <p:nvPr>
            <p:ph idx="1"/>
          </p:nvPr>
        </p:nvSpPr>
        <p:spPr/>
        <p:txBody>
          <a:bodyPr/>
          <a:lstStyle/>
          <a:p>
            <a:r>
              <a:rPr lang="zh-CN" altLang="en-US" dirty="0"/>
              <a:t>如果您打算重载一个函数</a:t>
            </a:r>
            <a:r>
              <a:rPr lang="en-US" altLang="zh-CN" dirty="0"/>
              <a:t>, </a:t>
            </a:r>
            <a:r>
              <a:rPr lang="zh-CN" altLang="en-US" dirty="0"/>
              <a:t>可以试试改在函数名里加上参数信息。例如，用 </a:t>
            </a:r>
            <a:r>
              <a:rPr lang="en-US" altLang="zh-CN" dirty="0" err="1"/>
              <a:t>AppendString</a:t>
            </a:r>
            <a:r>
              <a:rPr lang="en-US" altLang="zh-CN" dirty="0"/>
              <a:t>()`</a:t>
            </a:r>
            <a:r>
              <a:rPr lang="zh-CN" altLang="en-US" dirty="0"/>
              <a:t>和 </a:t>
            </a:r>
            <a:r>
              <a:rPr lang="en-US" altLang="zh-CN" dirty="0" err="1"/>
              <a:t>AppendInt</a:t>
            </a:r>
            <a:r>
              <a:rPr lang="en-US" altLang="zh-CN" dirty="0"/>
              <a:t>() </a:t>
            </a:r>
            <a:r>
              <a:rPr lang="zh-CN" altLang="en-US" dirty="0"/>
              <a:t>等， 而不是一口气重载多个 </a:t>
            </a:r>
            <a:r>
              <a:rPr lang="en-US" altLang="zh-CN" dirty="0"/>
              <a:t>Append().</a:t>
            </a:r>
            <a:endParaRPr lang="en-US" altLang="zh-CN" dirty="0"/>
          </a:p>
          <a:p>
            <a:r>
              <a:rPr lang="zh-CN" altLang="en-US" dirty="0"/>
              <a:t>函数定义处检查。 </a:t>
            </a:r>
            <a:r>
              <a:rPr lang="en-US" altLang="zh-CN" dirty="0"/>
              <a:t>Lookup()</a:t>
            </a:r>
            <a:r>
              <a:rPr lang="zh-CN" altLang="en-US" dirty="0"/>
              <a:t>方法可以获取在当前环境中所有同名定义，找出其中所有的同名函数。</a:t>
            </a:r>
            <a:endParaRPr lang="zh-CN" altLang="en-US"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endParaRPr lang="zh-CN" altLang="en-US" dirty="0"/>
          </a:p>
        </p:txBody>
      </p:sp>
      <p:sp>
        <p:nvSpPr>
          <p:cNvPr id="3" name="内容占位符 2"/>
          <p:cNvSpPr>
            <a:spLocks noGrp="1"/>
          </p:cNvSpPr>
          <p:nvPr>
            <p:ph idx="1"/>
          </p:nvPr>
        </p:nvSpPr>
        <p:spPr/>
        <p:txBody>
          <a:bodyPr/>
          <a:lstStyle/>
          <a:p>
            <a:r>
              <a:rPr lang="zh-CN" altLang="en-US" dirty="0"/>
              <a:t>一个较为合理的经验准则是</a:t>
            </a:r>
            <a:r>
              <a:rPr lang="en-US" altLang="zh-CN" dirty="0"/>
              <a:t>, </a:t>
            </a:r>
            <a:r>
              <a:rPr lang="zh-CN" altLang="en-US" dirty="0"/>
              <a:t>不要内联超过 </a:t>
            </a:r>
            <a:r>
              <a:rPr lang="en-US" altLang="zh-CN" dirty="0"/>
              <a:t>10 </a:t>
            </a:r>
            <a:r>
              <a:rPr lang="zh-CN" altLang="en-US" dirty="0"/>
              <a:t>行的函数</a:t>
            </a:r>
            <a:r>
              <a:rPr lang="en-US" altLang="zh-CN" dirty="0"/>
              <a:t>. </a:t>
            </a:r>
            <a:r>
              <a:rPr lang="zh-CN" altLang="en-US" dirty="0"/>
              <a:t>另一个实用的经验准则</a:t>
            </a:r>
            <a:r>
              <a:rPr lang="en-US" altLang="zh-CN" dirty="0"/>
              <a:t>: </a:t>
            </a:r>
            <a:r>
              <a:rPr lang="zh-CN" altLang="en-US" dirty="0"/>
              <a:t>内联那些包含循环或 </a:t>
            </a:r>
            <a:r>
              <a:rPr lang="en-US" altLang="zh-CN" dirty="0"/>
              <a:t>switch</a:t>
            </a:r>
            <a:r>
              <a:rPr lang="zh-CN" altLang="en-US" dirty="0"/>
              <a:t>语句的函数常常是得不偿失 </a:t>
            </a:r>
            <a:r>
              <a:rPr lang="en-US" altLang="zh-CN" dirty="0"/>
              <a:t>(</a:t>
            </a:r>
            <a:r>
              <a:rPr lang="zh-CN" altLang="en-US" dirty="0"/>
              <a:t>除非在大多数情况下</a:t>
            </a:r>
            <a:r>
              <a:rPr lang="en-US" altLang="zh-CN" dirty="0"/>
              <a:t>, </a:t>
            </a:r>
            <a:r>
              <a:rPr lang="zh-CN" altLang="en-US" dirty="0"/>
              <a:t>这些循环或 </a:t>
            </a:r>
            <a:r>
              <a:rPr lang="en-US" altLang="zh-CN" dirty="0"/>
              <a:t>switch</a:t>
            </a:r>
            <a:r>
              <a:rPr lang="zh-CN" altLang="en-US" dirty="0"/>
              <a:t>语句从不被执行</a:t>
            </a:r>
            <a:r>
              <a:rPr lang="en-US" altLang="zh-CN" dirty="0"/>
              <a:t>).</a:t>
            </a:r>
            <a:endParaRPr lang="en-US" altLang="zh-CN" dirty="0"/>
          </a:p>
          <a:p>
            <a:r>
              <a:rPr lang="zh-CN" altLang="en-US" dirty="0"/>
              <a:t>函数定义处检查。对于循环和</a:t>
            </a:r>
            <a:r>
              <a:rPr lang="en-US" altLang="zh-CN" dirty="0"/>
              <a:t>switch</a:t>
            </a:r>
            <a:r>
              <a:rPr lang="zh-CN" altLang="en-US" dirty="0"/>
              <a:t>语句，遍历</a:t>
            </a:r>
            <a:r>
              <a:rPr lang="en-US" altLang="zh-CN" dirty="0"/>
              <a:t>AST</a:t>
            </a:r>
            <a:r>
              <a:rPr lang="zh-CN" altLang="en-US" dirty="0"/>
              <a:t>检查。</a:t>
            </a:r>
            <a:endParaRPr lang="zh-CN" altLang="en-US"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整型</a:t>
            </a:r>
            <a:endParaRPr lang="zh-CN" altLang="en-US" dirty="0"/>
          </a:p>
        </p:txBody>
      </p:sp>
      <p:sp>
        <p:nvSpPr>
          <p:cNvPr id="3" name="内容占位符 2"/>
          <p:cNvSpPr>
            <a:spLocks noGrp="1"/>
          </p:cNvSpPr>
          <p:nvPr>
            <p:ph idx="1"/>
          </p:nvPr>
        </p:nvSpPr>
        <p:spPr/>
        <p:txBody>
          <a:bodyPr>
            <a:normAutofit/>
          </a:bodyPr>
          <a:lstStyle/>
          <a:p>
            <a:r>
              <a:rPr lang="zh-CN" altLang="en-US" dirty="0"/>
              <a:t>如果已知整数不会太大</a:t>
            </a:r>
            <a:r>
              <a:rPr lang="en-US" altLang="zh-CN" dirty="0"/>
              <a:t>, </a:t>
            </a:r>
            <a:r>
              <a:rPr lang="zh-CN" altLang="en-US" dirty="0"/>
              <a:t>我们常常会使用 </a:t>
            </a:r>
            <a:r>
              <a:rPr lang="en-US" altLang="zh-CN" dirty="0" err="1"/>
              <a:t>int</a:t>
            </a:r>
            <a:r>
              <a:rPr lang="en-US" altLang="zh-CN" dirty="0"/>
              <a:t>, </a:t>
            </a:r>
            <a:r>
              <a:rPr lang="zh-CN" altLang="en-US" dirty="0"/>
              <a:t>如循环计数</a:t>
            </a:r>
            <a:r>
              <a:rPr lang="en-US" altLang="zh-CN" dirty="0"/>
              <a:t>. </a:t>
            </a:r>
            <a:r>
              <a:rPr lang="zh-CN" altLang="en-US" dirty="0"/>
              <a:t>不要使用</a:t>
            </a:r>
            <a:r>
              <a:rPr lang="en-US" altLang="zh-CN" dirty="0"/>
              <a:t>uint32_t</a:t>
            </a:r>
            <a:r>
              <a:rPr lang="zh-CN" altLang="en-US" dirty="0"/>
              <a:t>等无符号整型</a:t>
            </a:r>
            <a:r>
              <a:rPr lang="en-US" altLang="zh-CN" dirty="0"/>
              <a:t>, </a:t>
            </a:r>
            <a:r>
              <a:rPr lang="zh-CN" altLang="en-US" dirty="0"/>
              <a:t>除非你是在表示一个位组而不是一个数值</a:t>
            </a:r>
            <a:r>
              <a:rPr lang="en-US" altLang="zh-CN" dirty="0"/>
              <a:t>, </a:t>
            </a:r>
            <a:r>
              <a:rPr lang="zh-CN" altLang="en-US" dirty="0"/>
              <a:t>或是你需要定义二进制补码溢出</a:t>
            </a:r>
            <a:r>
              <a:rPr lang="en-US" altLang="zh-CN" dirty="0"/>
              <a:t>. </a:t>
            </a:r>
            <a:r>
              <a:rPr lang="zh-CN" altLang="en-US" dirty="0"/>
              <a:t>尤其是不要为了指出数值永不会为负而使用无符号类型</a:t>
            </a:r>
            <a:r>
              <a:rPr lang="en-US" altLang="zh-CN" dirty="0"/>
              <a:t>. </a:t>
            </a:r>
            <a:r>
              <a:rPr lang="zh-CN" altLang="en-US" dirty="0"/>
              <a:t>相反</a:t>
            </a:r>
            <a:r>
              <a:rPr lang="en-US" altLang="zh-CN" dirty="0"/>
              <a:t>, </a:t>
            </a:r>
            <a:r>
              <a:rPr lang="zh-CN" altLang="en-US" dirty="0"/>
              <a:t>你应该使用断言来保护数据</a:t>
            </a:r>
            <a:r>
              <a:rPr lang="en-US" altLang="zh-CN" dirty="0"/>
              <a:t>.</a:t>
            </a:r>
            <a:endParaRPr lang="en-US" altLang="zh-CN" dirty="0"/>
          </a:p>
          <a:p>
            <a:r>
              <a:rPr lang="zh-CN" altLang="en-US" dirty="0"/>
              <a:t>变量定义时检查。判断其是否为</a:t>
            </a:r>
            <a:r>
              <a:rPr lang="en-US" altLang="zh-CN" dirty="0"/>
              <a:t>unsigned</a:t>
            </a:r>
            <a:r>
              <a:rPr lang="zh-CN" altLang="en-US" dirty="0"/>
              <a:t>类型且不是用于枚举变量</a:t>
            </a:r>
            <a:endParaRPr lang="zh-CN" altLang="en-US" dirty="0"/>
          </a:p>
          <a:p>
            <a:endParaRPr lang="zh-CN" altLang="en-US"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auto</a:t>
            </a:r>
            <a:endParaRPr lang="zh-CN" altLang="en-US" dirty="0"/>
          </a:p>
        </p:txBody>
      </p:sp>
      <p:sp>
        <p:nvSpPr>
          <p:cNvPr id="3" name="内容占位符 2"/>
          <p:cNvSpPr>
            <a:spLocks noGrp="1"/>
          </p:cNvSpPr>
          <p:nvPr>
            <p:ph idx="1"/>
          </p:nvPr>
        </p:nvSpPr>
        <p:spPr/>
        <p:txBody>
          <a:bodyPr/>
          <a:lstStyle/>
          <a:p>
            <a:r>
              <a:rPr lang="en-US" altLang="zh-CN" dirty="0"/>
              <a:t>auto</a:t>
            </a:r>
            <a:r>
              <a:rPr lang="zh-CN" altLang="en-US" dirty="0"/>
              <a:t>只能用在局部变量里用。别用在文件作用域变量，命名空间作用域变量和类数据成员里。永远别列表初始化 </a:t>
            </a:r>
            <a:r>
              <a:rPr lang="en-US" altLang="zh-CN" dirty="0"/>
              <a:t>auto</a:t>
            </a:r>
            <a:r>
              <a:rPr lang="zh-CN" altLang="en-US" dirty="0"/>
              <a:t>变量。</a:t>
            </a:r>
            <a:endParaRPr lang="en-US" altLang="zh-CN" dirty="0"/>
          </a:p>
          <a:p>
            <a:r>
              <a:rPr lang="zh-CN" altLang="en-US" dirty="0"/>
              <a:t>变量定义时检查。当变量用</a:t>
            </a:r>
            <a:r>
              <a:rPr lang="en-US" altLang="zh-CN" dirty="0"/>
              <a:t>auto</a:t>
            </a:r>
            <a:r>
              <a:rPr lang="zh-CN" altLang="en-US" dirty="0"/>
              <a:t>类型声明时检查是否是在局部域。</a:t>
            </a:r>
            <a:endParaRPr lang="en-US" altLang="zh-CN" dirty="0"/>
          </a:p>
          <a:p>
            <a:r>
              <a:rPr lang="zh-CN" altLang="en-US" dirty="0"/>
              <a:t>列表初始化在下一项检查。</a:t>
            </a:r>
            <a:endParaRPr lang="zh-CN" altLang="en-US"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列表初始化</a:t>
            </a:r>
            <a:endParaRPr lang="zh-CN" altLang="en-US" dirty="0"/>
          </a:p>
        </p:txBody>
      </p:sp>
      <p:sp>
        <p:nvSpPr>
          <p:cNvPr id="3" name="内容占位符 2"/>
          <p:cNvSpPr>
            <a:spLocks noGrp="1"/>
          </p:cNvSpPr>
          <p:nvPr>
            <p:ph idx="1"/>
          </p:nvPr>
        </p:nvSpPr>
        <p:spPr/>
        <p:txBody>
          <a:bodyPr/>
          <a:lstStyle/>
          <a:p>
            <a:r>
              <a:rPr lang="zh-CN" altLang="en-US" dirty="0"/>
              <a:t>不能列表初始化</a:t>
            </a:r>
            <a:r>
              <a:rPr lang="en-US" altLang="zh-CN" dirty="0"/>
              <a:t>auto</a:t>
            </a:r>
            <a:r>
              <a:rPr lang="zh-CN" altLang="en-US" dirty="0"/>
              <a:t>变量。</a:t>
            </a:r>
            <a:endParaRPr lang="en-US" altLang="zh-CN" dirty="0"/>
          </a:p>
          <a:p>
            <a:r>
              <a:rPr lang="zh-CN" altLang="en-US" dirty="0"/>
              <a:t>变量定义时检查。根据列表初始化的</a:t>
            </a:r>
            <a:r>
              <a:rPr lang="en-US" altLang="zh-CN" dirty="0"/>
              <a:t>auto</a:t>
            </a:r>
            <a:r>
              <a:rPr lang="zh-CN" altLang="en-US" dirty="0"/>
              <a:t>变量的</a:t>
            </a:r>
            <a:r>
              <a:rPr lang="en-US" altLang="zh-CN" dirty="0"/>
              <a:t>AST</a:t>
            </a:r>
            <a:r>
              <a:rPr lang="zh-CN" altLang="en-US" dirty="0"/>
              <a:t>，检查开始时处于的节点类型为</a:t>
            </a:r>
            <a:r>
              <a:rPr lang="en-US" altLang="zh-CN" dirty="0" err="1"/>
              <a:t>VarDecl</a:t>
            </a:r>
            <a:r>
              <a:rPr lang="zh-CN" altLang="en-US" dirty="0"/>
              <a:t>，对应初始化项的子节点类型为</a:t>
            </a:r>
            <a:r>
              <a:rPr lang="en-US" altLang="zh-CN" dirty="0" err="1"/>
              <a:t>ExprWithCleanups</a:t>
            </a:r>
            <a:r>
              <a:rPr lang="zh-CN" altLang="en-US" dirty="0"/>
              <a:t>，下一级子节点类型为</a:t>
            </a:r>
            <a:r>
              <a:rPr lang="en-US" altLang="zh-CN" dirty="0" err="1"/>
              <a:t>CXXStdInitializerListExpr</a:t>
            </a:r>
            <a:r>
              <a:rPr lang="zh-CN" altLang="en-US" dirty="0"/>
              <a:t>。据此规则判断列表初始化。</a:t>
            </a:r>
            <a:endParaRPr lang="zh-CN" altLang="en-US"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预处理宏</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规范说明：</a:t>
            </a:r>
            <a:endParaRPr lang="en-US" altLang="zh-CN" dirty="0">
              <a:latin typeface="楷体" panose="02010609060101010101" pitchFamily="49" charset="-122"/>
              <a:ea typeface="楷体" panose="02010609060101010101" pitchFamily="49" charset="-122"/>
            </a:endParaRPr>
          </a:p>
          <a:p>
            <a:pPr lvl="1"/>
            <a:r>
              <a:rPr lang="zh-CN" altLang="en-US" sz="2000" dirty="0"/>
              <a:t>不要在</a:t>
            </a:r>
            <a:r>
              <a:rPr lang="en-US" altLang="zh-CN" sz="2000" dirty="0"/>
              <a:t>.h</a:t>
            </a:r>
            <a:r>
              <a:rPr lang="zh-CN" altLang="en-US" sz="2000" dirty="0"/>
              <a:t>文件中定义宏</a:t>
            </a:r>
            <a:endParaRPr lang="en-US" altLang="zh-CN" sz="2000" dirty="0"/>
          </a:p>
          <a:p>
            <a:pPr lvl="1"/>
            <a:r>
              <a:rPr lang="zh-CN" altLang="en-US" sz="2000" b="0" dirty="0"/>
              <a:t>在马上要使用时才进行</a:t>
            </a:r>
            <a:r>
              <a:rPr lang="en-US" altLang="zh-CN" sz="2000" b="0" dirty="0"/>
              <a:t>#define, </a:t>
            </a:r>
            <a:r>
              <a:rPr lang="zh-CN" altLang="en-US" sz="2000" dirty="0"/>
              <a:t>选择后要立即</a:t>
            </a:r>
            <a:r>
              <a:rPr lang="en-US" altLang="zh-CN" sz="2000" dirty="0"/>
              <a:t>#</a:t>
            </a:r>
            <a:r>
              <a:rPr lang="en-US" altLang="zh-CN" sz="2000" dirty="0" err="1"/>
              <a:t>undef</a:t>
            </a:r>
            <a:endParaRPr lang="en-US" altLang="zh-CN" sz="2000" dirty="0"/>
          </a:p>
          <a:p>
            <a:pPr lvl="1"/>
            <a:r>
              <a:rPr lang="zh-CN" altLang="en-US" sz="2000" dirty="0"/>
              <a:t>不要只是对已经存在的宏使用</a:t>
            </a:r>
            <a:r>
              <a:rPr lang="en-US" altLang="zh-CN" sz="2000" dirty="0"/>
              <a:t>#</a:t>
            </a:r>
            <a:r>
              <a:rPr lang="en-US" altLang="zh-CN" sz="2000" dirty="0" err="1"/>
              <a:t>undef</a:t>
            </a:r>
            <a:r>
              <a:rPr lang="zh-CN" altLang="en-US" sz="2000" dirty="0"/>
              <a:t>，选择一个不会冲突的名称</a:t>
            </a:r>
            <a:endParaRPr lang="en-US" altLang="zh-CN" sz="2000" dirty="0"/>
          </a:p>
          <a:p>
            <a:pPr lvl="1"/>
            <a:r>
              <a:rPr lang="zh-CN" altLang="en-US" sz="2000" b="0" dirty="0"/>
              <a:t>不要试图使用展开后导致</a:t>
            </a:r>
            <a:r>
              <a:rPr lang="en-US" altLang="zh-CN" sz="2000" dirty="0"/>
              <a:t>C++</a:t>
            </a:r>
            <a:r>
              <a:rPr lang="zh-CN" altLang="en-US" sz="2000" dirty="0"/>
              <a:t>构造不稳定的宏，不然也至少要附上文档说明其行为</a:t>
            </a:r>
            <a:endParaRPr lang="en-US" altLang="zh-CN" sz="2000" dirty="0"/>
          </a:p>
          <a:p>
            <a:pPr lvl="1"/>
            <a:r>
              <a:rPr lang="zh-CN" altLang="en-US" sz="2000" b="0" dirty="0"/>
              <a:t>不要用</a:t>
            </a:r>
            <a:r>
              <a:rPr lang="en-US" altLang="zh-CN" sz="2000" b="0" dirty="0"/>
              <a:t>##</a:t>
            </a:r>
            <a:r>
              <a:rPr lang="zh-CN" altLang="en-US" sz="2000" b="0" dirty="0"/>
              <a:t>处理函数，类和变量的名字</a:t>
            </a:r>
            <a:endParaRPr lang="en-US" altLang="zh-CN" sz="2000" b="0" dirty="0"/>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预处理宏</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实现情况：</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第四点没法确定宏展开后的稳定性，所以没有实现</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第二点简单实现为在单个文件中定义的宏应该至少在文件末尾</a:t>
            </a:r>
            <a:r>
              <a:rPr lang="en-US"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undef</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其它都实现了</a:t>
            </a:r>
            <a:endParaRPr lang="en-US" altLang="zh-CN"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项目介绍</a:t>
            </a:r>
            <a:r>
              <a:rPr lang="en-US" altLang="zh-CN" dirty="0"/>
              <a:t>---</a:t>
            </a:r>
            <a:r>
              <a:rPr lang="zh-CN" altLang="en-US" dirty="0"/>
              <a:t>动机</a:t>
            </a:r>
            <a:endParaRPr lang="zh-CN" altLang="en-US" dirty="0"/>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pic>
        <p:nvPicPr>
          <p:cNvPr id="6" name="图片 5"/>
          <p:cNvPicPr>
            <a:picLocks noChangeAspect="1"/>
          </p:cNvPicPr>
          <p:nvPr/>
        </p:nvPicPr>
        <p:blipFill>
          <a:blip r:embed="rId1"/>
          <a:stretch>
            <a:fillRect/>
          </a:stretch>
        </p:blipFill>
        <p:spPr>
          <a:xfrm>
            <a:off x="4600573" y="1123950"/>
            <a:ext cx="4038601" cy="2737098"/>
          </a:xfrm>
          <a:prstGeom prst="rect">
            <a:avLst/>
          </a:prstGeom>
        </p:spPr>
      </p:pic>
      <p:sp>
        <p:nvSpPr>
          <p:cNvPr id="7" name="文本框 6"/>
          <p:cNvSpPr txBox="1"/>
          <p:nvPr/>
        </p:nvSpPr>
        <p:spPr>
          <a:xfrm>
            <a:off x="539552" y="1556792"/>
            <a:ext cx="4003876" cy="4708981"/>
          </a:xfrm>
          <a:prstGeom prst="rect">
            <a:avLst/>
          </a:prstGeom>
          <a:noFill/>
        </p:spPr>
        <p:txBody>
          <a:bodyPr wrap="square" rtlCol="0">
            <a:spAutoFit/>
          </a:bodyPr>
          <a:lstStyle/>
          <a:p>
            <a:pPr marL="285750" indent="-285750">
              <a:buFont typeface="Arial" panose="02080604020202020204" pitchFamily="34" charset="0"/>
              <a:buChar char="•"/>
            </a:pPr>
            <a:r>
              <a:rPr lang="en-US" altLang="zh-CN" sz="2000" dirty="0"/>
              <a:t>C++</a:t>
            </a:r>
            <a:r>
              <a:rPr lang="zh-CN" altLang="en-US" sz="2000" dirty="0"/>
              <a:t>是一门非常复杂的语言，容易出现难以调试的</a:t>
            </a:r>
            <a:r>
              <a:rPr lang="en-US" altLang="zh-CN" sz="2000" dirty="0"/>
              <a:t>bug</a:t>
            </a:r>
            <a:r>
              <a:rPr lang="zh-CN" altLang="en-US" sz="2000" dirty="0"/>
              <a:t>，遵照一定的代码规范可以避免一些不必要的坑。</a:t>
            </a:r>
            <a:endParaRPr lang="en-US" altLang="zh-CN" sz="2000" dirty="0"/>
          </a:p>
          <a:p>
            <a:pPr marL="285750" indent="-285750">
              <a:buFont typeface="Arial" panose="02080604020202020204" pitchFamily="34" charset="0"/>
              <a:buChar char="•"/>
            </a:pPr>
            <a:r>
              <a:rPr lang="en-US" altLang="zh-CN" sz="2000" dirty="0"/>
              <a:t>C++</a:t>
            </a:r>
            <a:r>
              <a:rPr lang="zh-CN" altLang="en-US" sz="2000" dirty="0"/>
              <a:t>程序员代码风格差异巨大，统一的代码风格有利于团队合作。</a:t>
            </a:r>
            <a:endParaRPr lang="en-US" altLang="zh-CN" sz="2000" dirty="0"/>
          </a:p>
          <a:p>
            <a:pPr marL="285750" indent="-285750">
              <a:buFont typeface="Arial" panose="02080604020202020204" pitchFamily="34" charset="0"/>
              <a:buChar char="•"/>
            </a:pPr>
            <a:r>
              <a:rPr lang="en-US" altLang="zh-CN" sz="2000" dirty="0"/>
              <a:t>Google C++</a:t>
            </a:r>
            <a:r>
              <a:rPr lang="zh-CN" altLang="en-US" sz="2000" dirty="0"/>
              <a:t>代码规范是少数几个公开的大公司内部使用的规范之一，不少</a:t>
            </a:r>
            <a:r>
              <a:rPr lang="en-US" altLang="zh-CN" sz="2000" dirty="0"/>
              <a:t>C++</a:t>
            </a:r>
            <a:r>
              <a:rPr lang="zh-CN" altLang="en-US" sz="2000" dirty="0"/>
              <a:t>程序员都按照该规范来写代码。</a:t>
            </a:r>
            <a:endParaRPr lang="en-US" altLang="zh-CN" sz="2000" dirty="0"/>
          </a:p>
          <a:p>
            <a:pPr marL="285750" indent="-285750">
              <a:buFont typeface="Arial" panose="02080604020202020204" pitchFamily="34" charset="0"/>
              <a:buChar char="•"/>
            </a:pPr>
            <a:r>
              <a:rPr lang="zh-CN" altLang="en-US" sz="2000" dirty="0"/>
              <a:t>我们组做这个代码规范检查就是为了帮助使用这个规范的程序员检查自己的代码，减少在代码检查上花费的时间。</a:t>
            </a:r>
            <a:endParaRPr lang="zh-CN" altLang="en-US" sz="20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预处理宏</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实现细节：</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这个检查是基于回调函数，</a:t>
            </a:r>
            <a:r>
              <a:rPr lang="en-US" altLang="zh-CN" dirty="0">
                <a:latin typeface="楷体" panose="02010609060101010101" pitchFamily="49" charset="-122"/>
                <a:ea typeface="楷体" panose="02010609060101010101" pitchFamily="49" charset="-122"/>
              </a:rPr>
              <a:t>clang</a:t>
            </a:r>
            <a:r>
              <a:rPr lang="zh-CN" altLang="en-US" dirty="0">
                <a:latin typeface="楷体" panose="02010609060101010101" pitchFamily="49" charset="-122"/>
                <a:ea typeface="楷体" panose="02010609060101010101" pitchFamily="49" charset="-122"/>
              </a:rPr>
              <a:t>遇到任何一个宏定义都会调用回调函数，包括编译器定义的宏。这个问题</a:t>
            </a:r>
            <a:r>
              <a:rPr lang="zh-CN" altLang="en-US">
                <a:latin typeface="楷体" panose="02010609060101010101" pitchFamily="49" charset="-122"/>
                <a:ea typeface="楷体" panose="02010609060101010101" pitchFamily="49" charset="-122"/>
              </a:rPr>
              <a:t>可以通过宏所在的文件是否是用户要检查的文件来解决。</a:t>
            </a:r>
            <a:endParaRPr lang="en-US" altLang="zh-CN"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已实现的检查及其细节</a:t>
            </a:r>
            <a:endParaRPr lang="zh-CN" altLang="en-US"/>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sym typeface="+mn-ea"/>
              </a:rPr>
              <a:t>其它</a:t>
            </a:r>
            <a:r>
              <a:rPr lang="en-US" altLang="zh-CN" dirty="0">
                <a:latin typeface="楷体" panose="02010609060101010101" pitchFamily="49" charset="-122"/>
                <a:ea typeface="楷体" panose="02010609060101010101" pitchFamily="49" charset="-122"/>
                <a:sym typeface="+mn-ea"/>
              </a:rPr>
              <a:t>C++</a:t>
            </a:r>
            <a:r>
              <a:rPr lang="zh-CN" altLang="en-US" dirty="0">
                <a:latin typeface="楷体" panose="02010609060101010101" pitchFamily="49" charset="-122"/>
                <a:ea typeface="楷体" panose="02010609060101010101" pitchFamily="49" charset="-122"/>
                <a:sym typeface="+mn-ea"/>
              </a:rPr>
              <a:t>特性：</a:t>
            </a:r>
            <a:endParaRPr lang="zh-CN" altLang="en-US" dirty="0">
              <a:latin typeface="楷体" panose="02010609060101010101" pitchFamily="49" charset="-122"/>
              <a:ea typeface="楷体" panose="02010609060101010101" pitchFamily="49" charset="-122"/>
              <a:sym typeface="+mn-ea"/>
            </a:endParaRPr>
          </a:p>
          <a:p>
            <a:pPr lvl="1"/>
            <a:r>
              <a:rPr lang="zh-CN" altLang="en-US">
                <a:latin typeface="楷体" panose="02010609060101010101" pitchFamily="49" charset="-122"/>
                <a:ea typeface="楷体" panose="02010609060101010101" pitchFamily="49" charset="-122"/>
                <a:cs typeface="楷体" panose="02010609060101010101" pitchFamily="49" charset="-122"/>
              </a:rPr>
              <a:t>动态分配堆栈内存</a:t>
            </a:r>
            <a:endParaRPr lang="zh-CN" altLang="en-US">
              <a:latin typeface="楷体" panose="02010609060101010101" pitchFamily="49" charset="-122"/>
              <a:ea typeface="楷体" panose="02010609060101010101" pitchFamily="49" charset="-122"/>
              <a:cs typeface="楷体" panose="02010609060101010101" pitchFamily="49" charset="-122"/>
            </a:endParaRPr>
          </a:p>
          <a:p>
            <a:pPr lvl="1"/>
            <a:r>
              <a:rPr lang="zh-CN" altLang="en-US">
                <a:latin typeface="楷体" panose="02010609060101010101" pitchFamily="49" charset="-122"/>
                <a:ea typeface="楷体" panose="02010609060101010101" pitchFamily="49" charset="-122"/>
                <a:cs typeface="楷体" panose="02010609060101010101" pitchFamily="49" charset="-122"/>
              </a:rPr>
              <a:t>异常</a:t>
            </a:r>
            <a:endParaRPr lang="zh-CN" altLang="en-US">
              <a:latin typeface="楷体" panose="02010609060101010101" pitchFamily="49" charset="-122"/>
              <a:ea typeface="楷体" panose="02010609060101010101" pitchFamily="49" charset="-122"/>
              <a:cs typeface="楷体" panose="02010609060101010101" pitchFamily="49" charset="-122"/>
            </a:endParaRPr>
          </a:p>
          <a:p>
            <a:pPr lvl="1"/>
            <a:r>
              <a:rPr lang="zh-CN" altLang="en-US">
                <a:latin typeface="楷体" panose="02010609060101010101" pitchFamily="49" charset="-122"/>
                <a:ea typeface="楷体" panose="02010609060101010101" pitchFamily="49" charset="-122"/>
                <a:cs typeface="楷体" panose="02010609060101010101" pitchFamily="49" charset="-122"/>
              </a:rPr>
              <a:t>运行时类型识别</a:t>
            </a:r>
            <a:endParaRPr lang="zh-CN" altLang="en-US">
              <a:latin typeface="楷体" panose="02010609060101010101" pitchFamily="49" charset="-122"/>
              <a:ea typeface="楷体" panose="02010609060101010101" pitchFamily="49" charset="-122"/>
              <a:cs typeface="楷体" panose="02010609060101010101" pitchFamily="49" charset="-122"/>
            </a:endParaRPr>
          </a:p>
          <a:p>
            <a:pPr lvl="1"/>
            <a:r>
              <a:rPr lang="zh-CN" altLang="en-US">
                <a:latin typeface="楷体" panose="02010609060101010101" pitchFamily="49" charset="-122"/>
                <a:ea typeface="楷体" panose="02010609060101010101" pitchFamily="49" charset="-122"/>
                <a:cs typeface="楷体" panose="02010609060101010101" pitchFamily="49" charset="-122"/>
              </a:rPr>
              <a:t>类型转换</a:t>
            </a:r>
            <a:endParaRPr lang="zh-CN" altLang="en-US">
              <a:latin typeface="楷体" panose="02010609060101010101" pitchFamily="49" charset="-122"/>
              <a:ea typeface="楷体" panose="02010609060101010101" pitchFamily="49" charset="-122"/>
              <a:cs typeface="楷体" panose="02010609060101010101" pitchFamily="49" charset="-122"/>
            </a:endParaRPr>
          </a:p>
          <a:p>
            <a:pPr lvl="1"/>
            <a:r>
              <a:rPr lang="zh-CN" altLang="en-US">
                <a:latin typeface="楷体" panose="02010609060101010101" pitchFamily="49" charset="-122"/>
                <a:ea typeface="楷体" panose="02010609060101010101" pitchFamily="49" charset="-122"/>
                <a:cs typeface="楷体" panose="02010609060101010101" pitchFamily="49" charset="-122"/>
              </a:rPr>
              <a:t>前置自增和自减</a:t>
            </a:r>
            <a:endParaRPr lang="zh-CN" altLang="en-US">
              <a:latin typeface="楷体" panose="02010609060101010101" pitchFamily="49" charset="-122"/>
              <a:ea typeface="楷体" panose="02010609060101010101" pitchFamily="49" charset="-122"/>
              <a:cs typeface="楷体" panose="02010609060101010101" pitchFamily="49" charset="-122"/>
            </a:endParaRPr>
          </a:p>
          <a:p>
            <a:pPr lvl="1"/>
            <a:r>
              <a:rPr lang="en-US" altLang="zh-CN">
                <a:latin typeface="楷体" panose="02010609060101010101" pitchFamily="49" charset="-122"/>
                <a:ea typeface="楷体" panose="02010609060101010101" pitchFamily="49" charset="-122"/>
                <a:cs typeface="楷体" panose="02010609060101010101" pitchFamily="49" charset="-122"/>
              </a:rPr>
              <a:t>Lambda </a:t>
            </a:r>
            <a:r>
              <a:rPr lang="zh-CN" altLang="en-US">
                <a:latin typeface="楷体" panose="02010609060101010101" pitchFamily="49" charset="-122"/>
                <a:ea typeface="楷体" panose="02010609060101010101" pitchFamily="49" charset="-122"/>
                <a:cs typeface="楷体" panose="02010609060101010101" pitchFamily="49" charset="-122"/>
              </a:rPr>
              <a:t>表达式</a:t>
            </a:r>
            <a:endParaRPr lang="zh-CN" altLang="en-US">
              <a:latin typeface="楷体" panose="02010609060101010101" pitchFamily="49" charset="-122"/>
              <a:ea typeface="楷体" panose="02010609060101010101" pitchFamily="49" charset="-122"/>
              <a:cs typeface="楷体" panose="02010609060101010101" pitchFamily="49" charset="-122"/>
            </a:endParaRPr>
          </a:p>
          <a:p>
            <a:pPr lvl="1"/>
            <a:r>
              <a:rPr lang="en-US" altLang="zh-CN">
                <a:latin typeface="楷体" panose="02010609060101010101" pitchFamily="49" charset="-122"/>
                <a:ea typeface="楷体" panose="02010609060101010101" pitchFamily="49" charset="-122"/>
                <a:cs typeface="楷体" panose="02010609060101010101" pitchFamily="49" charset="-122"/>
              </a:rPr>
              <a:t>0</a:t>
            </a:r>
            <a:r>
              <a:rPr lang="zh-CN" altLang="en-US">
                <a:latin typeface="楷体" panose="02010609060101010101" pitchFamily="49" charset="-122"/>
                <a:ea typeface="楷体" panose="02010609060101010101" pitchFamily="49" charset="-122"/>
                <a:cs typeface="楷体" panose="02010609060101010101" pitchFamily="49" charset="-122"/>
              </a:rPr>
              <a:t>，</a:t>
            </a:r>
            <a:r>
              <a:rPr lang="en-US" altLang="zh-CN">
                <a:latin typeface="楷体" panose="02010609060101010101" pitchFamily="49" charset="-122"/>
                <a:ea typeface="楷体" panose="02010609060101010101" pitchFamily="49" charset="-122"/>
                <a:cs typeface="楷体" panose="02010609060101010101" pitchFamily="49" charset="-122"/>
              </a:rPr>
              <a:t>nullptr </a:t>
            </a:r>
            <a:r>
              <a:rPr lang="zh-CN" altLang="en-US">
                <a:latin typeface="楷体" panose="02010609060101010101" pitchFamily="49" charset="-122"/>
                <a:ea typeface="楷体" panose="02010609060101010101" pitchFamily="49" charset="-122"/>
                <a:cs typeface="楷体" panose="02010609060101010101" pitchFamily="49" charset="-122"/>
              </a:rPr>
              <a:t>和 </a:t>
            </a:r>
            <a:r>
              <a:rPr lang="en-US" altLang="zh-CN">
                <a:latin typeface="楷体" panose="02010609060101010101" pitchFamily="49" charset="-122"/>
                <a:ea typeface="楷体" panose="02010609060101010101" pitchFamily="49" charset="-122"/>
                <a:cs typeface="楷体" panose="02010609060101010101" pitchFamily="49" charset="-122"/>
              </a:rPr>
              <a:t>NULL</a:t>
            </a:r>
            <a:endParaRPr lang="en-US" altLang="zh-CN">
              <a:latin typeface="楷体" panose="02010609060101010101" pitchFamily="49" charset="-122"/>
              <a:ea typeface="楷体" panose="02010609060101010101" pitchFamily="49" charset="-122"/>
              <a:cs typeface="楷体" panose="02010609060101010101" pitchFamily="49" charset="-122"/>
            </a:endParaRPr>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动态分配堆栈内存</a:t>
            </a:r>
            <a:endParaRPr lang="zh-CN" altLang="en-US"/>
          </a:p>
        </p:txBody>
      </p:sp>
      <p:sp>
        <p:nvSpPr>
          <p:cNvPr id="3" name="内容占位符 2"/>
          <p:cNvSpPr>
            <a:spLocks noGrp="1"/>
          </p:cNvSpPr>
          <p:nvPr>
            <p:ph idx="1"/>
          </p:nvPr>
        </p:nvSpPr>
        <p:spPr/>
        <p:txBody>
          <a:bodyPr/>
          <a:lstStyle/>
          <a:p>
            <a:r>
              <a:rPr lang="zh-CN" altLang="en-US"/>
              <a:t>标准中约定不使用 </a:t>
            </a:r>
            <a:r>
              <a:rPr lang="en-US" altLang="zh-CN"/>
              <a:t>alloca</a:t>
            </a:r>
            <a:endParaRPr lang="en-US" altLang="zh-CN"/>
          </a:p>
          <a:p>
            <a:r>
              <a:rPr lang="en-US" altLang="zh-CN"/>
              <a:t>DFS</a:t>
            </a:r>
            <a:r>
              <a:rPr lang="zh-CN" altLang="en-US"/>
              <a:t>遍历</a:t>
            </a:r>
            <a:r>
              <a:rPr lang="en-US" altLang="zh-CN"/>
              <a:t>AST</a:t>
            </a:r>
            <a:r>
              <a:rPr lang="zh-CN" altLang="en-US"/>
              <a:t>，检查了所有函数调用，不使用</a:t>
            </a:r>
            <a:r>
              <a:rPr lang="en-US" altLang="zh-CN"/>
              <a:t>alloca ()</a:t>
            </a:r>
            <a:endParaRPr lang="en-US" altLang="zh-CN"/>
          </a:p>
          <a:p>
            <a:r>
              <a:rPr lang="zh-CN" altLang="en-US"/>
              <a:t>因为</a:t>
            </a:r>
            <a:r>
              <a:rPr lang="en-US" altLang="zh-CN"/>
              <a:t>alloca</a:t>
            </a:r>
            <a:r>
              <a:rPr lang="zh-CN" altLang="en-US"/>
              <a:t>可能被定义为__builtin_alloca或</a:t>
            </a:r>
            <a:r>
              <a:rPr lang="en-US" altLang="zh-CN"/>
              <a:t>_alloca</a:t>
            </a:r>
            <a:r>
              <a:rPr lang="zh-CN" altLang="en-US"/>
              <a:t>，检查不能出现这些名字</a:t>
            </a:r>
            <a:endParaRPr lang="zh-CN" altLang="en-US"/>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异常</a:t>
            </a:r>
            <a:endParaRPr lang="zh-CN" altLang="en-US"/>
          </a:p>
        </p:txBody>
      </p:sp>
      <p:sp>
        <p:nvSpPr>
          <p:cNvPr id="3" name="内容占位符 2"/>
          <p:cNvSpPr>
            <a:spLocks noGrp="1"/>
          </p:cNvSpPr>
          <p:nvPr>
            <p:ph idx="1"/>
          </p:nvPr>
        </p:nvSpPr>
        <p:spPr/>
        <p:txBody>
          <a:bodyPr/>
          <a:lstStyle/>
          <a:p>
            <a:r>
              <a:rPr lang="zh-CN" altLang="en-US"/>
              <a:t>标准中约定不使用</a:t>
            </a:r>
            <a:r>
              <a:rPr lang="en-US" altLang="zh-CN"/>
              <a:t>C++</a:t>
            </a:r>
            <a:r>
              <a:rPr lang="zh-CN" altLang="en-US"/>
              <a:t>异常</a:t>
            </a:r>
            <a:endParaRPr lang="zh-CN" altLang="en-US"/>
          </a:p>
          <a:p>
            <a:r>
              <a:rPr lang="zh-CN" altLang="en-US"/>
              <a:t>在遍历</a:t>
            </a:r>
            <a:r>
              <a:rPr lang="en-US" altLang="zh-CN"/>
              <a:t>AST</a:t>
            </a:r>
            <a:r>
              <a:rPr lang="zh-CN" altLang="en-US"/>
              <a:t>的过程中判断是否经过 </a:t>
            </a:r>
            <a:r>
              <a:rPr lang="en-US" altLang="zh-CN"/>
              <a:t>try</a:t>
            </a:r>
            <a:r>
              <a:rPr lang="zh-CN" altLang="en-US"/>
              <a:t>、</a:t>
            </a:r>
            <a:r>
              <a:rPr lang="en-US" altLang="zh-CN"/>
              <a:t>catch</a:t>
            </a:r>
            <a:r>
              <a:rPr lang="zh-CN" altLang="en-US"/>
              <a:t>、</a:t>
            </a:r>
            <a:r>
              <a:rPr lang="en-US" altLang="zh-CN"/>
              <a:t>throw</a:t>
            </a:r>
            <a:r>
              <a:rPr lang="zh-CN" altLang="en-US"/>
              <a:t>结点</a:t>
            </a:r>
            <a:endParaRPr lang="zh-CN" altLang="en-US"/>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运行时类型识别</a:t>
            </a:r>
            <a:endParaRPr lang="zh-CN" altLang="en-US"/>
          </a:p>
        </p:txBody>
      </p:sp>
      <p:sp>
        <p:nvSpPr>
          <p:cNvPr id="3" name="内容占位符 2"/>
          <p:cNvSpPr>
            <a:spLocks noGrp="1"/>
          </p:cNvSpPr>
          <p:nvPr>
            <p:ph idx="1"/>
          </p:nvPr>
        </p:nvSpPr>
        <p:spPr/>
        <p:txBody>
          <a:bodyPr/>
          <a:lstStyle/>
          <a:p>
            <a:r>
              <a:rPr lang="zh-CN" altLang="en-US"/>
              <a:t>标准中约定不使用</a:t>
            </a:r>
            <a:r>
              <a:rPr lang="en-US" altLang="zh-CN"/>
              <a:t>RTTI</a:t>
            </a:r>
            <a:endParaRPr lang="en-US" altLang="zh-CN"/>
          </a:p>
          <a:p>
            <a:r>
              <a:rPr lang="zh-CN" altLang="en-US">
                <a:sym typeface="+mn-ea"/>
              </a:rPr>
              <a:t>在遍历</a:t>
            </a:r>
            <a:r>
              <a:rPr lang="en-US" altLang="zh-CN">
                <a:sym typeface="+mn-ea"/>
              </a:rPr>
              <a:t>AST</a:t>
            </a:r>
            <a:r>
              <a:rPr lang="zh-CN" altLang="en-US">
                <a:sym typeface="+mn-ea"/>
              </a:rPr>
              <a:t>的过程中判断是否</a:t>
            </a:r>
            <a:r>
              <a:rPr lang="zh-CN">
                <a:sym typeface="+mn-ea"/>
              </a:rPr>
              <a:t>出现了 </a:t>
            </a:r>
            <a:r>
              <a:rPr lang="en-US" altLang="zh-CN">
                <a:sym typeface="+mn-ea"/>
              </a:rPr>
              <a:t>typeid </a:t>
            </a:r>
            <a:r>
              <a:rPr lang="zh-CN" altLang="en-US">
                <a:sym typeface="+mn-ea"/>
              </a:rPr>
              <a:t>和 </a:t>
            </a:r>
            <a:r>
              <a:rPr lang="en-US" altLang="zh-CN">
                <a:sym typeface="+mn-ea"/>
              </a:rPr>
              <a:t>dynamic_cast</a:t>
            </a:r>
            <a:endParaRPr lang="en-US" altLang="zh-CN">
              <a:sym typeface="+mn-ea"/>
            </a:endParaRPr>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类型转换</a:t>
            </a:r>
            <a:endParaRPr lang="zh-CN" altLang="en-US"/>
          </a:p>
        </p:txBody>
      </p:sp>
      <p:sp>
        <p:nvSpPr>
          <p:cNvPr id="3" name="内容占位符 2"/>
          <p:cNvSpPr>
            <a:spLocks noGrp="1"/>
          </p:cNvSpPr>
          <p:nvPr>
            <p:ph idx="1"/>
          </p:nvPr>
        </p:nvSpPr>
        <p:spPr/>
        <p:txBody>
          <a:bodyPr/>
          <a:lstStyle/>
          <a:p>
            <a:r>
              <a:rPr lang="zh-CN" altLang="en-US"/>
              <a:t>标准中约定不使用</a:t>
            </a:r>
            <a:r>
              <a:rPr lang="en-US" altLang="zh-CN"/>
              <a:t>C</a:t>
            </a:r>
            <a:r>
              <a:rPr lang="zh-CN" altLang="en-US"/>
              <a:t>风格的类型转换</a:t>
            </a:r>
            <a:endParaRPr lang="zh-CN" altLang="en-US"/>
          </a:p>
          <a:p>
            <a:r>
              <a:rPr lang="zh-CN" altLang="en-US"/>
              <a:t>在遍历</a:t>
            </a:r>
            <a:r>
              <a:rPr lang="en-US" altLang="zh-CN"/>
              <a:t>AST</a:t>
            </a:r>
            <a:r>
              <a:rPr lang="zh-CN" altLang="en-US"/>
              <a:t>的过程中检查在所有类的方法和函数中是否出现了CStyleCastExpr 结点。</a:t>
            </a:r>
            <a:endParaRPr lang="zh-CN" altLang="en-US"/>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前置自增和自减</a:t>
            </a:r>
            <a:endParaRPr lang="en-US" altLang="zh-CN"/>
          </a:p>
        </p:txBody>
      </p:sp>
      <p:sp>
        <p:nvSpPr>
          <p:cNvPr id="3" name="内容占位符 2"/>
          <p:cNvSpPr>
            <a:spLocks noGrp="1"/>
          </p:cNvSpPr>
          <p:nvPr>
            <p:ph idx="1"/>
          </p:nvPr>
        </p:nvSpPr>
        <p:spPr/>
        <p:txBody>
          <a:bodyPr/>
          <a:lstStyle/>
          <a:p>
            <a:r>
              <a:rPr lang="zh-CN" altLang="en-US">
                <a:sym typeface="+mn-ea"/>
              </a:rPr>
              <a:t>标准中约定：</a:t>
            </a:r>
            <a:endParaRPr lang="zh-CN" altLang="en-US">
              <a:sym typeface="+mn-ea"/>
            </a:endParaRPr>
          </a:p>
          <a:p>
            <a:pPr lvl="1"/>
            <a:r>
              <a:rPr lang="zh-CN" altLang="en-US">
                <a:sym typeface="+mn-ea"/>
              </a:rPr>
              <a:t>对于迭代器和其他模板对象使用前缀形式 ++i 的自增, 自减运算符。</a:t>
            </a:r>
            <a:endParaRPr lang="zh-CN" altLang="en-US">
              <a:sym typeface="+mn-ea"/>
            </a:endParaRPr>
          </a:p>
          <a:p>
            <a:pPr lvl="1"/>
            <a:r>
              <a:rPr lang="zh-CN" altLang="en-US">
                <a:sym typeface="+mn-ea"/>
              </a:rPr>
              <a:t>对于变量在自增或自减后表达式的值又没有没用到的情况下, 尽可能使用前置的自增 (自减).</a:t>
            </a:r>
            <a:endParaRPr lang="zh-CN" altLang="en-US">
              <a:sym typeface="+mn-ea"/>
            </a:endParaRPr>
          </a:p>
          <a:p>
            <a:endParaRPr lang="zh-CN" altLang="en-US"/>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前置自增和自减</a:t>
            </a:r>
            <a:endParaRPr lang="zh-CN" altLang="en-US"/>
          </a:p>
        </p:txBody>
      </p:sp>
      <p:sp>
        <p:nvSpPr>
          <p:cNvPr id="3" name="内容占位符 2"/>
          <p:cNvSpPr>
            <a:spLocks noGrp="1"/>
          </p:cNvSpPr>
          <p:nvPr>
            <p:ph idx="1"/>
          </p:nvPr>
        </p:nvSpPr>
        <p:spPr/>
        <p:txBody>
          <a:bodyPr/>
          <a:lstStyle/>
          <a:p>
            <a:r>
              <a:rPr lang="zh-CN" altLang="en-US"/>
              <a:t>判断表达式的值没有用到：</a:t>
            </a:r>
            <a:endParaRPr lang="zh-CN" altLang="en-US"/>
          </a:p>
          <a:p>
            <a:pPr marL="0" indent="0">
              <a:buNone/>
            </a:pPr>
            <a:r>
              <a:rPr lang="en-US" altLang="zh-CN"/>
              <a:t>     	</a:t>
            </a:r>
            <a:r>
              <a:rPr lang="zh-CN" altLang="en-US"/>
              <a:t>这里没有使用符号执行，只是在遍历</a:t>
            </a:r>
            <a:r>
              <a:rPr lang="en-US" altLang="zh-CN"/>
              <a:t>AST</a:t>
            </a:r>
            <a:r>
              <a:rPr lang="zh-CN" altLang="en-US"/>
              <a:t>的过程中进行了简单的判断。在</a:t>
            </a:r>
            <a:r>
              <a:rPr lang="en-US" altLang="zh-CN"/>
              <a:t>DFS</a:t>
            </a:r>
            <a:r>
              <a:rPr lang="zh-CN" altLang="en-US"/>
              <a:t>的过程中，父节点将一个表示</a:t>
            </a:r>
            <a:r>
              <a:rPr lang="zh-CN" altLang="en-US">
                <a:solidFill>
                  <a:srgbClr val="FF0000"/>
                </a:solidFill>
              </a:rPr>
              <a:t>是否会使用子节点的值</a:t>
            </a:r>
            <a:r>
              <a:rPr lang="zh-CN" altLang="en-US">
                <a:solidFill>
                  <a:schemeClr val="tx1"/>
                </a:solidFill>
              </a:rPr>
              <a:t>的标志作为参数传递给子节点。</a:t>
            </a:r>
            <a:endParaRPr lang="zh-CN" altLang="en-US">
              <a:solidFill>
                <a:schemeClr val="tx1"/>
              </a:solidFill>
            </a:endParaRPr>
          </a:p>
          <a:p>
            <a:pPr marL="0" indent="0">
              <a:buNone/>
            </a:pPr>
            <a:r>
              <a:rPr lang="en-US" altLang="zh-CN">
                <a:solidFill>
                  <a:schemeClr val="tx1"/>
                </a:solidFill>
              </a:rPr>
              <a:t>	</a:t>
            </a:r>
            <a:r>
              <a:rPr lang="zh-CN" altLang="en-US">
                <a:solidFill>
                  <a:schemeClr val="tx1"/>
                </a:solidFill>
              </a:rPr>
              <a:t>当子节点为一个后缀自增（减）时，通过栈中的标志确定表达式的值是否被使用。</a:t>
            </a:r>
            <a:endParaRPr lang="zh-CN" altLang="en-US">
              <a:solidFill>
                <a:schemeClr val="tx1"/>
              </a:solidFill>
            </a:endParaRPr>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前置自增和自减</a:t>
            </a:r>
            <a:endParaRPr lang="zh-CN" altLang="en-US"/>
          </a:p>
        </p:txBody>
      </p:sp>
      <p:sp>
        <p:nvSpPr>
          <p:cNvPr id="3" name="内容占位符 2"/>
          <p:cNvSpPr>
            <a:spLocks noGrp="1"/>
          </p:cNvSpPr>
          <p:nvPr>
            <p:ph idx="1"/>
          </p:nvPr>
        </p:nvSpPr>
        <p:spPr/>
        <p:txBody>
          <a:bodyPr/>
          <a:lstStyle/>
          <a:p>
            <a:r>
              <a:rPr lang="zh-CN" altLang="en-US">
                <a:sym typeface="+mn-ea"/>
              </a:rPr>
              <a:t>判断表达式的值没有用到：</a:t>
            </a:r>
            <a:endParaRPr lang="zh-CN" altLang="en-US">
              <a:sym typeface="+mn-ea"/>
            </a:endParaRPr>
          </a:p>
          <a:p>
            <a:r>
              <a:rPr lang="zh-CN" altLang="en-US"/>
              <a:t>当子节点直接出现在以下环境中（是直接孩子）时是不需要值的</a:t>
            </a:r>
            <a:endParaRPr lang="zh-CN" altLang="en-US"/>
          </a:p>
          <a:p>
            <a:pPr lvl="1"/>
            <a:r>
              <a:rPr lang="en-US" altLang="zh-CN" sz="3000">
                <a:sym typeface="+mn-ea"/>
              </a:rPr>
              <a:t>if</a:t>
            </a:r>
            <a:r>
              <a:rPr lang="zh-CN" altLang="en-US" sz="3000">
                <a:sym typeface="+mn-ea"/>
              </a:rPr>
              <a:t>、</a:t>
            </a:r>
            <a:r>
              <a:rPr lang="en-US" altLang="zh-CN" sz="3000">
                <a:sym typeface="+mn-ea"/>
              </a:rPr>
              <a:t>do</a:t>
            </a:r>
            <a:r>
              <a:rPr lang="zh-CN" altLang="en-US" sz="3000">
                <a:sym typeface="+mn-ea"/>
              </a:rPr>
              <a:t>、</a:t>
            </a:r>
            <a:r>
              <a:rPr lang="en-US" altLang="zh-CN" sz="3000">
                <a:sym typeface="+mn-ea"/>
              </a:rPr>
              <a:t>while</a:t>
            </a:r>
            <a:r>
              <a:rPr lang="zh-CN" altLang="en-US" sz="3000">
                <a:sym typeface="+mn-ea"/>
              </a:rPr>
              <a:t>、</a:t>
            </a:r>
            <a:r>
              <a:rPr lang="en-US" altLang="zh-CN" sz="3000">
                <a:sym typeface="+mn-ea"/>
              </a:rPr>
              <a:t>for </a:t>
            </a:r>
            <a:r>
              <a:rPr lang="zh-CN" altLang="en-US" sz="3000">
                <a:sym typeface="+mn-ea"/>
              </a:rPr>
              <a:t>的循环体；</a:t>
            </a:r>
            <a:endParaRPr lang="zh-CN" altLang="en-US" sz="3000"/>
          </a:p>
          <a:p>
            <a:pPr lvl="1"/>
            <a:r>
              <a:rPr lang="zh-CN" altLang="en-US" sz="3000">
                <a:sym typeface="+mn-ea"/>
              </a:rPr>
              <a:t>语句块中的语句、带标号的语句；</a:t>
            </a:r>
            <a:endParaRPr lang="zh-CN" altLang="en-US" sz="3000"/>
          </a:p>
          <a:p>
            <a:pPr lvl="1"/>
            <a:r>
              <a:rPr lang="en-US" altLang="zh-CN" sz="3000">
                <a:sym typeface="+mn-ea"/>
              </a:rPr>
              <a:t>case </a:t>
            </a:r>
            <a:r>
              <a:rPr lang="zh-CN" altLang="en-US" sz="3000">
                <a:sym typeface="+mn-ea"/>
              </a:rPr>
              <a:t>语句、</a:t>
            </a:r>
            <a:r>
              <a:rPr lang="en-US" altLang="zh-CN" sz="3000">
                <a:sym typeface="+mn-ea"/>
              </a:rPr>
              <a:t>default </a:t>
            </a:r>
            <a:r>
              <a:rPr lang="zh-CN" altLang="en-US" sz="3000">
                <a:sym typeface="+mn-ea"/>
              </a:rPr>
              <a:t>语句内容；</a:t>
            </a:r>
            <a:endParaRPr lang="zh-CN" altLang="en-US"/>
          </a:p>
          <a:p>
            <a:r>
              <a:rPr lang="zh-CN" altLang="en-US"/>
              <a:t> 而 </a:t>
            </a:r>
            <a:r>
              <a:rPr lang="en-US" altLang="zh-CN"/>
              <a:t>i ++ </a:t>
            </a:r>
            <a:r>
              <a:rPr lang="zh-CN" altLang="en-US"/>
              <a:t>作为条件时一定会是一个隐式转换（</a:t>
            </a:r>
            <a:r>
              <a:rPr lang="en-US" altLang="zh-CN"/>
              <a:t>num -&gt; bool</a:t>
            </a:r>
            <a:r>
              <a:rPr lang="zh-CN" altLang="en-US"/>
              <a:t>）</a:t>
            </a:r>
            <a:endParaRPr lang="zh-CN" altLang="en-US"/>
          </a:p>
          <a:p>
            <a:pPr lvl="1"/>
            <a:endParaRPr lang="zh-CN" altLang="en-US"/>
          </a:p>
          <a:p>
            <a:pPr lvl="1"/>
            <a:endParaRPr lang="zh-CN" altLang="en-US"/>
          </a:p>
          <a:p>
            <a:pPr lvl="1"/>
            <a:endParaRPr lang="zh-CN" altLang="en-US"/>
          </a:p>
          <a:p>
            <a:pPr lvl="1"/>
            <a:endParaRPr lang="zh-CN" altLang="en-US"/>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前置自增和自减</a:t>
            </a:r>
            <a:endParaRPr lang="zh-CN" altLang="en-US"/>
          </a:p>
        </p:txBody>
      </p:sp>
      <p:sp>
        <p:nvSpPr>
          <p:cNvPr id="3" name="内容占位符 2"/>
          <p:cNvSpPr>
            <a:spLocks noGrp="1"/>
          </p:cNvSpPr>
          <p:nvPr>
            <p:ph idx="1"/>
          </p:nvPr>
        </p:nvSpPr>
        <p:spPr/>
        <p:txBody>
          <a:bodyPr/>
          <a:lstStyle/>
          <a:p>
            <a:r>
              <a:rPr lang="zh-CN" altLang="en-US">
                <a:sym typeface="+mn-ea"/>
              </a:rPr>
              <a:t>判断表达式的值没有用到：</a:t>
            </a:r>
            <a:endParaRPr lang="zh-CN" altLang="en-US">
              <a:sym typeface="+mn-ea"/>
            </a:endParaRPr>
          </a:p>
          <a:p>
            <a:pPr lvl="1"/>
            <a:r>
              <a:rPr lang="zh-CN" altLang="en-US"/>
              <a:t>直接通过这个标志的方法完成。</a:t>
            </a:r>
            <a:endParaRPr lang="zh-CN" altLang="en-US"/>
          </a:p>
          <a:p>
            <a:r>
              <a:rPr lang="zh-CN" altLang="en-US"/>
              <a:t>在表达式的值没有被使用时，如果是后缀自增，提示可以修改为前缀自增。</a:t>
            </a:r>
            <a:endParaRPr lang="zh-CN" altLang="en-US"/>
          </a:p>
          <a:p>
            <a:r>
              <a:rPr lang="zh-CN" altLang="en-US"/>
              <a:t>对于类重载的自增和自减，通过相应节点判断重载的算符是否为自增或自减，如果是后缀自增自减提示尽可能修改为前置自增自减</a:t>
            </a:r>
            <a:endParaRPr lang="zh-CN" altLang="en-US"/>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项目介绍</a:t>
            </a:r>
            <a:endParaRPr lang="zh-CN" altLang="en-US"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pic>
        <p:nvPicPr>
          <p:cNvPr id="9" name="内容占位符 8"/>
          <p:cNvPicPr>
            <a:picLocks noGrp="1" noChangeAspect="1"/>
          </p:cNvPicPr>
          <p:nvPr>
            <p:ph idx="1"/>
          </p:nvPr>
        </p:nvPicPr>
        <p:blipFill>
          <a:blip r:embed="rId1"/>
          <a:stretch>
            <a:fillRect/>
          </a:stretch>
        </p:blipFill>
        <p:spPr>
          <a:xfrm>
            <a:off x="566738" y="1484784"/>
            <a:ext cx="8001000" cy="4896543"/>
          </a:xfrm>
          <a:prstGeom prst="rect">
            <a:avLst/>
          </a:prstGeom>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前置自增和自减</a:t>
            </a:r>
            <a:endParaRPr lang="zh-CN" altLang="en-US"/>
          </a:p>
        </p:txBody>
      </p:sp>
      <p:sp>
        <p:nvSpPr>
          <p:cNvPr id="3" name="内容占位符 2"/>
          <p:cNvSpPr>
            <a:spLocks noGrp="1"/>
          </p:cNvSpPr>
          <p:nvPr>
            <p:ph idx="1"/>
          </p:nvPr>
        </p:nvSpPr>
        <p:spPr/>
        <p:txBody>
          <a:bodyPr/>
          <a:lstStyle/>
          <a:p>
            <a:r>
              <a:rPr lang="zh-CN" altLang="en-US"/>
              <a:t>迭代器的自增自减不出现在</a:t>
            </a:r>
            <a:r>
              <a:rPr lang="en-US" altLang="zh-CN"/>
              <a:t>AST</a:t>
            </a:r>
            <a:r>
              <a:rPr lang="zh-CN" altLang="en-US"/>
              <a:t>结点中，没有办法处理迭代器的后缀自增自减。</a:t>
            </a:r>
            <a:endParaRPr lang="zh-CN" altLang="en-US"/>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Lambda 表达式</a:t>
            </a:r>
            <a:endParaRPr lang="zh-CN" altLang="en-US"/>
          </a:p>
        </p:txBody>
      </p:sp>
      <p:sp>
        <p:nvSpPr>
          <p:cNvPr id="3" name="内容占位符 2"/>
          <p:cNvSpPr>
            <a:spLocks noGrp="1"/>
          </p:cNvSpPr>
          <p:nvPr>
            <p:ph idx="1"/>
          </p:nvPr>
        </p:nvSpPr>
        <p:spPr/>
        <p:txBody>
          <a:bodyPr/>
          <a:lstStyle/>
          <a:p>
            <a:r>
              <a:rPr lang="zh-CN" altLang="en-US"/>
              <a:t>规范中约定：</a:t>
            </a:r>
            <a:endParaRPr lang="zh-CN" altLang="en-US"/>
          </a:p>
          <a:p>
            <a:pPr lvl="1"/>
            <a:r>
              <a:rPr lang="zh-CN" altLang="en-US"/>
              <a:t>禁用默认捕获，捕获都要显式写出来。</a:t>
            </a:r>
            <a:endParaRPr lang="zh-CN" altLang="en-US"/>
          </a:p>
          <a:p>
            <a:pPr lvl="1"/>
            <a:r>
              <a:rPr lang="zh-CN" altLang="en-US"/>
              <a:t>匿名函数始终要简短，如果函数体超过了五行，那么还不如起名（即把 lambda 表达式赋值给对象），或改用函数。</a:t>
            </a:r>
            <a:endParaRPr lang="zh-CN" altLang="en-US"/>
          </a:p>
          <a:p>
            <a:pPr lvl="1"/>
            <a:r>
              <a:rPr lang="zh-CN" altLang="en-US"/>
              <a:t>如果可读性更好，就显式写出 lambd</a:t>
            </a:r>
            <a:r>
              <a:rPr lang="en-US" altLang="zh-CN"/>
              <a:t>a</a:t>
            </a:r>
            <a:r>
              <a:rPr lang="zh-CN" altLang="en-US"/>
              <a:t> 的尾置返回类型，就像auto.</a:t>
            </a:r>
            <a:endParaRPr lang="zh-CN" altLang="en-US"/>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Lambda 表达式</a:t>
            </a:r>
            <a:endParaRPr lang="zh-CN" altLang="en-US"/>
          </a:p>
        </p:txBody>
      </p:sp>
      <p:sp>
        <p:nvSpPr>
          <p:cNvPr id="3" name="内容占位符 2"/>
          <p:cNvSpPr>
            <a:spLocks noGrp="1"/>
          </p:cNvSpPr>
          <p:nvPr>
            <p:ph idx="1"/>
          </p:nvPr>
        </p:nvSpPr>
        <p:spPr/>
        <p:txBody>
          <a:bodyPr/>
          <a:lstStyle/>
          <a:p>
            <a:r>
              <a:rPr lang="zh-CN" altLang="en-US">
                <a:sym typeface="+mn-ea"/>
              </a:rPr>
              <a:t>禁用默认捕获</a:t>
            </a:r>
            <a:endParaRPr lang="zh-CN" altLang="en-US">
              <a:sym typeface="+mn-ea"/>
            </a:endParaRPr>
          </a:p>
          <a:p>
            <a:pPr lvl="1"/>
            <a:r>
              <a:rPr lang="zh-CN" altLang="en-US"/>
              <a:t>检查</a:t>
            </a:r>
            <a:r>
              <a:rPr lang="en-US" altLang="zh-CN"/>
              <a:t>Lambda</a:t>
            </a:r>
            <a:r>
              <a:rPr lang="zh-CN" altLang="en-US"/>
              <a:t>结点的捕获列表，如果有默认捕获则提示尽可能全部写出来</a:t>
            </a:r>
            <a:endParaRPr lang="zh-CN" altLang="en-US"/>
          </a:p>
          <a:p>
            <a:pPr lvl="0"/>
            <a:r>
              <a:rPr lang="zh-CN" altLang="en-US"/>
              <a:t>显示写出</a:t>
            </a:r>
            <a:r>
              <a:rPr lang="en-US" altLang="zh-CN"/>
              <a:t>lambda</a:t>
            </a:r>
            <a:r>
              <a:rPr lang="zh-CN" altLang="en-US"/>
              <a:t>返回类型</a:t>
            </a:r>
            <a:endParaRPr lang="zh-CN" altLang="en-US"/>
          </a:p>
          <a:p>
            <a:pPr lvl="1"/>
            <a:r>
              <a:rPr lang="zh-CN" altLang="en-US"/>
              <a:t>检查</a:t>
            </a:r>
            <a:r>
              <a:rPr lang="en-US" altLang="zh-CN"/>
              <a:t>Lambda</a:t>
            </a:r>
            <a:r>
              <a:rPr lang="zh-CN" altLang="en-US"/>
              <a:t>是否使用默认返回值，如果是，则提示在返回类型简短易读的前提下显示尽量写出来</a:t>
            </a:r>
            <a:endParaRPr lang="zh-CN" altLang="en-US"/>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Lambda 表达式</a:t>
            </a:r>
            <a:endParaRPr lang="zh-CN" altLang="en-US"/>
          </a:p>
        </p:txBody>
      </p:sp>
      <p:sp>
        <p:nvSpPr>
          <p:cNvPr id="3" name="内容占位符 2"/>
          <p:cNvSpPr>
            <a:spLocks noGrp="1"/>
          </p:cNvSpPr>
          <p:nvPr>
            <p:ph idx="1"/>
          </p:nvPr>
        </p:nvSpPr>
        <p:spPr/>
        <p:txBody>
          <a:bodyPr/>
          <a:lstStyle/>
          <a:p>
            <a:r>
              <a:rPr lang="zh-CN" altLang="en-US">
                <a:sym typeface="+mn-ea"/>
              </a:rPr>
              <a:t>匿名函数始终要简短（五行）</a:t>
            </a:r>
            <a:endParaRPr lang="zh-CN" altLang="en-US">
              <a:sym typeface="+mn-ea"/>
            </a:endParaRPr>
          </a:p>
          <a:p>
            <a:pPr lvl="1"/>
            <a:r>
              <a:rPr lang="zh-CN" altLang="en-US"/>
              <a:t>行数的检查与前面的方法相同，找到</a:t>
            </a:r>
            <a:r>
              <a:rPr lang="en-US" altLang="zh-CN"/>
              <a:t>Lambda</a:t>
            </a:r>
            <a:r>
              <a:rPr lang="zh-CN" altLang="en-US"/>
              <a:t>结点，对函数体进行行数检查即可</a:t>
            </a:r>
            <a:endParaRPr lang="zh-CN" altLang="en-US"/>
          </a:p>
          <a:p>
            <a:pPr lvl="0"/>
            <a:r>
              <a:rPr lang="zh-CN" altLang="en-US"/>
              <a:t>需要检查</a:t>
            </a:r>
            <a:r>
              <a:rPr lang="en-US" altLang="zh-CN"/>
              <a:t>Lambda</a:t>
            </a:r>
            <a:r>
              <a:rPr lang="zh-CN" altLang="en-US"/>
              <a:t>是否直接赋值给变量声明</a:t>
            </a:r>
            <a:endParaRPr lang="zh-CN" altLang="en-US"/>
          </a:p>
          <a:p>
            <a:pPr lvl="1"/>
            <a:r>
              <a:rPr lang="zh-CN"/>
              <a:t>在</a:t>
            </a:r>
            <a:r>
              <a:rPr lang="en-US" altLang="zh-CN"/>
              <a:t>DFS</a:t>
            </a:r>
            <a:r>
              <a:rPr lang="zh-CN" altLang="en-US"/>
              <a:t>的过程中需要记录距离</a:t>
            </a:r>
            <a:r>
              <a:rPr lang="en-US" altLang="zh-CN"/>
              <a:t>Lambda</a:t>
            </a:r>
            <a:r>
              <a:rPr lang="zh-CN" altLang="en-US"/>
              <a:t>结点</a:t>
            </a:r>
            <a:r>
              <a:rPr lang="zh-CN" altLang="en-US">
                <a:solidFill>
                  <a:srgbClr val="FF0000"/>
                </a:solidFill>
              </a:rPr>
              <a:t>最近的祖先</a:t>
            </a:r>
            <a:r>
              <a:rPr lang="zh-CN" altLang="en-US"/>
              <a:t>：</a:t>
            </a:r>
            <a:endParaRPr lang="zh-CN" altLang="en-US"/>
          </a:p>
          <a:p>
            <a:pPr lvl="2"/>
            <a:r>
              <a:rPr lang="zh-CN" altLang="en-US"/>
              <a:t>如果祖先结点是变量声明，此时不对行数做要求</a:t>
            </a:r>
            <a:endParaRPr lang="zh-CN" altLang="en-US"/>
          </a:p>
          <a:p>
            <a:pPr lvl="2"/>
            <a:r>
              <a:rPr lang="zh-CN" altLang="en-US"/>
              <a:t>如果祖先结点是函数调用（作为参数），此时需要限制行数不超过五行</a:t>
            </a:r>
            <a:endParaRPr lang="zh-CN" altLang="en-US"/>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Lambda 表达式</a:t>
            </a:r>
            <a:endParaRPr lang="zh-CN" altLang="en-US"/>
          </a:p>
        </p:txBody>
      </p:sp>
      <p:sp>
        <p:nvSpPr>
          <p:cNvPr id="3" name="内容占位符 2"/>
          <p:cNvSpPr>
            <a:spLocks noGrp="1"/>
          </p:cNvSpPr>
          <p:nvPr>
            <p:ph idx="1"/>
          </p:nvPr>
        </p:nvSpPr>
        <p:spPr/>
        <p:txBody>
          <a:bodyPr/>
          <a:lstStyle/>
          <a:p>
            <a:r>
              <a:rPr lang="zh-CN">
                <a:sym typeface="+mn-ea"/>
              </a:rPr>
              <a:t>因为</a:t>
            </a:r>
            <a:r>
              <a:rPr lang="en-US" altLang="zh-CN">
                <a:sym typeface="+mn-ea"/>
              </a:rPr>
              <a:t>DFS</a:t>
            </a:r>
            <a:r>
              <a:rPr lang="zh-CN" altLang="en-US">
                <a:sym typeface="+mn-ea"/>
              </a:rPr>
              <a:t>过程是自顶向下的，所以将祖先的状态记录在类私有成员中，在开始遍历孩子结点时和退出</a:t>
            </a:r>
            <a:r>
              <a:rPr lang="en-US" altLang="zh-CN">
                <a:sym typeface="+mn-ea"/>
              </a:rPr>
              <a:t>DFS</a:t>
            </a:r>
            <a:r>
              <a:rPr lang="zh-CN" altLang="en-US">
                <a:sym typeface="+mn-ea"/>
              </a:rPr>
              <a:t>时分别进行设置与还原</a:t>
            </a:r>
            <a:endParaRPr lang="zh-CN" altLang="en-US">
              <a:sym typeface="+mn-ea"/>
            </a:endParaRPr>
          </a:p>
          <a:p>
            <a:r>
              <a:rPr lang="zh-CN" altLang="en-US">
                <a:sym typeface="+mn-ea"/>
              </a:rPr>
              <a:t>这样保证了在</a:t>
            </a:r>
            <a:r>
              <a:rPr lang="en-US" altLang="zh-CN">
                <a:sym typeface="+mn-ea"/>
              </a:rPr>
              <a:t>lambda</a:t>
            </a:r>
            <a:r>
              <a:rPr lang="zh-CN" altLang="en-US">
                <a:sym typeface="+mn-ea"/>
              </a:rPr>
              <a:t>表达式赋值给对象时不检查函数体大小，在作为参数传递时</a:t>
            </a:r>
            <a:r>
              <a:rPr lang="en-US" altLang="zh-CN">
                <a:sym typeface="+mn-ea"/>
              </a:rPr>
              <a:t>lambda</a:t>
            </a:r>
            <a:r>
              <a:rPr lang="zh-CN" altLang="en-US">
                <a:sym typeface="+mn-ea"/>
              </a:rPr>
              <a:t>函数体不超过五行</a:t>
            </a:r>
            <a:endParaRPr lang="zh-CN" altLang="en-US">
              <a:solidFill>
                <a:srgbClr val="FF0000"/>
              </a:solidFill>
              <a:sym typeface="+mn-ea"/>
            </a:endParaRPr>
          </a:p>
          <a:p>
            <a:endParaRPr lang="zh-CN" altLang="en-US"/>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 0, nullptr 和 NULL</a:t>
            </a:r>
            <a:endParaRPr lang="zh-CN" altLang="en-US"/>
          </a:p>
        </p:txBody>
      </p:sp>
      <p:sp>
        <p:nvSpPr>
          <p:cNvPr id="3" name="内容占位符 2"/>
          <p:cNvSpPr>
            <a:spLocks noGrp="1"/>
          </p:cNvSpPr>
          <p:nvPr>
            <p:ph idx="1"/>
          </p:nvPr>
        </p:nvSpPr>
        <p:spPr/>
        <p:txBody>
          <a:bodyPr/>
          <a:lstStyle/>
          <a:p>
            <a:r>
              <a:rPr lang="zh-CN" altLang="en-US"/>
              <a:t>标准中约定：整数用 0, 实数用 0.0, 指针用 nullptr 或 NULL, 字符 (串) 用 '\0'.</a:t>
            </a:r>
            <a:endParaRPr lang="zh-CN" altLang="en-US"/>
          </a:p>
          <a:p>
            <a:r>
              <a:rPr lang="zh-CN" altLang="en-US"/>
              <a:t>遍历</a:t>
            </a:r>
            <a:r>
              <a:rPr lang="en-US" altLang="zh-CN"/>
              <a:t>AST</a:t>
            </a:r>
            <a:r>
              <a:rPr lang="zh-CN" altLang="en-US"/>
              <a:t>，因为所有误用情况会有一个隐式转换，需要对所有隐式转换结点ImplicitCastExpr 进行进一步检查</a:t>
            </a:r>
            <a:endParaRPr lang="zh-CN" altLang="en-US"/>
          </a:p>
          <a:p>
            <a:r>
              <a:rPr lang="zh-CN" altLang="en-US"/>
              <a:t>如果用户使用显示转换，则不进行报错（用户有意进行转换）</a:t>
            </a:r>
            <a:endParaRPr lang="zh-CN" altLang="en-US"/>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0, nullptr 和 NULL</a:t>
            </a:r>
            <a:endParaRPr lang="zh-CN" altLang="en-US"/>
          </a:p>
        </p:txBody>
      </p:sp>
      <p:sp>
        <p:nvSpPr>
          <p:cNvPr id="3" name="内容占位符 2"/>
          <p:cNvSpPr>
            <a:spLocks noGrp="1"/>
          </p:cNvSpPr>
          <p:nvPr>
            <p:ph idx="1"/>
          </p:nvPr>
        </p:nvSpPr>
        <p:spPr/>
        <p:txBody>
          <a:bodyPr/>
          <a:lstStyle/>
          <a:p>
            <a:r>
              <a:rPr lang="zh-CN" altLang="en-US"/>
              <a:t>首先要保证隐式转换的对象是一个表示 </a:t>
            </a:r>
            <a:r>
              <a:rPr lang="en-US" altLang="zh-CN"/>
              <a:t>0 </a:t>
            </a:r>
            <a:r>
              <a:rPr lang="zh-CN" altLang="en-US"/>
              <a:t>的字面值</a:t>
            </a:r>
            <a:endParaRPr lang="zh-CN" altLang="en-US"/>
          </a:p>
          <a:p>
            <a:pPr lvl="1"/>
            <a:r>
              <a:rPr lang="zh-CN" altLang="en-US"/>
              <a:t>因为用户可能会在转换时加入括号，如 </a:t>
            </a:r>
            <a:endParaRPr lang="zh-CN" altLang="en-US"/>
          </a:p>
          <a:p>
            <a:pPr marL="0" lvl="1" indent="0">
              <a:buNone/>
            </a:pPr>
            <a:r>
              <a:rPr lang="en-US" altLang="zh-CN">
                <a:sym typeface="+mn-ea"/>
              </a:rPr>
              <a:t>	int *a = (0)</a:t>
            </a:r>
            <a:endParaRPr lang="en-US" altLang="zh-CN"/>
          </a:p>
          <a:p>
            <a:pPr lvl="1"/>
            <a:r>
              <a:rPr lang="zh-CN" altLang="en-US"/>
              <a:t>所以需要一个递归过程来</a:t>
            </a:r>
            <a:r>
              <a:rPr lang="en-US" altLang="zh-CN"/>
              <a:t>DFS</a:t>
            </a:r>
            <a:r>
              <a:rPr lang="zh-CN" altLang="en-US"/>
              <a:t>拆除括号结点，直到字面值结点暴露出来，把他返回</a:t>
            </a:r>
            <a:endParaRPr lang="zh-CN" altLang="en-US"/>
          </a:p>
          <a:p>
            <a:pPr lvl="1"/>
            <a:r>
              <a:rPr lang="zh-CN" altLang="en-US"/>
              <a:t>再判断返回的结点确实是一个表示 </a:t>
            </a:r>
            <a:r>
              <a:rPr lang="en-US" altLang="zh-CN"/>
              <a:t>0 </a:t>
            </a:r>
            <a:r>
              <a:rPr lang="zh-CN" altLang="en-US"/>
              <a:t>的字面值结点（或</a:t>
            </a:r>
            <a:r>
              <a:rPr lang="en-US" altLang="zh-CN"/>
              <a:t>NULL</a:t>
            </a:r>
            <a:r>
              <a:rPr lang="zh-CN" altLang="en-US"/>
              <a:t>、</a:t>
            </a:r>
            <a:r>
              <a:rPr lang="en-US" altLang="zh-CN"/>
              <a:t>nullptr</a:t>
            </a:r>
            <a:r>
              <a:rPr lang="zh-CN" altLang="en-US"/>
              <a:t>）</a:t>
            </a:r>
            <a:endParaRPr lang="zh-CN" altLang="en-US"/>
          </a:p>
          <a:p>
            <a:pPr lvl="1"/>
            <a:endParaRPr lang="zh-CN" altLang="en-US"/>
          </a:p>
          <a:p>
            <a:pPr marL="471170" lvl="1" indent="0">
              <a:buNone/>
            </a:pPr>
            <a:r>
              <a:rPr lang="en-US" altLang="zh-CN"/>
              <a:t>	</a:t>
            </a:r>
            <a:endParaRPr lang="en-US" altLang="zh-CN"/>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0, nullptr 和 NULL</a:t>
            </a:r>
            <a:endParaRPr lang="zh-CN" altLang="en-US"/>
          </a:p>
        </p:txBody>
      </p:sp>
      <p:sp>
        <p:nvSpPr>
          <p:cNvPr id="3" name="内容占位符 2"/>
          <p:cNvSpPr>
            <a:spLocks noGrp="1"/>
          </p:cNvSpPr>
          <p:nvPr>
            <p:ph idx="1"/>
          </p:nvPr>
        </p:nvSpPr>
        <p:spPr/>
        <p:txBody>
          <a:bodyPr/>
          <a:lstStyle/>
          <a:p>
            <a:r>
              <a:rPr lang="zh-CN" altLang="en-US"/>
              <a:t>确定了字面值 </a:t>
            </a:r>
            <a:r>
              <a:rPr lang="en-US" altLang="zh-CN"/>
              <a:t>0 </a:t>
            </a:r>
            <a:r>
              <a:rPr lang="zh-CN" altLang="en-US"/>
              <a:t>被隐式转换，要判断转换方式，最终确定为何误用了 </a:t>
            </a:r>
            <a:r>
              <a:rPr lang="en-US" altLang="zh-CN"/>
              <a:t>0</a:t>
            </a:r>
            <a:r>
              <a:rPr lang="zh-CN" altLang="en-US"/>
              <a:t>。很多转换方式都使用相同隐式转换结点，也有很多整数、浮点数类型，需要细致的判断</a:t>
            </a:r>
            <a:endParaRPr lang="zh-CN" altLang="en-US"/>
          </a:p>
          <a:p>
            <a:r>
              <a:rPr lang="zh-CN" altLang="en-US"/>
              <a:t>对于编译器本身进行报错的情况没有处理，对于编译器不报错的情况，检查器会提示尽量使用标准的 </a:t>
            </a:r>
            <a:r>
              <a:rPr lang="en-US" altLang="zh-CN"/>
              <a:t>0</a:t>
            </a:r>
            <a:endParaRPr lang="en-US" altLang="zh-CN"/>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a:fld>
            <a:endParaRPr lang="en-US" altLang="zh-CN"/>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52276343-B258-45EE-A6A8-4D642283C3A1}" type="slidenum">
              <a:rPr lang="en-US" altLang="zh-CN" smtClean="0"/>
            </a:fld>
            <a:endParaRPr lang="en-US" altLang="zh-CN"/>
          </a:p>
        </p:txBody>
      </p:sp>
      <p:sp>
        <p:nvSpPr>
          <p:cNvPr id="2" name="Title 1"/>
          <p:cNvSpPr>
            <a:spLocks noGrp="1"/>
          </p:cNvSpPr>
          <p:nvPr>
            <p:ph type="title" idx="4294967295"/>
          </p:nvPr>
        </p:nvSpPr>
        <p:spPr>
          <a:xfrm>
            <a:off x="1604963" y="304800"/>
            <a:ext cx="7539037" cy="760413"/>
          </a:xfrm>
        </p:spPr>
        <p:txBody>
          <a:bodyPr/>
          <a:lstStyle/>
          <a:p>
            <a:r>
              <a:rPr lang="zh-CN" altLang="en-US" dirty="0"/>
              <a:t>报告目录</a:t>
            </a:r>
            <a:endParaRPr lang="zh-CN" altLang="en-US" dirty="0"/>
          </a:p>
        </p:txBody>
      </p:sp>
      <p:grpSp>
        <p:nvGrpSpPr>
          <p:cNvPr id="6" name="Group 30"/>
          <p:cNvGrpSpPr/>
          <p:nvPr/>
        </p:nvGrpSpPr>
        <p:grpSpPr bwMode="auto">
          <a:xfrm>
            <a:off x="2095747" y="1457325"/>
            <a:ext cx="4610100" cy="657225"/>
            <a:chOff x="1080" y="799"/>
            <a:chExt cx="2904" cy="414"/>
          </a:xfrm>
        </p:grpSpPr>
        <p:pic>
          <p:nvPicPr>
            <p:cNvPr id="7" name="图片 4" descr="4.jpg"/>
            <p:cNvPicPr>
              <a:picLocks noChangeAspect="1"/>
            </p:cNvPicPr>
            <p:nvPr userDrawn="1"/>
          </p:nvPicPr>
          <p:blipFill>
            <a:blip r:embed="rId1"/>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1642" y="799"/>
              <a:ext cx="2294" cy="291"/>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项目介绍</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 name="TextBox 3"/>
            <p:cNvSpPr txBox="1">
              <a:spLocks noChangeArrowheads="1"/>
            </p:cNvSpPr>
            <p:nvPr userDrawn="1"/>
          </p:nvSpPr>
          <p:spPr bwMode="auto">
            <a:xfrm>
              <a:off x="1194" y="874"/>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1</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10" name="Group 31"/>
          <p:cNvGrpSpPr/>
          <p:nvPr/>
        </p:nvGrpSpPr>
        <p:grpSpPr bwMode="auto">
          <a:xfrm>
            <a:off x="2095747" y="2100262"/>
            <a:ext cx="4610100" cy="657225"/>
            <a:chOff x="1080" y="1249"/>
            <a:chExt cx="2904" cy="414"/>
          </a:xfrm>
        </p:grpSpPr>
        <p:pic>
          <p:nvPicPr>
            <p:cNvPr id="11" name="图片 5" descr="4.jpg"/>
            <p:cNvPicPr>
              <a:picLocks noChangeAspect="1"/>
            </p:cNvPicPr>
            <p:nvPr userDrawn="1"/>
          </p:nvPicPr>
          <p:blipFill>
            <a:blip r:embed="rId1"/>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642" y="1249"/>
              <a:ext cx="2177"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未实现的检查及其难点</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 name="TextBox 12"/>
            <p:cNvSpPr txBox="1">
              <a:spLocks noChangeArrowheads="1"/>
            </p:cNvSpPr>
            <p:nvPr userDrawn="1"/>
          </p:nvSpPr>
          <p:spPr bwMode="auto">
            <a:xfrm>
              <a:off x="1194" y="13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2</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4" name="Group 32"/>
          <p:cNvGrpSpPr/>
          <p:nvPr/>
        </p:nvGrpSpPr>
        <p:grpSpPr bwMode="auto">
          <a:xfrm>
            <a:off x="2095747" y="2743199"/>
            <a:ext cx="4610100" cy="657225"/>
            <a:chOff x="1080" y="1699"/>
            <a:chExt cx="2904" cy="414"/>
          </a:xfrm>
        </p:grpSpPr>
        <p:pic>
          <p:nvPicPr>
            <p:cNvPr id="15" name="图片 6" descr="4.jpg"/>
            <p:cNvPicPr>
              <a:picLocks noChangeAspect="1"/>
            </p:cNvPicPr>
            <p:nvPr userDrawn="1"/>
          </p:nvPicPr>
          <p:blipFill>
            <a:blip r:embed="rId1"/>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userDrawn="1"/>
          </p:nvSpPr>
          <p:spPr>
            <a:xfrm>
              <a:off x="1642" y="1720"/>
              <a:ext cx="2177" cy="288"/>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测试结果</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 name="TextBox 10"/>
            <p:cNvSpPr txBox="1">
              <a:spLocks noChangeArrowheads="1"/>
            </p:cNvSpPr>
            <p:nvPr userDrawn="1"/>
          </p:nvSpPr>
          <p:spPr bwMode="auto">
            <a:xfrm>
              <a:off x="1194" y="178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3</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18" name="Group 33"/>
          <p:cNvGrpSpPr/>
          <p:nvPr/>
        </p:nvGrpSpPr>
        <p:grpSpPr bwMode="auto">
          <a:xfrm>
            <a:off x="2095747" y="3386138"/>
            <a:ext cx="6000750" cy="657225"/>
            <a:chOff x="1080" y="2149"/>
            <a:chExt cx="3780" cy="414"/>
          </a:xfrm>
        </p:grpSpPr>
        <p:pic>
          <p:nvPicPr>
            <p:cNvPr id="19" name="图片 7" descr="4.jpg"/>
            <p:cNvPicPr>
              <a:picLocks noChangeAspect="1"/>
            </p:cNvPicPr>
            <p:nvPr userDrawn="1"/>
          </p:nvPicPr>
          <p:blipFill>
            <a:blip r:embed="rId1"/>
            <a:srcRect/>
            <a:stretch>
              <a:fillRect/>
            </a:stretch>
          </p:blipFill>
          <p:spPr bwMode="auto">
            <a:xfrm>
              <a:off x="1080" y="21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userDrawn="1"/>
          </p:nvSpPr>
          <p:spPr>
            <a:xfrm>
              <a:off x="1642" y="2173"/>
              <a:ext cx="3218"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存在的不足</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 name="TextBox 11"/>
            <p:cNvSpPr txBox="1">
              <a:spLocks noChangeArrowheads="1"/>
            </p:cNvSpPr>
            <p:nvPr userDrawn="1"/>
          </p:nvSpPr>
          <p:spPr bwMode="auto">
            <a:xfrm>
              <a:off x="1194" y="22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4</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34" name="Group 36"/>
          <p:cNvGrpSpPr/>
          <p:nvPr/>
        </p:nvGrpSpPr>
        <p:grpSpPr bwMode="auto">
          <a:xfrm>
            <a:off x="2095747" y="4068763"/>
            <a:ext cx="4610100" cy="657225"/>
            <a:chOff x="1110" y="3448"/>
            <a:chExt cx="2904" cy="414"/>
          </a:xfrm>
        </p:grpSpPr>
        <p:pic>
          <p:nvPicPr>
            <p:cNvPr id="35" name="图片 8" descr="4.jpg"/>
            <p:cNvPicPr>
              <a:picLocks noChangeAspect="1"/>
            </p:cNvPicPr>
            <p:nvPr userDrawn="1"/>
          </p:nvPicPr>
          <p:blipFill>
            <a:blip r:embed="rId1"/>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1"/>
            <p:cNvSpPr txBox="1"/>
            <p:nvPr userDrawn="1"/>
          </p:nvSpPr>
          <p:spPr>
            <a:xfrm>
              <a:off x="1688" y="3479"/>
              <a:ext cx="2281" cy="288"/>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总结</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7" name="TextBox 13"/>
            <p:cNvSpPr txBox="1">
              <a:spLocks noChangeArrowheads="1"/>
            </p:cNvSpPr>
            <p:nvPr userDrawn="1"/>
          </p:nvSpPr>
          <p:spPr bwMode="auto">
            <a:xfrm>
              <a:off x="1224" y="3547"/>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5</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38" name="Group 36"/>
          <p:cNvGrpSpPr/>
          <p:nvPr/>
        </p:nvGrpSpPr>
        <p:grpSpPr bwMode="auto">
          <a:xfrm>
            <a:off x="2125586" y="4727151"/>
            <a:ext cx="4610100" cy="657225"/>
            <a:chOff x="1110" y="3448"/>
            <a:chExt cx="2904" cy="414"/>
          </a:xfrm>
        </p:grpSpPr>
        <p:pic>
          <p:nvPicPr>
            <p:cNvPr id="39" name="图片 8" descr="4.jpg"/>
            <p:cNvPicPr>
              <a:picLocks noChangeAspect="1"/>
            </p:cNvPicPr>
            <p:nvPr userDrawn="1"/>
          </p:nvPicPr>
          <p:blipFill>
            <a:blip r:embed="rId1"/>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1"/>
            <p:cNvSpPr txBox="1"/>
            <p:nvPr userDrawn="1"/>
          </p:nvSpPr>
          <p:spPr>
            <a:xfrm>
              <a:off x="1688" y="3479"/>
              <a:ext cx="2281" cy="288"/>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致谢</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1" name="TextBox 13"/>
            <p:cNvSpPr txBox="1">
              <a:spLocks noChangeArrowheads="1"/>
            </p:cNvSpPr>
            <p:nvPr userDrawn="1"/>
          </p:nvSpPr>
          <p:spPr bwMode="auto">
            <a:xfrm>
              <a:off x="1224" y="3547"/>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6</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82" name="Group 30"/>
          <p:cNvGrpSpPr/>
          <p:nvPr/>
        </p:nvGrpSpPr>
        <p:grpSpPr bwMode="auto">
          <a:xfrm>
            <a:off x="2125586" y="2060848"/>
            <a:ext cx="4610100" cy="657225"/>
            <a:chOff x="1080" y="799"/>
            <a:chExt cx="2904" cy="414"/>
          </a:xfrm>
        </p:grpSpPr>
        <p:pic>
          <p:nvPicPr>
            <p:cNvPr id="83" name="图片 4" descr="4.jpg"/>
            <p:cNvPicPr>
              <a:picLocks noChangeAspect="1"/>
            </p:cNvPicPr>
            <p:nvPr userDrawn="1"/>
          </p:nvPicPr>
          <p:blipFill>
            <a:blip r:embed="rId1"/>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7"/>
            <p:cNvSpPr txBox="1"/>
            <p:nvPr userDrawn="1"/>
          </p:nvSpPr>
          <p:spPr>
            <a:xfrm>
              <a:off x="1642" y="799"/>
              <a:ext cx="2294" cy="291"/>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已实现的检查及实现细节</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5" name="TextBox 3"/>
            <p:cNvSpPr txBox="1">
              <a:spLocks noChangeArrowheads="1"/>
            </p:cNvSpPr>
            <p:nvPr userDrawn="1"/>
          </p:nvSpPr>
          <p:spPr bwMode="auto">
            <a:xfrm>
              <a:off x="1194" y="874"/>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2</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86" name="Group 31"/>
          <p:cNvGrpSpPr/>
          <p:nvPr/>
        </p:nvGrpSpPr>
        <p:grpSpPr bwMode="auto">
          <a:xfrm>
            <a:off x="2125586" y="2703785"/>
            <a:ext cx="4610100" cy="657225"/>
            <a:chOff x="1080" y="1249"/>
            <a:chExt cx="2904" cy="414"/>
          </a:xfrm>
        </p:grpSpPr>
        <p:pic>
          <p:nvPicPr>
            <p:cNvPr id="87" name="图片 5" descr="4.jpg"/>
            <p:cNvPicPr>
              <a:picLocks noChangeAspect="1"/>
            </p:cNvPicPr>
            <p:nvPr userDrawn="1"/>
          </p:nvPicPr>
          <p:blipFill>
            <a:blip r:embed="rId1"/>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11"/>
            <p:cNvSpPr txBox="1"/>
            <p:nvPr userDrawn="1"/>
          </p:nvSpPr>
          <p:spPr>
            <a:xfrm>
              <a:off x="1642" y="1249"/>
              <a:ext cx="2177"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未实现的检查及其难点</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 name="TextBox 12"/>
            <p:cNvSpPr txBox="1">
              <a:spLocks noChangeArrowheads="1"/>
            </p:cNvSpPr>
            <p:nvPr userDrawn="1"/>
          </p:nvSpPr>
          <p:spPr bwMode="auto">
            <a:xfrm>
              <a:off x="1194" y="13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3</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90" name="Group 32"/>
          <p:cNvGrpSpPr/>
          <p:nvPr/>
        </p:nvGrpSpPr>
        <p:grpSpPr bwMode="auto">
          <a:xfrm>
            <a:off x="2125586" y="3346722"/>
            <a:ext cx="4610100" cy="657225"/>
            <a:chOff x="1080" y="1699"/>
            <a:chExt cx="2904" cy="414"/>
          </a:xfrm>
        </p:grpSpPr>
        <p:pic>
          <p:nvPicPr>
            <p:cNvPr id="91" name="图片 6" descr="4.jpg"/>
            <p:cNvPicPr>
              <a:picLocks noChangeAspect="1"/>
            </p:cNvPicPr>
            <p:nvPr userDrawn="1"/>
          </p:nvPicPr>
          <p:blipFill>
            <a:blip r:embed="rId1"/>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Box 15"/>
            <p:cNvSpPr txBox="1"/>
            <p:nvPr userDrawn="1"/>
          </p:nvSpPr>
          <p:spPr>
            <a:xfrm>
              <a:off x="1642" y="1720"/>
              <a:ext cx="2177" cy="288"/>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遇到的问题</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3" name="TextBox 10"/>
            <p:cNvSpPr txBox="1">
              <a:spLocks noChangeArrowheads="1"/>
            </p:cNvSpPr>
            <p:nvPr userDrawn="1"/>
          </p:nvSpPr>
          <p:spPr bwMode="auto">
            <a:xfrm>
              <a:off x="1194" y="178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4</a:t>
              </a:r>
              <a:endParaRPr lang="zh-CN" altLang="en-US"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未实现的检查及其难点</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作用域：</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命名空间</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匿名命名空间和静态变量</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非成员函数、静态成员函数和全局函数</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局部变量</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静态和全局变量</a:t>
            </a:r>
            <a:endParaRPr lang="en-US" altLang="zh-CN" dirty="0">
              <a:latin typeface="楷体" panose="02010609060101010101" pitchFamily="49" charset="-122"/>
              <a:ea typeface="楷体" panose="02010609060101010101" pitchFamily="49" charset="-122"/>
            </a:endParaRPr>
          </a:p>
          <a:p>
            <a:pPr marL="0" indent="0">
              <a:buNone/>
            </a:pPr>
            <a:endParaRPr lang="en-US" altLang="zh-CN" dirty="0">
              <a:latin typeface="楷体" panose="02010609060101010101" pitchFamily="49" charset="-122"/>
              <a:ea typeface="楷体" panose="02010609060101010101" pitchFamily="49" charset="-122"/>
            </a:endParaRPr>
          </a:p>
          <a:p>
            <a:pPr lvl="1"/>
            <a:endParaRPr lang="en-US" altLang="zh-CN"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项目介绍</a:t>
            </a:r>
            <a:r>
              <a:rPr lang="en-US" altLang="zh-CN" dirty="0" smtClean="0"/>
              <a:t>——</a:t>
            </a:r>
            <a:r>
              <a:rPr lang="zh-CN" altLang="en-US" dirty="0" smtClean="0"/>
              <a:t>分工</a:t>
            </a:r>
            <a:endParaRPr lang="zh-CN" altLang="en-US" dirty="0"/>
          </a:p>
        </p:txBody>
      </p:sp>
      <p:sp>
        <p:nvSpPr>
          <p:cNvPr id="3" name="内容占位符 2"/>
          <p:cNvSpPr>
            <a:spLocks noGrp="1"/>
          </p:cNvSpPr>
          <p:nvPr>
            <p:ph idx="1"/>
          </p:nvPr>
        </p:nvSpPr>
        <p:spPr/>
        <p:txBody>
          <a:bodyPr/>
          <a:lstStyle/>
          <a:p>
            <a:r>
              <a:rPr lang="zh-CN" altLang="en-US" dirty="0" smtClean="0"/>
              <a:t>刘奕品</a:t>
            </a:r>
            <a:r>
              <a:rPr lang="en-US" altLang="zh-CN" dirty="0" smtClean="0"/>
              <a:t>——</a:t>
            </a:r>
            <a:r>
              <a:rPr lang="zh-CN" altLang="en-US" dirty="0" smtClean="0"/>
              <a:t>类相关工作</a:t>
            </a:r>
            <a:r>
              <a:rPr lang="en-US" altLang="zh-CN" dirty="0" smtClean="0"/>
              <a:t>+</a:t>
            </a:r>
            <a:r>
              <a:rPr lang="zh-CN" altLang="en-US" dirty="0" smtClean="0"/>
              <a:t>预处理宏</a:t>
            </a:r>
            <a:endParaRPr lang="en-US" altLang="zh-CN" dirty="0" smtClean="0"/>
          </a:p>
          <a:p>
            <a:r>
              <a:rPr lang="zh-CN" altLang="en-US" dirty="0" smtClean="0"/>
              <a:t>归舒睿</a:t>
            </a:r>
            <a:r>
              <a:rPr lang="en-US" altLang="zh-CN" dirty="0" smtClean="0"/>
              <a:t>——</a:t>
            </a:r>
            <a:r>
              <a:rPr lang="zh-CN" altLang="en-US" dirty="0" smtClean="0"/>
              <a:t>类相关工作</a:t>
            </a:r>
            <a:endParaRPr lang="en-US" altLang="zh-CN" dirty="0" smtClean="0"/>
          </a:p>
          <a:p>
            <a:r>
              <a:rPr lang="zh-CN" altLang="en-US" dirty="0" smtClean="0"/>
              <a:t>王梓涵</a:t>
            </a:r>
            <a:r>
              <a:rPr lang="en-US" altLang="zh-CN" dirty="0" smtClean="0"/>
              <a:t>——</a:t>
            </a:r>
            <a:r>
              <a:rPr lang="zh-CN" altLang="en-US" dirty="0" smtClean="0"/>
              <a:t>定义处检查项目</a:t>
            </a:r>
            <a:endParaRPr lang="en-US" altLang="zh-CN" dirty="0" smtClean="0"/>
          </a:p>
          <a:p>
            <a:r>
              <a:rPr lang="zh-CN" altLang="en-US" dirty="0" smtClean="0"/>
              <a:t>伊昕宇</a:t>
            </a:r>
            <a:r>
              <a:rPr lang="en-US" altLang="zh-CN" dirty="0" smtClean="0"/>
              <a:t>——</a:t>
            </a:r>
            <a:r>
              <a:rPr lang="en-US" altLang="zh-CN" dirty="0" err="1" smtClean="0"/>
              <a:t>Stmt</a:t>
            </a:r>
            <a:r>
              <a:rPr lang="zh-CN" altLang="en-US" dirty="0" smtClean="0"/>
              <a:t>处检查项目</a:t>
            </a:r>
            <a:endParaRPr lang="zh-CN" altLang="en-US" dirty="0"/>
          </a:p>
          <a:p>
            <a:endParaRPr lang="zh-CN" altLang="en-US"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未实现的检查及其难点</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难点：</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确定变量或函数是否被外部引用较难</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难以确定静态方法与静态数据是否相关联</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难以确定函数内局部变量被使用的地方</a:t>
            </a:r>
            <a:endParaRPr lang="en-US" altLang="zh-CN" dirty="0">
              <a:latin typeface="楷体" panose="02010609060101010101" pitchFamily="49" charset="-122"/>
              <a:ea typeface="楷体" panose="02010609060101010101" pitchFamily="49" charset="-122"/>
            </a:endParaRPr>
          </a:p>
          <a:p>
            <a:pPr lvl="1"/>
            <a:endParaRPr lang="en-US" altLang="zh-CN"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未实现的检查及其难点</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头文件：</a:t>
            </a:r>
            <a:endParaRPr lang="en-US" altLang="zh-CN" dirty="0">
              <a:latin typeface="楷体" panose="02010609060101010101" pitchFamily="49" charset="-122"/>
              <a:ea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Self-contained</a:t>
            </a:r>
            <a:r>
              <a:rPr lang="zh-CN" altLang="en-US" dirty="0">
                <a:latin typeface="楷体" panose="02010609060101010101" pitchFamily="49" charset="-122"/>
                <a:ea typeface="楷体" panose="02010609060101010101" pitchFamily="49" charset="-122"/>
              </a:rPr>
              <a:t>头文件</a:t>
            </a:r>
            <a:endParaRPr lang="en-US" altLang="zh-CN" dirty="0">
              <a:latin typeface="楷体" panose="02010609060101010101" pitchFamily="49" charset="-122"/>
              <a:ea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#define</a:t>
            </a:r>
            <a:r>
              <a:rPr lang="zh-CN" altLang="en-US" dirty="0">
                <a:latin typeface="楷体" panose="02010609060101010101" pitchFamily="49" charset="-122"/>
                <a:ea typeface="楷体" panose="02010609060101010101" pitchFamily="49" charset="-122"/>
              </a:rPr>
              <a:t>保护</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前置声明</a:t>
            </a:r>
            <a:endParaRPr lang="en-US" altLang="zh-CN" dirty="0">
              <a:latin typeface="楷体" panose="02010609060101010101" pitchFamily="49" charset="-122"/>
              <a:ea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#include</a:t>
            </a:r>
            <a:r>
              <a:rPr lang="zh-CN" altLang="en-US" dirty="0">
                <a:latin typeface="楷体" panose="02010609060101010101" pitchFamily="49" charset="-122"/>
                <a:ea typeface="楷体" panose="02010609060101010101" pitchFamily="49" charset="-122"/>
              </a:rPr>
              <a:t>的路径及顺序</a:t>
            </a:r>
            <a:endParaRPr lang="en-US" altLang="zh-CN" dirty="0">
              <a:latin typeface="楷体" panose="02010609060101010101" pitchFamily="49" charset="-122"/>
              <a:ea typeface="楷体" panose="02010609060101010101" pitchFamily="49" charset="-122"/>
            </a:endParaRPr>
          </a:p>
          <a:p>
            <a:pPr marL="0" indent="0">
              <a:buNone/>
            </a:pPr>
            <a:endParaRPr lang="en-US" altLang="zh-CN" dirty="0">
              <a:latin typeface="楷体" panose="02010609060101010101" pitchFamily="49" charset="-122"/>
              <a:ea typeface="楷体" panose="02010609060101010101" pitchFamily="49" charset="-122"/>
            </a:endParaRPr>
          </a:p>
          <a:p>
            <a:pPr lvl="1"/>
            <a:endParaRPr lang="en-US" altLang="zh-CN"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未实现的检查及其难点</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难点：</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头文件自包含</a:t>
            </a:r>
            <a:r>
              <a:rPr lang="en-US" altLang="zh-CN" dirty="0">
                <a:latin typeface="楷体" panose="02010609060101010101" pitchFamily="49" charset="-122"/>
                <a:ea typeface="楷体" panose="02010609060101010101" pitchFamily="49" charset="-122"/>
              </a:rPr>
              <a:t>nasac2018</a:t>
            </a:r>
            <a:r>
              <a:rPr lang="zh-CN" altLang="en-US" dirty="0">
                <a:latin typeface="楷体" panose="02010609060101010101" pitchFamily="49" charset="-122"/>
                <a:ea typeface="楷体" panose="02010609060101010101" pitchFamily="49" charset="-122"/>
              </a:rPr>
              <a:t>项目已实现</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没有找到</a:t>
            </a:r>
            <a:r>
              <a:rPr lang="en-US" altLang="zh-CN" dirty="0">
                <a:latin typeface="楷体" panose="02010609060101010101" pitchFamily="49" charset="-122"/>
                <a:ea typeface="楷体" panose="02010609060101010101" pitchFamily="49" charset="-122"/>
              </a:rPr>
              <a:t>clang</a:t>
            </a:r>
            <a:r>
              <a:rPr lang="zh-CN" altLang="en-US" dirty="0">
                <a:latin typeface="楷体" panose="02010609060101010101" pitchFamily="49" charset="-122"/>
                <a:ea typeface="楷体" panose="02010609060101010101" pitchFamily="49" charset="-122"/>
              </a:rPr>
              <a:t>中基于文件的回调函数，即没法以文件为单位对</a:t>
            </a:r>
            <a:r>
              <a:rPr lang="en-US" altLang="zh-CN" dirty="0">
                <a:latin typeface="楷体" panose="02010609060101010101" pitchFamily="49" charset="-122"/>
                <a:ea typeface="楷体" panose="02010609060101010101" pitchFamily="49" charset="-122"/>
              </a:rPr>
              <a:t>#define</a:t>
            </a:r>
            <a:r>
              <a:rPr lang="zh-CN" altLang="en-US" dirty="0">
                <a:latin typeface="楷体" panose="02010609060101010101" pitchFamily="49" charset="-122"/>
                <a:ea typeface="楷体" panose="02010609060101010101" pitchFamily="49" charset="-122"/>
              </a:rPr>
              <a:t>保护进行检查</a:t>
            </a:r>
            <a:endParaRPr lang="en-US" altLang="zh-CN" dirty="0">
              <a:latin typeface="楷体" panose="02010609060101010101" pitchFamily="49" charset="-122"/>
              <a:ea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#include</a:t>
            </a:r>
            <a:r>
              <a:rPr lang="zh-CN" altLang="en-US" dirty="0">
                <a:latin typeface="楷体" panose="02010609060101010101" pitchFamily="49" charset="-122"/>
                <a:ea typeface="楷体" panose="02010609060101010101" pitchFamily="49" charset="-122"/>
              </a:rPr>
              <a:t>的路径及顺序已实现一部分，但由于</a:t>
            </a:r>
            <a:r>
              <a:rPr lang="en-US" altLang="zh-CN" dirty="0" err="1">
                <a:latin typeface="楷体" panose="02010609060101010101" pitchFamily="49" charset="-122"/>
                <a:ea typeface="楷体" panose="02010609060101010101" pitchFamily="49" charset="-122"/>
              </a:rPr>
              <a:t>ToolDriver</a:t>
            </a:r>
            <a:r>
              <a:rPr lang="zh-CN" altLang="en-US" dirty="0">
                <a:latin typeface="楷体" panose="02010609060101010101" pitchFamily="49" charset="-122"/>
                <a:ea typeface="楷体" panose="02010609060101010101" pitchFamily="49" charset="-122"/>
              </a:rPr>
              <a:t>存在一些</a:t>
            </a:r>
            <a:r>
              <a:rPr lang="en-US" altLang="zh-CN" dirty="0">
                <a:latin typeface="楷体" panose="02010609060101010101" pitchFamily="49" charset="-122"/>
                <a:ea typeface="楷体" panose="02010609060101010101" pitchFamily="49" charset="-122"/>
              </a:rPr>
              <a:t>bug</a:t>
            </a:r>
            <a:r>
              <a:rPr lang="zh-CN" altLang="en-US">
                <a:latin typeface="楷体" panose="02010609060101010101" pitchFamily="49" charset="-122"/>
                <a:ea typeface="楷体" panose="02010609060101010101" pitchFamily="49" charset="-122"/>
              </a:rPr>
              <a:t>，导致这个无法测试</a:t>
            </a:r>
            <a:endParaRPr lang="en-US" altLang="zh-CN" dirty="0">
              <a:latin typeface="楷体" panose="02010609060101010101" pitchFamily="49" charset="-122"/>
              <a:ea typeface="楷体" panose="02010609060101010101" pitchFamily="49" charset="-122"/>
            </a:endParaRPr>
          </a:p>
          <a:p>
            <a:pPr lvl="1"/>
            <a:endParaRPr lang="en-US" altLang="zh-CN"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未实现的检查及其难点</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函数：</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参数顺序</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编写简短函数</a:t>
            </a:r>
            <a:endParaRPr lang="en-US" altLang="zh-CN" dirty="0">
              <a:latin typeface="楷体" panose="02010609060101010101" pitchFamily="49" charset="-122"/>
              <a:ea typeface="楷体" panose="02010609060101010101" pitchFamily="49" charset="-122"/>
            </a:endParaRPr>
          </a:p>
          <a:p>
            <a:pPr lvl="1"/>
            <a:endParaRPr lang="en-US" altLang="zh-CN" dirty="0">
              <a:latin typeface="楷体" panose="02010609060101010101" pitchFamily="49" charset="-122"/>
              <a:ea typeface="楷体" panose="02010609060101010101" pitchFamily="49" charset="-122"/>
            </a:endParaRPr>
          </a:p>
          <a:p>
            <a:pPr lvl="1"/>
            <a:endParaRPr lang="en-US" altLang="zh-CN"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未实现的检查及其难点</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难点：</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函数长度不是硬性规定，因此简单检查函数长度然后报错不妥，但又无法确定一个长函数的存在合理性。</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对函数参数是输入参数还是输出参数难以确定</a:t>
            </a:r>
            <a:endParaRPr lang="en-US" altLang="zh-CN"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未实现的检查及其难点</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格式：</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行长度、空格还是制表符、类格式等</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难点：</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从</a:t>
            </a:r>
            <a:r>
              <a:rPr lang="en-US" altLang="zh-CN" dirty="0">
                <a:latin typeface="楷体" panose="02010609060101010101" pitchFamily="49" charset="-122"/>
                <a:ea typeface="楷体" panose="02010609060101010101" pitchFamily="49" charset="-122"/>
              </a:rPr>
              <a:t>AST</a:t>
            </a:r>
            <a:r>
              <a:rPr lang="zh-CN" altLang="en-US" dirty="0">
                <a:latin typeface="楷体" panose="02010609060101010101" pitchFamily="49" charset="-122"/>
                <a:ea typeface="楷体" panose="02010609060101010101" pitchFamily="49" charset="-122"/>
              </a:rPr>
              <a:t>中很难获取与格式相关的信息，检查比较麻烦</a:t>
            </a:r>
            <a:endParaRPr lang="en-US" altLang="zh-CN" dirty="0">
              <a:latin typeface="楷体" panose="02010609060101010101" pitchFamily="49" charset="-122"/>
              <a:ea typeface="楷体" panose="02010609060101010101" pitchFamily="49" charset="-122"/>
            </a:endParaRPr>
          </a:p>
          <a:p>
            <a:pPr lvl="1"/>
            <a:endParaRPr lang="en-US" altLang="zh-CN" dirty="0">
              <a:latin typeface="楷体" panose="02010609060101010101" pitchFamily="49" charset="-122"/>
              <a:ea typeface="楷体" panose="02010609060101010101" pitchFamily="49" charset="-122"/>
            </a:endParaRPr>
          </a:p>
          <a:p>
            <a:pPr lvl="1"/>
            <a:endParaRPr lang="en-US" altLang="zh-CN"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52276343-B258-45EE-A6A8-4D642283C3A1}" type="slidenum">
              <a:rPr lang="en-US" altLang="zh-CN" smtClean="0"/>
            </a:fld>
            <a:endParaRPr lang="en-US" altLang="zh-CN"/>
          </a:p>
        </p:txBody>
      </p:sp>
      <p:sp>
        <p:nvSpPr>
          <p:cNvPr id="2" name="Title 1"/>
          <p:cNvSpPr>
            <a:spLocks noGrp="1"/>
          </p:cNvSpPr>
          <p:nvPr>
            <p:ph type="title" idx="4294967295"/>
          </p:nvPr>
        </p:nvSpPr>
        <p:spPr>
          <a:xfrm>
            <a:off x="1604963" y="304800"/>
            <a:ext cx="7539037" cy="760413"/>
          </a:xfrm>
        </p:spPr>
        <p:txBody>
          <a:bodyPr/>
          <a:lstStyle/>
          <a:p>
            <a:r>
              <a:rPr lang="zh-CN" altLang="en-US" dirty="0"/>
              <a:t>报告目录</a:t>
            </a:r>
            <a:endParaRPr lang="zh-CN" altLang="en-US" dirty="0"/>
          </a:p>
        </p:txBody>
      </p:sp>
      <p:grpSp>
        <p:nvGrpSpPr>
          <p:cNvPr id="6" name="Group 30"/>
          <p:cNvGrpSpPr/>
          <p:nvPr/>
        </p:nvGrpSpPr>
        <p:grpSpPr bwMode="auto">
          <a:xfrm>
            <a:off x="2095747" y="1457325"/>
            <a:ext cx="4610100" cy="657225"/>
            <a:chOff x="1080" y="799"/>
            <a:chExt cx="2904" cy="414"/>
          </a:xfrm>
        </p:grpSpPr>
        <p:pic>
          <p:nvPicPr>
            <p:cNvPr id="7" name="图片 4" descr="4.jpg"/>
            <p:cNvPicPr>
              <a:picLocks noChangeAspect="1"/>
            </p:cNvPicPr>
            <p:nvPr userDrawn="1"/>
          </p:nvPicPr>
          <p:blipFill>
            <a:blip r:embed="rId1"/>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1642" y="799"/>
              <a:ext cx="2294" cy="291"/>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项目介绍</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 name="TextBox 3"/>
            <p:cNvSpPr txBox="1">
              <a:spLocks noChangeArrowheads="1"/>
            </p:cNvSpPr>
            <p:nvPr userDrawn="1"/>
          </p:nvSpPr>
          <p:spPr bwMode="auto">
            <a:xfrm>
              <a:off x="1194" y="874"/>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1</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10" name="Group 31"/>
          <p:cNvGrpSpPr/>
          <p:nvPr/>
        </p:nvGrpSpPr>
        <p:grpSpPr bwMode="auto">
          <a:xfrm>
            <a:off x="2095747" y="2100262"/>
            <a:ext cx="4610100" cy="657225"/>
            <a:chOff x="1080" y="1249"/>
            <a:chExt cx="2904" cy="414"/>
          </a:xfrm>
        </p:grpSpPr>
        <p:pic>
          <p:nvPicPr>
            <p:cNvPr id="11" name="图片 5" descr="4.jpg"/>
            <p:cNvPicPr>
              <a:picLocks noChangeAspect="1"/>
            </p:cNvPicPr>
            <p:nvPr userDrawn="1"/>
          </p:nvPicPr>
          <p:blipFill>
            <a:blip r:embed="rId1"/>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642" y="1249"/>
              <a:ext cx="2177"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未实现的检查及其难点</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 name="TextBox 12"/>
            <p:cNvSpPr txBox="1">
              <a:spLocks noChangeArrowheads="1"/>
            </p:cNvSpPr>
            <p:nvPr userDrawn="1"/>
          </p:nvSpPr>
          <p:spPr bwMode="auto">
            <a:xfrm>
              <a:off x="1194" y="13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2</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4" name="Group 32"/>
          <p:cNvGrpSpPr/>
          <p:nvPr/>
        </p:nvGrpSpPr>
        <p:grpSpPr bwMode="auto">
          <a:xfrm>
            <a:off x="2095747" y="2743199"/>
            <a:ext cx="4610100" cy="657225"/>
            <a:chOff x="1080" y="1699"/>
            <a:chExt cx="2904" cy="414"/>
          </a:xfrm>
        </p:grpSpPr>
        <p:pic>
          <p:nvPicPr>
            <p:cNvPr id="15" name="图片 6" descr="4.jpg"/>
            <p:cNvPicPr>
              <a:picLocks noChangeAspect="1"/>
            </p:cNvPicPr>
            <p:nvPr userDrawn="1"/>
          </p:nvPicPr>
          <p:blipFill>
            <a:blip r:embed="rId1"/>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userDrawn="1"/>
          </p:nvSpPr>
          <p:spPr>
            <a:xfrm>
              <a:off x="1642" y="1720"/>
              <a:ext cx="2177" cy="288"/>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测试结果</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 name="TextBox 10"/>
            <p:cNvSpPr txBox="1">
              <a:spLocks noChangeArrowheads="1"/>
            </p:cNvSpPr>
            <p:nvPr userDrawn="1"/>
          </p:nvSpPr>
          <p:spPr bwMode="auto">
            <a:xfrm>
              <a:off x="1194" y="178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3</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18" name="Group 33"/>
          <p:cNvGrpSpPr/>
          <p:nvPr/>
        </p:nvGrpSpPr>
        <p:grpSpPr bwMode="auto">
          <a:xfrm>
            <a:off x="2095747" y="3386138"/>
            <a:ext cx="6000750" cy="657225"/>
            <a:chOff x="1080" y="2149"/>
            <a:chExt cx="3780" cy="414"/>
          </a:xfrm>
        </p:grpSpPr>
        <p:pic>
          <p:nvPicPr>
            <p:cNvPr id="19" name="图片 7" descr="4.jpg"/>
            <p:cNvPicPr>
              <a:picLocks noChangeAspect="1"/>
            </p:cNvPicPr>
            <p:nvPr userDrawn="1"/>
          </p:nvPicPr>
          <p:blipFill>
            <a:blip r:embed="rId1"/>
            <a:srcRect/>
            <a:stretch>
              <a:fillRect/>
            </a:stretch>
          </p:blipFill>
          <p:spPr bwMode="auto">
            <a:xfrm>
              <a:off x="1080" y="21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userDrawn="1"/>
          </p:nvSpPr>
          <p:spPr>
            <a:xfrm>
              <a:off x="1642" y="2173"/>
              <a:ext cx="3218"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存在的不足</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 name="TextBox 11"/>
            <p:cNvSpPr txBox="1">
              <a:spLocks noChangeArrowheads="1"/>
            </p:cNvSpPr>
            <p:nvPr userDrawn="1"/>
          </p:nvSpPr>
          <p:spPr bwMode="auto">
            <a:xfrm>
              <a:off x="1194" y="22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4</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34" name="Group 36"/>
          <p:cNvGrpSpPr/>
          <p:nvPr/>
        </p:nvGrpSpPr>
        <p:grpSpPr bwMode="auto">
          <a:xfrm>
            <a:off x="2095747" y="4068763"/>
            <a:ext cx="4610100" cy="657225"/>
            <a:chOff x="1110" y="3448"/>
            <a:chExt cx="2904" cy="414"/>
          </a:xfrm>
        </p:grpSpPr>
        <p:pic>
          <p:nvPicPr>
            <p:cNvPr id="35" name="图片 8" descr="4.jpg"/>
            <p:cNvPicPr>
              <a:picLocks noChangeAspect="1"/>
            </p:cNvPicPr>
            <p:nvPr userDrawn="1"/>
          </p:nvPicPr>
          <p:blipFill>
            <a:blip r:embed="rId1"/>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1"/>
            <p:cNvSpPr txBox="1"/>
            <p:nvPr userDrawn="1"/>
          </p:nvSpPr>
          <p:spPr>
            <a:xfrm>
              <a:off x="1688" y="3479"/>
              <a:ext cx="2281" cy="288"/>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总结</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7" name="TextBox 13"/>
            <p:cNvSpPr txBox="1">
              <a:spLocks noChangeArrowheads="1"/>
            </p:cNvSpPr>
            <p:nvPr userDrawn="1"/>
          </p:nvSpPr>
          <p:spPr bwMode="auto">
            <a:xfrm>
              <a:off x="1224" y="3547"/>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5</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38" name="Group 36"/>
          <p:cNvGrpSpPr/>
          <p:nvPr/>
        </p:nvGrpSpPr>
        <p:grpSpPr bwMode="auto">
          <a:xfrm>
            <a:off x="2125586" y="4727151"/>
            <a:ext cx="4610100" cy="657225"/>
            <a:chOff x="1110" y="3448"/>
            <a:chExt cx="2904" cy="414"/>
          </a:xfrm>
        </p:grpSpPr>
        <p:pic>
          <p:nvPicPr>
            <p:cNvPr id="39" name="图片 8" descr="4.jpg"/>
            <p:cNvPicPr>
              <a:picLocks noChangeAspect="1"/>
            </p:cNvPicPr>
            <p:nvPr userDrawn="1"/>
          </p:nvPicPr>
          <p:blipFill>
            <a:blip r:embed="rId1"/>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1"/>
            <p:cNvSpPr txBox="1"/>
            <p:nvPr userDrawn="1"/>
          </p:nvSpPr>
          <p:spPr>
            <a:xfrm>
              <a:off x="1688" y="3479"/>
              <a:ext cx="2281" cy="288"/>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致谢</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1" name="TextBox 13"/>
            <p:cNvSpPr txBox="1">
              <a:spLocks noChangeArrowheads="1"/>
            </p:cNvSpPr>
            <p:nvPr userDrawn="1"/>
          </p:nvSpPr>
          <p:spPr bwMode="auto">
            <a:xfrm>
              <a:off x="1224" y="3547"/>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6</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82" name="Group 30"/>
          <p:cNvGrpSpPr/>
          <p:nvPr/>
        </p:nvGrpSpPr>
        <p:grpSpPr bwMode="auto">
          <a:xfrm>
            <a:off x="2125586" y="2060848"/>
            <a:ext cx="4610100" cy="657225"/>
            <a:chOff x="1080" y="799"/>
            <a:chExt cx="2904" cy="414"/>
          </a:xfrm>
        </p:grpSpPr>
        <p:pic>
          <p:nvPicPr>
            <p:cNvPr id="83" name="图片 4" descr="4.jpg"/>
            <p:cNvPicPr>
              <a:picLocks noChangeAspect="1"/>
            </p:cNvPicPr>
            <p:nvPr userDrawn="1"/>
          </p:nvPicPr>
          <p:blipFill>
            <a:blip r:embed="rId1"/>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7"/>
            <p:cNvSpPr txBox="1"/>
            <p:nvPr userDrawn="1"/>
          </p:nvSpPr>
          <p:spPr>
            <a:xfrm>
              <a:off x="1642" y="799"/>
              <a:ext cx="2294" cy="291"/>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已实现的检查及实现细节</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5" name="TextBox 3"/>
            <p:cNvSpPr txBox="1">
              <a:spLocks noChangeArrowheads="1"/>
            </p:cNvSpPr>
            <p:nvPr userDrawn="1"/>
          </p:nvSpPr>
          <p:spPr bwMode="auto">
            <a:xfrm>
              <a:off x="1194" y="874"/>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2</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86" name="Group 31"/>
          <p:cNvGrpSpPr/>
          <p:nvPr/>
        </p:nvGrpSpPr>
        <p:grpSpPr bwMode="auto">
          <a:xfrm>
            <a:off x="2125586" y="2703785"/>
            <a:ext cx="4610100" cy="657225"/>
            <a:chOff x="1080" y="1249"/>
            <a:chExt cx="2904" cy="414"/>
          </a:xfrm>
        </p:grpSpPr>
        <p:pic>
          <p:nvPicPr>
            <p:cNvPr id="87" name="图片 5" descr="4.jpg"/>
            <p:cNvPicPr>
              <a:picLocks noChangeAspect="1"/>
            </p:cNvPicPr>
            <p:nvPr userDrawn="1"/>
          </p:nvPicPr>
          <p:blipFill>
            <a:blip r:embed="rId1"/>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11"/>
            <p:cNvSpPr txBox="1"/>
            <p:nvPr userDrawn="1"/>
          </p:nvSpPr>
          <p:spPr>
            <a:xfrm>
              <a:off x="1642" y="1249"/>
              <a:ext cx="2177" cy="291"/>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未实现的检查及其难点</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 name="TextBox 12"/>
            <p:cNvSpPr txBox="1">
              <a:spLocks noChangeArrowheads="1"/>
            </p:cNvSpPr>
            <p:nvPr userDrawn="1"/>
          </p:nvSpPr>
          <p:spPr bwMode="auto">
            <a:xfrm>
              <a:off x="1194" y="13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3</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90" name="Group 32"/>
          <p:cNvGrpSpPr/>
          <p:nvPr/>
        </p:nvGrpSpPr>
        <p:grpSpPr bwMode="auto">
          <a:xfrm>
            <a:off x="2125586" y="3346722"/>
            <a:ext cx="4610100" cy="657225"/>
            <a:chOff x="1080" y="1699"/>
            <a:chExt cx="2904" cy="414"/>
          </a:xfrm>
        </p:grpSpPr>
        <p:pic>
          <p:nvPicPr>
            <p:cNvPr id="91" name="图片 6" descr="4.jpg"/>
            <p:cNvPicPr>
              <a:picLocks noChangeAspect="1"/>
            </p:cNvPicPr>
            <p:nvPr userDrawn="1"/>
          </p:nvPicPr>
          <p:blipFill>
            <a:blip r:embed="rId1"/>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Box 15"/>
            <p:cNvSpPr txBox="1"/>
            <p:nvPr userDrawn="1"/>
          </p:nvSpPr>
          <p:spPr>
            <a:xfrm>
              <a:off x="1642" y="1720"/>
              <a:ext cx="2177" cy="288"/>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遇到的问题</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3" name="TextBox 10"/>
            <p:cNvSpPr txBox="1">
              <a:spLocks noChangeArrowheads="1"/>
            </p:cNvSpPr>
            <p:nvPr userDrawn="1"/>
          </p:nvSpPr>
          <p:spPr bwMode="auto">
            <a:xfrm>
              <a:off x="1194" y="178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4</a:t>
              </a:r>
              <a:endParaRPr lang="zh-CN" altLang="en-US"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a:t>
            </a:r>
            <a:endParaRPr lang="zh-CN" altLang="en-US" dirty="0"/>
          </a:p>
        </p:txBody>
      </p:sp>
      <p:sp>
        <p:nvSpPr>
          <p:cNvPr id="3" name="内容占位符 2"/>
          <p:cNvSpPr>
            <a:spLocks noGrp="1"/>
          </p:cNvSpPr>
          <p:nvPr>
            <p:ph idx="1"/>
          </p:nvPr>
        </p:nvSpPr>
        <p:spPr>
          <a:xfrm>
            <a:off x="566738" y="1412776"/>
            <a:ext cx="8001000" cy="4607024"/>
          </a:xfrm>
        </p:spPr>
        <p:txBody>
          <a:bodyPr/>
          <a:lstStyle/>
          <a:p>
            <a:r>
              <a:rPr lang="zh-CN" altLang="en-US" dirty="0"/>
              <a:t>测试文件</a:t>
            </a:r>
            <a:r>
              <a:rPr lang="en-US" altLang="zh-CN" dirty="0"/>
              <a:t>#include C/C++</a:t>
            </a:r>
            <a:r>
              <a:rPr lang="zh-CN" altLang="en-US" dirty="0"/>
              <a:t>库文件时会报“</a:t>
            </a:r>
            <a:r>
              <a:rPr lang="en-US" altLang="zh-CN" dirty="0" err="1"/>
              <a:t>stddef.h</a:t>
            </a:r>
            <a:r>
              <a:rPr lang="zh-CN" altLang="en-US" dirty="0"/>
              <a:t>”缺失的错误。</a:t>
            </a:r>
            <a:endParaRPr lang="en-US" altLang="zh-CN" dirty="0"/>
          </a:p>
          <a:p>
            <a:pPr lvl="1"/>
            <a:r>
              <a:rPr lang="zh-CN" altLang="en-US" sz="2400" dirty="0"/>
              <a:t>这个问题在</a:t>
            </a:r>
            <a:r>
              <a:rPr lang="en-US" altLang="zh-CN" sz="2400" dirty="0"/>
              <a:t>nasac2018</a:t>
            </a:r>
            <a:r>
              <a:rPr lang="zh-CN" altLang="en-US" sz="2400" dirty="0"/>
              <a:t>项目里面也遇到过，由于我们是</a:t>
            </a:r>
            <a:r>
              <a:rPr lang="en-US" altLang="zh-CN" sz="2400" dirty="0"/>
              <a:t>nasac2018</a:t>
            </a:r>
            <a:r>
              <a:rPr lang="zh-CN" altLang="en-US" sz="2400" dirty="0"/>
              <a:t>项目的</a:t>
            </a:r>
            <a:r>
              <a:rPr lang="en-US" altLang="zh-CN" sz="2400" dirty="0"/>
              <a:t>ToolDriver.cpp</a:t>
            </a:r>
            <a:r>
              <a:rPr lang="zh-CN" altLang="en-US" sz="2400" dirty="0"/>
              <a:t>做一些修改后作为本项目的</a:t>
            </a:r>
            <a:r>
              <a:rPr lang="en-US" altLang="zh-CN" sz="2400" dirty="0"/>
              <a:t>driver, </a:t>
            </a:r>
            <a:r>
              <a:rPr lang="zh-CN" altLang="en-US" sz="2400" dirty="0"/>
              <a:t>所以也出现了这个问题。</a:t>
            </a:r>
            <a:endParaRPr lang="en-US" altLang="zh-CN" sz="2400" dirty="0"/>
          </a:p>
          <a:p>
            <a:pPr lvl="1"/>
            <a:r>
              <a:rPr lang="zh-CN" altLang="en-US" sz="2400" dirty="0"/>
              <a:t>这个问题导致</a:t>
            </a:r>
            <a:r>
              <a:rPr lang="en-US" altLang="zh-CN" sz="2400" dirty="0"/>
              <a:t>Inclusion Order</a:t>
            </a:r>
            <a:r>
              <a:rPr lang="zh-CN" altLang="en-US" sz="2400" dirty="0"/>
              <a:t>这个检查没法测试</a:t>
            </a:r>
            <a:endParaRPr lang="en-US" altLang="zh-CN" sz="2400" dirty="0"/>
          </a:p>
          <a:p>
            <a:pPr lvl="1"/>
            <a:r>
              <a:rPr lang="zh-CN" altLang="en-US" sz="2400" dirty="0"/>
              <a:t>目前还没解决，参照</a:t>
            </a:r>
            <a:r>
              <a:rPr lang="en-US" altLang="zh-CN" sz="2400" dirty="0"/>
              <a:t>nasac2018</a:t>
            </a:r>
            <a:r>
              <a:rPr lang="zh-CN" altLang="en-US" sz="2400" dirty="0"/>
              <a:t>的解决方案在我们这里好像不太管用。</a:t>
            </a:r>
            <a:endParaRPr lang="en-US" altLang="zh-CN" sz="2400"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smtClean="0"/>
            </a:fld>
            <a:endParaRPr lang="en-US" altLang="zh-CN"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a:t>
            </a:r>
            <a:endParaRPr lang="zh-CN" altLang="en-US" dirty="0"/>
          </a:p>
        </p:txBody>
      </p:sp>
      <p:sp>
        <p:nvSpPr>
          <p:cNvPr id="3" name="内容占位符 2"/>
          <p:cNvSpPr>
            <a:spLocks noGrp="1"/>
          </p:cNvSpPr>
          <p:nvPr>
            <p:ph idx="1"/>
          </p:nvPr>
        </p:nvSpPr>
        <p:spPr/>
        <p:txBody>
          <a:bodyPr/>
          <a:lstStyle/>
          <a:p>
            <a:r>
              <a:rPr lang="zh-CN" altLang="en-US" dirty="0"/>
              <a:t>处理</a:t>
            </a:r>
            <a:r>
              <a:rPr lang="en-US" altLang="zh-CN" dirty="0"/>
              <a:t>inline</a:t>
            </a:r>
            <a:r>
              <a:rPr lang="zh-CN" altLang="en-US" dirty="0"/>
              <a:t>函数行数限制时没有找到可以获取行数信息的方法。</a:t>
            </a:r>
            <a:endParaRPr lang="en-US" altLang="zh-CN" dirty="0"/>
          </a:p>
          <a:p>
            <a:pPr lvl="1"/>
            <a:r>
              <a:rPr lang="zh-CN" altLang="en-US" dirty="0"/>
              <a:t>找到一个可以获取详细信息的方法，可以获取目标所处的文件绝对路径、行号、列号并输出至字符串。然后通过正则匹配的方式提取其中的行信息</a:t>
            </a:r>
            <a:endParaRPr lang="en-US" altLang="zh-CN"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a:t>
            </a:r>
            <a:endParaRPr lang="zh-CN" altLang="en-US" dirty="0"/>
          </a:p>
        </p:txBody>
      </p:sp>
      <p:sp>
        <p:nvSpPr>
          <p:cNvPr id="3" name="内容占位符 2"/>
          <p:cNvSpPr>
            <a:spLocks noGrp="1"/>
          </p:cNvSpPr>
          <p:nvPr>
            <p:ph idx="1"/>
          </p:nvPr>
        </p:nvSpPr>
        <p:spPr/>
        <p:txBody>
          <a:bodyPr/>
          <a:lstStyle/>
          <a:p>
            <a:r>
              <a:rPr lang="zh-CN" altLang="en-US" dirty="0"/>
              <a:t>处理</a:t>
            </a:r>
            <a:r>
              <a:rPr lang="en-US" altLang="zh-CN" dirty="0"/>
              <a:t>inline</a:t>
            </a:r>
            <a:r>
              <a:rPr lang="zh-CN" altLang="en-US" dirty="0"/>
              <a:t>函数时</a:t>
            </a:r>
            <a:r>
              <a:rPr lang="en-US" altLang="zh-CN" dirty="0"/>
              <a:t>switch</a:t>
            </a:r>
            <a:r>
              <a:rPr lang="zh-CN" altLang="en-US" dirty="0"/>
              <a:t>或循环的检查无法在函数声明的上下文环境中完成，比如需要进入</a:t>
            </a:r>
            <a:r>
              <a:rPr lang="en-US" altLang="zh-CN" dirty="0"/>
              <a:t>if</a:t>
            </a:r>
            <a:r>
              <a:rPr lang="zh-CN" altLang="en-US" dirty="0"/>
              <a:t>体内检查。</a:t>
            </a:r>
            <a:endParaRPr lang="en-US" altLang="zh-CN" dirty="0"/>
          </a:p>
          <a:p>
            <a:pPr lvl="1"/>
            <a:r>
              <a:rPr lang="zh-CN" altLang="en-US" dirty="0"/>
              <a:t>暂时没有找到更好解决方案，只能对</a:t>
            </a:r>
            <a:r>
              <a:rPr lang="en-US" altLang="zh-CN" dirty="0"/>
              <a:t>AST</a:t>
            </a:r>
            <a:r>
              <a:rPr lang="zh-CN" altLang="en-US" dirty="0"/>
              <a:t>遍历。可以优化为只对有可能出现</a:t>
            </a:r>
            <a:r>
              <a:rPr lang="en-US" altLang="zh-CN" dirty="0"/>
              <a:t>switch</a:t>
            </a:r>
            <a:r>
              <a:rPr lang="zh-CN" altLang="en-US" dirty="0"/>
              <a:t>或循环的子树遍历。</a:t>
            </a:r>
            <a:endParaRPr lang="zh-CN" altLang="en-US"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52276343-B258-45EE-A6A8-4D642283C3A1}" type="slidenum">
              <a:rPr lang="en-US" altLang="zh-CN" smtClean="0"/>
            </a:fld>
            <a:endParaRPr lang="en-US" altLang="zh-CN"/>
          </a:p>
        </p:txBody>
      </p:sp>
      <p:sp>
        <p:nvSpPr>
          <p:cNvPr id="2" name="Title 1"/>
          <p:cNvSpPr>
            <a:spLocks noGrp="1"/>
          </p:cNvSpPr>
          <p:nvPr>
            <p:ph type="title" idx="4294967295"/>
          </p:nvPr>
        </p:nvSpPr>
        <p:spPr>
          <a:xfrm>
            <a:off x="1604963" y="304800"/>
            <a:ext cx="7539037" cy="760413"/>
          </a:xfrm>
        </p:spPr>
        <p:txBody>
          <a:bodyPr/>
          <a:lstStyle/>
          <a:p>
            <a:r>
              <a:rPr lang="zh-CN" altLang="en-US" dirty="0"/>
              <a:t>报告目录</a:t>
            </a:r>
            <a:endParaRPr lang="zh-CN" altLang="en-US" dirty="0"/>
          </a:p>
        </p:txBody>
      </p:sp>
      <p:grpSp>
        <p:nvGrpSpPr>
          <p:cNvPr id="6" name="Group 30"/>
          <p:cNvGrpSpPr/>
          <p:nvPr/>
        </p:nvGrpSpPr>
        <p:grpSpPr bwMode="auto">
          <a:xfrm>
            <a:off x="2095747" y="1457325"/>
            <a:ext cx="4610100" cy="657225"/>
            <a:chOff x="1080" y="799"/>
            <a:chExt cx="2904" cy="414"/>
          </a:xfrm>
        </p:grpSpPr>
        <p:pic>
          <p:nvPicPr>
            <p:cNvPr id="7" name="图片 4" descr="4.jpg"/>
            <p:cNvPicPr>
              <a:picLocks noChangeAspect="1"/>
            </p:cNvPicPr>
            <p:nvPr userDrawn="1"/>
          </p:nvPicPr>
          <p:blipFill>
            <a:blip r:embed="rId1"/>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1642" y="799"/>
              <a:ext cx="2294" cy="291"/>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项目介绍</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 name="TextBox 3"/>
            <p:cNvSpPr txBox="1">
              <a:spLocks noChangeArrowheads="1"/>
            </p:cNvSpPr>
            <p:nvPr userDrawn="1"/>
          </p:nvSpPr>
          <p:spPr bwMode="auto">
            <a:xfrm>
              <a:off x="1194" y="874"/>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1</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10" name="Group 31"/>
          <p:cNvGrpSpPr/>
          <p:nvPr/>
        </p:nvGrpSpPr>
        <p:grpSpPr bwMode="auto">
          <a:xfrm>
            <a:off x="2095747" y="2100262"/>
            <a:ext cx="4610100" cy="657225"/>
            <a:chOff x="1080" y="1249"/>
            <a:chExt cx="2904" cy="414"/>
          </a:xfrm>
        </p:grpSpPr>
        <p:pic>
          <p:nvPicPr>
            <p:cNvPr id="11" name="图片 5" descr="4.jpg"/>
            <p:cNvPicPr>
              <a:picLocks noChangeAspect="1"/>
            </p:cNvPicPr>
            <p:nvPr userDrawn="1"/>
          </p:nvPicPr>
          <p:blipFill>
            <a:blip r:embed="rId1"/>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642" y="1249"/>
              <a:ext cx="2177"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未实现的检查及其难点</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 name="TextBox 12"/>
            <p:cNvSpPr txBox="1">
              <a:spLocks noChangeArrowheads="1"/>
            </p:cNvSpPr>
            <p:nvPr userDrawn="1"/>
          </p:nvSpPr>
          <p:spPr bwMode="auto">
            <a:xfrm>
              <a:off x="1194" y="13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2</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4" name="Group 32"/>
          <p:cNvGrpSpPr/>
          <p:nvPr/>
        </p:nvGrpSpPr>
        <p:grpSpPr bwMode="auto">
          <a:xfrm>
            <a:off x="2095747" y="2743199"/>
            <a:ext cx="4610100" cy="657225"/>
            <a:chOff x="1080" y="1699"/>
            <a:chExt cx="2904" cy="414"/>
          </a:xfrm>
        </p:grpSpPr>
        <p:pic>
          <p:nvPicPr>
            <p:cNvPr id="15" name="图片 6" descr="4.jpg"/>
            <p:cNvPicPr>
              <a:picLocks noChangeAspect="1"/>
            </p:cNvPicPr>
            <p:nvPr userDrawn="1"/>
          </p:nvPicPr>
          <p:blipFill>
            <a:blip r:embed="rId1"/>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userDrawn="1"/>
          </p:nvSpPr>
          <p:spPr>
            <a:xfrm>
              <a:off x="1642" y="1720"/>
              <a:ext cx="2177" cy="288"/>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测试结果</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 name="TextBox 10"/>
            <p:cNvSpPr txBox="1">
              <a:spLocks noChangeArrowheads="1"/>
            </p:cNvSpPr>
            <p:nvPr userDrawn="1"/>
          </p:nvSpPr>
          <p:spPr bwMode="auto">
            <a:xfrm>
              <a:off x="1194" y="178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3</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18" name="Group 33"/>
          <p:cNvGrpSpPr/>
          <p:nvPr/>
        </p:nvGrpSpPr>
        <p:grpSpPr bwMode="auto">
          <a:xfrm>
            <a:off x="2095747" y="3386138"/>
            <a:ext cx="6000750" cy="657225"/>
            <a:chOff x="1080" y="2149"/>
            <a:chExt cx="3780" cy="414"/>
          </a:xfrm>
        </p:grpSpPr>
        <p:pic>
          <p:nvPicPr>
            <p:cNvPr id="19" name="图片 7" descr="4.jpg"/>
            <p:cNvPicPr>
              <a:picLocks noChangeAspect="1"/>
            </p:cNvPicPr>
            <p:nvPr userDrawn="1"/>
          </p:nvPicPr>
          <p:blipFill>
            <a:blip r:embed="rId1"/>
            <a:srcRect/>
            <a:stretch>
              <a:fillRect/>
            </a:stretch>
          </p:blipFill>
          <p:spPr bwMode="auto">
            <a:xfrm>
              <a:off x="1080" y="21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userDrawn="1"/>
          </p:nvSpPr>
          <p:spPr>
            <a:xfrm>
              <a:off x="1642" y="2173"/>
              <a:ext cx="3218"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存在的不足</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 name="TextBox 11"/>
            <p:cNvSpPr txBox="1">
              <a:spLocks noChangeArrowheads="1"/>
            </p:cNvSpPr>
            <p:nvPr userDrawn="1"/>
          </p:nvSpPr>
          <p:spPr bwMode="auto">
            <a:xfrm>
              <a:off x="1194" y="22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4</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34" name="Group 36"/>
          <p:cNvGrpSpPr/>
          <p:nvPr/>
        </p:nvGrpSpPr>
        <p:grpSpPr bwMode="auto">
          <a:xfrm>
            <a:off x="2095747" y="4068763"/>
            <a:ext cx="4610100" cy="657225"/>
            <a:chOff x="1110" y="3448"/>
            <a:chExt cx="2904" cy="414"/>
          </a:xfrm>
        </p:grpSpPr>
        <p:pic>
          <p:nvPicPr>
            <p:cNvPr id="35" name="图片 8" descr="4.jpg"/>
            <p:cNvPicPr>
              <a:picLocks noChangeAspect="1"/>
            </p:cNvPicPr>
            <p:nvPr userDrawn="1"/>
          </p:nvPicPr>
          <p:blipFill>
            <a:blip r:embed="rId1"/>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1"/>
            <p:cNvSpPr txBox="1"/>
            <p:nvPr userDrawn="1"/>
          </p:nvSpPr>
          <p:spPr>
            <a:xfrm>
              <a:off x="1688" y="3479"/>
              <a:ext cx="2281" cy="288"/>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总结</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7" name="TextBox 13"/>
            <p:cNvSpPr txBox="1">
              <a:spLocks noChangeArrowheads="1"/>
            </p:cNvSpPr>
            <p:nvPr userDrawn="1"/>
          </p:nvSpPr>
          <p:spPr bwMode="auto">
            <a:xfrm>
              <a:off x="1224" y="3547"/>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5</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38" name="Group 36"/>
          <p:cNvGrpSpPr/>
          <p:nvPr/>
        </p:nvGrpSpPr>
        <p:grpSpPr bwMode="auto">
          <a:xfrm>
            <a:off x="2125586" y="4727151"/>
            <a:ext cx="4610100" cy="657225"/>
            <a:chOff x="1110" y="3448"/>
            <a:chExt cx="2904" cy="414"/>
          </a:xfrm>
        </p:grpSpPr>
        <p:pic>
          <p:nvPicPr>
            <p:cNvPr id="39" name="图片 8" descr="4.jpg"/>
            <p:cNvPicPr>
              <a:picLocks noChangeAspect="1"/>
            </p:cNvPicPr>
            <p:nvPr userDrawn="1"/>
          </p:nvPicPr>
          <p:blipFill>
            <a:blip r:embed="rId1"/>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1"/>
            <p:cNvSpPr txBox="1"/>
            <p:nvPr userDrawn="1"/>
          </p:nvSpPr>
          <p:spPr>
            <a:xfrm>
              <a:off x="1688" y="3479"/>
              <a:ext cx="2281" cy="288"/>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致谢</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1" name="TextBox 13"/>
            <p:cNvSpPr txBox="1">
              <a:spLocks noChangeArrowheads="1"/>
            </p:cNvSpPr>
            <p:nvPr userDrawn="1"/>
          </p:nvSpPr>
          <p:spPr bwMode="auto">
            <a:xfrm>
              <a:off x="1224" y="3547"/>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6</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82" name="Group 30"/>
          <p:cNvGrpSpPr/>
          <p:nvPr/>
        </p:nvGrpSpPr>
        <p:grpSpPr bwMode="auto">
          <a:xfrm>
            <a:off x="2125586" y="2060848"/>
            <a:ext cx="4610100" cy="657225"/>
            <a:chOff x="1080" y="799"/>
            <a:chExt cx="2904" cy="414"/>
          </a:xfrm>
        </p:grpSpPr>
        <p:pic>
          <p:nvPicPr>
            <p:cNvPr id="83" name="图片 4" descr="4.jpg"/>
            <p:cNvPicPr>
              <a:picLocks noChangeAspect="1"/>
            </p:cNvPicPr>
            <p:nvPr userDrawn="1"/>
          </p:nvPicPr>
          <p:blipFill>
            <a:blip r:embed="rId1"/>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7"/>
            <p:cNvSpPr txBox="1"/>
            <p:nvPr userDrawn="1"/>
          </p:nvSpPr>
          <p:spPr>
            <a:xfrm>
              <a:off x="1642" y="799"/>
              <a:ext cx="2294"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已实现的检查及实现细节</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5" name="TextBox 3"/>
            <p:cNvSpPr txBox="1">
              <a:spLocks noChangeArrowheads="1"/>
            </p:cNvSpPr>
            <p:nvPr userDrawn="1"/>
          </p:nvSpPr>
          <p:spPr bwMode="auto">
            <a:xfrm>
              <a:off x="1194" y="874"/>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2</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86" name="Group 31"/>
          <p:cNvGrpSpPr/>
          <p:nvPr/>
        </p:nvGrpSpPr>
        <p:grpSpPr bwMode="auto">
          <a:xfrm>
            <a:off x="2125586" y="2703785"/>
            <a:ext cx="4610100" cy="657225"/>
            <a:chOff x="1080" y="1249"/>
            <a:chExt cx="2904" cy="414"/>
          </a:xfrm>
        </p:grpSpPr>
        <p:pic>
          <p:nvPicPr>
            <p:cNvPr id="87" name="图片 5" descr="4.jpg"/>
            <p:cNvPicPr>
              <a:picLocks noChangeAspect="1"/>
            </p:cNvPicPr>
            <p:nvPr userDrawn="1"/>
          </p:nvPicPr>
          <p:blipFill>
            <a:blip r:embed="rId1"/>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11"/>
            <p:cNvSpPr txBox="1"/>
            <p:nvPr userDrawn="1"/>
          </p:nvSpPr>
          <p:spPr>
            <a:xfrm>
              <a:off x="1642" y="1249"/>
              <a:ext cx="2177" cy="291"/>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未实现的检查及其难点</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 name="TextBox 12"/>
            <p:cNvSpPr txBox="1">
              <a:spLocks noChangeArrowheads="1"/>
            </p:cNvSpPr>
            <p:nvPr userDrawn="1"/>
          </p:nvSpPr>
          <p:spPr bwMode="auto">
            <a:xfrm>
              <a:off x="1194" y="13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3</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90" name="Group 32"/>
          <p:cNvGrpSpPr/>
          <p:nvPr/>
        </p:nvGrpSpPr>
        <p:grpSpPr bwMode="auto">
          <a:xfrm>
            <a:off x="2125586" y="3346722"/>
            <a:ext cx="4610100" cy="657225"/>
            <a:chOff x="1080" y="1699"/>
            <a:chExt cx="2904" cy="414"/>
          </a:xfrm>
        </p:grpSpPr>
        <p:pic>
          <p:nvPicPr>
            <p:cNvPr id="91" name="图片 6" descr="4.jpg"/>
            <p:cNvPicPr>
              <a:picLocks noChangeAspect="1"/>
            </p:cNvPicPr>
            <p:nvPr userDrawn="1"/>
          </p:nvPicPr>
          <p:blipFill>
            <a:blip r:embed="rId1"/>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Box 15"/>
            <p:cNvSpPr txBox="1"/>
            <p:nvPr userDrawn="1"/>
          </p:nvSpPr>
          <p:spPr>
            <a:xfrm>
              <a:off x="1642" y="1720"/>
              <a:ext cx="2177" cy="288"/>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遇到的问题</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3" name="TextBox 10"/>
            <p:cNvSpPr txBox="1">
              <a:spLocks noChangeArrowheads="1"/>
            </p:cNvSpPr>
            <p:nvPr userDrawn="1"/>
          </p:nvSpPr>
          <p:spPr bwMode="auto">
            <a:xfrm>
              <a:off x="1194" y="178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4</a:t>
              </a:r>
              <a:endParaRPr lang="zh-CN" altLang="en-US"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a:t>
            </a:r>
            <a:endParaRPr lang="zh-CN" altLang="en-US" dirty="0"/>
          </a:p>
        </p:txBody>
      </p:sp>
      <p:sp>
        <p:nvSpPr>
          <p:cNvPr id="3" name="内容占位符 2"/>
          <p:cNvSpPr>
            <a:spLocks noGrp="1"/>
          </p:cNvSpPr>
          <p:nvPr>
            <p:ph idx="1"/>
          </p:nvPr>
        </p:nvSpPr>
        <p:spPr/>
        <p:txBody>
          <a:bodyPr/>
          <a:lstStyle/>
          <a:p>
            <a:r>
              <a:rPr lang="en-US" altLang="zh-CN" dirty="0"/>
              <a:t>G3</a:t>
            </a:r>
            <a:r>
              <a:rPr lang="zh-CN" altLang="en-US" dirty="0"/>
              <a:t>组评测发现，缺省参数的实现方法不能在有可变长参数时正确报错。</a:t>
            </a:r>
            <a:endParaRPr lang="en-US" altLang="zh-CN" dirty="0"/>
          </a:p>
          <a:p>
            <a:pPr lvl="1"/>
            <a:r>
              <a:rPr lang="zh-CN" altLang="en-US" dirty="0"/>
              <a:t>原方法是判断调用函数需要的最少参数数与函数声明时参数列表中的参数个数是否相等，没有考虑到所有情况。</a:t>
            </a:r>
            <a:endParaRPr lang="en-US" altLang="zh-CN" dirty="0"/>
          </a:p>
          <a:p>
            <a:pPr lvl="1"/>
            <a:r>
              <a:rPr lang="zh-CN" altLang="en-US" dirty="0"/>
              <a:t>解决方案是遍历函数声明时的参数列表，判断是否有经过初始化的变量。</a:t>
            </a:r>
            <a:endParaRPr lang="zh-CN" altLang="en-US"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遇到的问题</a:t>
            </a:r>
            <a:endParaRPr lang="zh-CN" altLang="en-US" dirty="0"/>
          </a:p>
        </p:txBody>
      </p:sp>
      <p:sp>
        <p:nvSpPr>
          <p:cNvPr id="3" name="Content Placeholder 2"/>
          <p:cNvSpPr>
            <a:spLocks noGrp="1"/>
          </p:cNvSpPr>
          <p:nvPr>
            <p:ph idx="1"/>
          </p:nvPr>
        </p:nvSpPr>
        <p:spPr/>
        <p:txBody>
          <a:bodyPr/>
          <a:lstStyle/>
          <a:p>
            <a:r>
              <a:rPr lang="en-US" altLang="zh-CN" dirty="0">
                <a:sym typeface="+mn-ea"/>
              </a:rPr>
              <a:t>G3</a:t>
            </a:r>
            <a:r>
              <a:rPr lang="zh-CN" altLang="en-US" dirty="0">
                <a:sym typeface="+mn-ea"/>
              </a:rPr>
              <a:t>组评测发现，无法识别</a:t>
            </a:r>
            <a:r>
              <a:rPr lang="en-US" altLang="zh-CN" dirty="0">
                <a:sym typeface="+mn-ea"/>
              </a:rPr>
              <a:t>const</a:t>
            </a:r>
            <a:r>
              <a:rPr lang="zh-CN" altLang="en-US" dirty="0">
                <a:sym typeface="+mn-ea"/>
              </a:rPr>
              <a:t>，对其进行合理排序</a:t>
            </a:r>
            <a:endParaRPr lang="zh-CN" altLang="en-US" dirty="0">
              <a:sym typeface="+mn-ea"/>
            </a:endParaRPr>
          </a:p>
          <a:p>
            <a:pPr lvl="1"/>
            <a:r>
              <a:rPr lang="zh-CN" altLang="en-US" dirty="0">
                <a:sym typeface="+mn-ea"/>
              </a:rPr>
              <a:t>类的检查-声明顺序部分无法找到提取数据成员const限定符的方法，因此排序只能将const数据成员当成普通数据成员处理</a:t>
            </a:r>
            <a:endParaRPr lang="zh-CN" altLang="en-US" dirty="0">
              <a:sym typeface="+mn-ea"/>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遇到的问题</a:t>
            </a:r>
            <a:endParaRPr lang="zh-CN" altLang="en-US"/>
          </a:p>
        </p:txBody>
      </p:sp>
      <p:sp>
        <p:nvSpPr>
          <p:cNvPr id="3" name="内容占位符 2"/>
          <p:cNvSpPr>
            <a:spLocks noGrp="1"/>
          </p:cNvSpPr>
          <p:nvPr>
            <p:ph idx="1"/>
          </p:nvPr>
        </p:nvSpPr>
        <p:spPr/>
        <p:txBody>
          <a:bodyPr/>
          <a:p>
            <a:r>
              <a:rPr lang="en-US" altLang="zh-CN" dirty="0">
                <a:sym typeface="+mn-ea"/>
              </a:rPr>
              <a:t>G3</a:t>
            </a:r>
            <a:r>
              <a:rPr lang="zh-CN" altLang="en-US" dirty="0">
                <a:sym typeface="+mn-ea"/>
              </a:rPr>
              <a:t>组评测发现，</a:t>
            </a:r>
            <a:r>
              <a:rPr lang="en-US" altLang="zh-CN" dirty="0">
                <a:sym typeface="+mn-ea"/>
              </a:rPr>
              <a:t>lambda</a:t>
            </a:r>
            <a:r>
              <a:rPr lang="zh-CN" altLang="en-US" dirty="0">
                <a:sym typeface="+mn-ea"/>
              </a:rPr>
              <a:t>表达式在作为参数传递给类的方法时无法正确判断</a:t>
            </a:r>
            <a:r>
              <a:rPr lang="en-US" altLang="zh-CN" dirty="0">
                <a:sym typeface="+mn-ea"/>
              </a:rPr>
              <a:t>lambda</a:t>
            </a:r>
            <a:r>
              <a:rPr lang="zh-CN" altLang="en-US" dirty="0">
                <a:sym typeface="+mn-ea"/>
              </a:rPr>
              <a:t>函数体大小</a:t>
            </a:r>
            <a:endParaRPr lang="zh-CN" altLang="en-US" dirty="0">
              <a:sym typeface="+mn-ea"/>
            </a:endParaRPr>
          </a:p>
          <a:p>
            <a:pPr lvl="1"/>
            <a:r>
              <a:rPr lang="zh-CN" altLang="en-US" dirty="0">
                <a:sym typeface="+mn-ea"/>
              </a:rPr>
              <a:t>设计了遍历</a:t>
            </a:r>
            <a:r>
              <a:rPr lang="en-US" altLang="zh-CN" dirty="0">
                <a:sym typeface="+mn-ea"/>
              </a:rPr>
              <a:t>AST</a:t>
            </a:r>
            <a:r>
              <a:rPr lang="zh-CN" altLang="en-US" dirty="0">
                <a:sym typeface="+mn-ea"/>
              </a:rPr>
              <a:t>寻找最近祖先结点的方法，如前所述。保证了</a:t>
            </a:r>
            <a:r>
              <a:rPr lang="en-US" altLang="zh-CN" dirty="0">
                <a:sym typeface="+mn-ea"/>
              </a:rPr>
              <a:t>lambda</a:t>
            </a:r>
            <a:r>
              <a:rPr lang="zh-CN" altLang="en-US" dirty="0">
                <a:sym typeface="+mn-ea"/>
              </a:rPr>
              <a:t>函数体超过五行时要赋值给对象进行使用</a:t>
            </a:r>
            <a:endParaRPr lang="zh-CN" altLang="en-US" dirty="0">
              <a:sym typeface="+mn-ea"/>
            </a:endParaRPr>
          </a:p>
        </p:txBody>
      </p:sp>
      <p:sp>
        <p:nvSpPr>
          <p:cNvPr id="4" name="页脚占位符 3"/>
          <p:cNvSpPr>
            <a:spLocks noGrp="1"/>
          </p:cNvSpPr>
          <p:nvPr>
            <p:ph type="ftr" sz="quarter" idx="11"/>
          </p:nvPr>
        </p:nvSpPr>
        <p:spPr/>
        <p:txBody>
          <a:bodyPr/>
          <a:p>
            <a:pPr>
              <a:defRPr/>
            </a:pPr>
            <a:endParaRPr lang="en-US" altLang="zh-CN" dirty="0"/>
          </a:p>
        </p:txBody>
      </p:sp>
      <p:sp>
        <p:nvSpPr>
          <p:cNvPr id="5" name="灯片编号占位符 4"/>
          <p:cNvSpPr>
            <a:spLocks noGrp="1"/>
          </p:cNvSpPr>
          <p:nvPr>
            <p:ph type="sldNum" sz="quarter" idx="12"/>
          </p:nvPr>
        </p:nvSpPr>
        <p:spPr/>
        <p:txBody>
          <a:bodyPr/>
          <a:p>
            <a:pPr>
              <a:defRPr/>
            </a:pPr>
            <a:fld id="{83A6FEE2-EC87-43D0-A503-157B80D650A6}" type="slidenum">
              <a:rPr lang="en-US" altLang="zh-CN"/>
            </a:fld>
            <a:endParaRPr lang="en-US" altLang="zh-CN"/>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遇到的问题</a:t>
            </a:r>
            <a:endParaRPr lang="zh-CN" altLang="en-US"/>
          </a:p>
        </p:txBody>
      </p:sp>
      <p:sp>
        <p:nvSpPr>
          <p:cNvPr id="3" name="内容占位符 2"/>
          <p:cNvSpPr>
            <a:spLocks noGrp="1"/>
          </p:cNvSpPr>
          <p:nvPr>
            <p:ph idx="1"/>
          </p:nvPr>
        </p:nvSpPr>
        <p:spPr/>
        <p:txBody>
          <a:bodyPr/>
          <a:p>
            <a:r>
              <a:rPr lang="en-US" altLang="zh-CN" dirty="0">
                <a:sym typeface="+mn-ea"/>
              </a:rPr>
              <a:t>G3</a:t>
            </a:r>
            <a:r>
              <a:rPr lang="zh-CN" altLang="en-US" dirty="0">
                <a:sym typeface="+mn-ea"/>
              </a:rPr>
              <a:t>组评测发现，迭代器后缀自增和自减不能给出提示</a:t>
            </a:r>
            <a:endParaRPr lang="zh-CN" altLang="en-US" dirty="0">
              <a:sym typeface="+mn-ea"/>
            </a:endParaRPr>
          </a:p>
          <a:p>
            <a:pPr lvl="1"/>
            <a:r>
              <a:rPr lang="zh-CN" altLang="en-US"/>
              <a:t>因为自定义类重载的自增自减可以修改，而迭代器的后缀自增自减不出现在</a:t>
            </a:r>
            <a:r>
              <a:rPr lang="en-US" altLang="zh-CN"/>
              <a:t>AST</a:t>
            </a:r>
            <a:r>
              <a:rPr lang="zh-CN" altLang="en-US"/>
              <a:t>结点中，没有办法在遍历</a:t>
            </a:r>
            <a:r>
              <a:rPr lang="en-US" altLang="zh-CN"/>
              <a:t>AST</a:t>
            </a:r>
            <a:r>
              <a:rPr lang="zh-CN" altLang="en-US"/>
              <a:t>时确定是否使用了迭代器自增自减，所以没有办法修复</a:t>
            </a:r>
            <a:endParaRPr lang="zh-CN" altLang="en-US"/>
          </a:p>
        </p:txBody>
      </p:sp>
      <p:sp>
        <p:nvSpPr>
          <p:cNvPr id="4" name="页脚占位符 3"/>
          <p:cNvSpPr>
            <a:spLocks noGrp="1"/>
          </p:cNvSpPr>
          <p:nvPr>
            <p:ph type="ftr" sz="quarter" idx="11"/>
          </p:nvPr>
        </p:nvSpPr>
        <p:spPr/>
        <p:txBody>
          <a:bodyPr/>
          <a:p>
            <a:pPr>
              <a:defRPr/>
            </a:pPr>
            <a:endParaRPr lang="en-US" altLang="zh-CN" dirty="0"/>
          </a:p>
        </p:txBody>
      </p:sp>
      <p:sp>
        <p:nvSpPr>
          <p:cNvPr id="5" name="灯片编号占位符 4"/>
          <p:cNvSpPr>
            <a:spLocks noGrp="1"/>
          </p:cNvSpPr>
          <p:nvPr>
            <p:ph type="sldNum" sz="quarter" idx="12"/>
          </p:nvPr>
        </p:nvSpPr>
        <p:spPr/>
        <p:txBody>
          <a:bodyPr/>
          <a:p>
            <a:pPr>
              <a:defRPr/>
            </a:pPr>
            <a:fld id="{83A6FEE2-EC87-43D0-A503-157B80D650A6}" type="slidenum">
              <a:rPr lang="en-US" altLang="zh-CN"/>
            </a:fld>
            <a:endParaRPr lang="en-US" altLang="zh-CN"/>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a:t>
            </a:r>
            <a:endParaRPr lang="zh-CN" altLang="en-US" dirty="0"/>
          </a:p>
        </p:txBody>
      </p:sp>
      <p:sp>
        <p:nvSpPr>
          <p:cNvPr id="3" name="内容占位符 2"/>
          <p:cNvSpPr>
            <a:spLocks noGrp="1"/>
          </p:cNvSpPr>
          <p:nvPr>
            <p:ph idx="1"/>
          </p:nvPr>
        </p:nvSpPr>
        <p:spPr/>
        <p:txBody>
          <a:bodyPr/>
          <a:lstStyle/>
          <a:p>
            <a:r>
              <a:rPr lang="zh-CN" altLang="en-US" dirty="0"/>
              <a:t>项目移植性问题：</a:t>
            </a:r>
            <a:endParaRPr lang="en-US" altLang="zh-CN" dirty="0"/>
          </a:p>
          <a:p>
            <a:pPr marL="471170" lvl="1" indent="0">
              <a:buNone/>
            </a:pPr>
            <a:r>
              <a:rPr lang="en-US" altLang="zh-CN" sz="2400" dirty="0"/>
              <a:t>	</a:t>
            </a:r>
            <a:r>
              <a:rPr lang="zh-CN" altLang="en-US" sz="2400" dirty="0"/>
              <a:t>项目开始时有成员存在无法编译运行的情况，后面通过修改</a:t>
            </a:r>
            <a:r>
              <a:rPr lang="en-US" altLang="zh-CN" sz="2400" dirty="0"/>
              <a:t>CMakeLists.txt</a:t>
            </a:r>
            <a:r>
              <a:rPr lang="zh-CN" altLang="en-US" sz="2400" dirty="0"/>
              <a:t>文件解决了问题，但是到</a:t>
            </a:r>
            <a:r>
              <a:rPr lang="en-US" altLang="zh-CN" sz="2400" dirty="0"/>
              <a:t>G3</a:t>
            </a:r>
            <a:r>
              <a:rPr lang="zh-CN" altLang="en-US" sz="2400" dirty="0"/>
              <a:t>组测评时也存在无法编译运行的情况。由于</a:t>
            </a:r>
            <a:r>
              <a:rPr lang="en-US" altLang="zh-CN" sz="2400" dirty="0"/>
              <a:t>Driver</a:t>
            </a:r>
            <a:r>
              <a:rPr lang="zh-CN" altLang="en-US" sz="2400" dirty="0"/>
              <a:t>是从</a:t>
            </a:r>
            <a:r>
              <a:rPr lang="en-US" altLang="zh-CN" sz="2400" dirty="0" err="1"/>
              <a:t>nasac</a:t>
            </a:r>
            <a:r>
              <a:rPr lang="zh-CN" altLang="en-US" sz="2400" dirty="0"/>
              <a:t>项目拷贝过来的，具体的编译环境我们了解得不是很清楚，这一点需要进一步改善。</a:t>
            </a:r>
            <a:endParaRPr lang="zh-CN" altLang="en-US" sz="2400"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52276343-B258-45EE-A6A8-4D642283C3A1}" type="slidenum">
              <a:rPr lang="en-US" altLang="zh-CN" smtClean="0"/>
            </a:fld>
            <a:endParaRPr lang="en-US" altLang="zh-CN"/>
          </a:p>
        </p:txBody>
      </p:sp>
      <p:sp>
        <p:nvSpPr>
          <p:cNvPr id="2" name="Title 1"/>
          <p:cNvSpPr>
            <a:spLocks noGrp="1"/>
          </p:cNvSpPr>
          <p:nvPr>
            <p:ph type="title" idx="4294967295"/>
          </p:nvPr>
        </p:nvSpPr>
        <p:spPr>
          <a:xfrm>
            <a:off x="1604963" y="304800"/>
            <a:ext cx="7539037" cy="760413"/>
          </a:xfrm>
        </p:spPr>
        <p:txBody>
          <a:bodyPr/>
          <a:lstStyle/>
          <a:p>
            <a:r>
              <a:rPr lang="zh-CN" altLang="en-US" dirty="0"/>
              <a:t>报告目录</a:t>
            </a:r>
            <a:endParaRPr lang="zh-CN" altLang="en-US" dirty="0"/>
          </a:p>
        </p:txBody>
      </p:sp>
      <p:grpSp>
        <p:nvGrpSpPr>
          <p:cNvPr id="6" name="Group 30"/>
          <p:cNvGrpSpPr/>
          <p:nvPr/>
        </p:nvGrpSpPr>
        <p:grpSpPr bwMode="auto">
          <a:xfrm>
            <a:off x="2095747" y="1457325"/>
            <a:ext cx="4610100" cy="657225"/>
            <a:chOff x="1080" y="799"/>
            <a:chExt cx="2904" cy="414"/>
          </a:xfrm>
        </p:grpSpPr>
        <p:pic>
          <p:nvPicPr>
            <p:cNvPr id="7" name="图片 4" descr="4.jpg"/>
            <p:cNvPicPr>
              <a:picLocks noChangeAspect="1"/>
            </p:cNvPicPr>
            <p:nvPr userDrawn="1"/>
          </p:nvPicPr>
          <p:blipFill>
            <a:blip r:embed="rId1"/>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1642" y="799"/>
              <a:ext cx="2294" cy="291"/>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项目介绍</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 name="TextBox 3"/>
            <p:cNvSpPr txBox="1">
              <a:spLocks noChangeArrowheads="1"/>
            </p:cNvSpPr>
            <p:nvPr userDrawn="1"/>
          </p:nvSpPr>
          <p:spPr bwMode="auto">
            <a:xfrm>
              <a:off x="1194" y="874"/>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1</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10" name="Group 31"/>
          <p:cNvGrpSpPr/>
          <p:nvPr/>
        </p:nvGrpSpPr>
        <p:grpSpPr bwMode="auto">
          <a:xfrm>
            <a:off x="2095747" y="2100262"/>
            <a:ext cx="4610100" cy="657225"/>
            <a:chOff x="1080" y="1249"/>
            <a:chExt cx="2904" cy="414"/>
          </a:xfrm>
        </p:grpSpPr>
        <p:pic>
          <p:nvPicPr>
            <p:cNvPr id="11" name="图片 5" descr="4.jpg"/>
            <p:cNvPicPr>
              <a:picLocks noChangeAspect="1"/>
            </p:cNvPicPr>
            <p:nvPr userDrawn="1"/>
          </p:nvPicPr>
          <p:blipFill>
            <a:blip r:embed="rId1"/>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642" y="1249"/>
              <a:ext cx="2177"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未实现的检查及其难点</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 name="TextBox 12"/>
            <p:cNvSpPr txBox="1">
              <a:spLocks noChangeArrowheads="1"/>
            </p:cNvSpPr>
            <p:nvPr userDrawn="1"/>
          </p:nvSpPr>
          <p:spPr bwMode="auto">
            <a:xfrm>
              <a:off x="1194" y="13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2</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4" name="Group 32"/>
          <p:cNvGrpSpPr/>
          <p:nvPr/>
        </p:nvGrpSpPr>
        <p:grpSpPr bwMode="auto">
          <a:xfrm>
            <a:off x="2095747" y="2743199"/>
            <a:ext cx="4610100" cy="657225"/>
            <a:chOff x="1080" y="1699"/>
            <a:chExt cx="2904" cy="414"/>
          </a:xfrm>
        </p:grpSpPr>
        <p:pic>
          <p:nvPicPr>
            <p:cNvPr id="15" name="图片 6" descr="4.jpg"/>
            <p:cNvPicPr>
              <a:picLocks noChangeAspect="1"/>
            </p:cNvPicPr>
            <p:nvPr userDrawn="1"/>
          </p:nvPicPr>
          <p:blipFill>
            <a:blip r:embed="rId1"/>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userDrawn="1"/>
          </p:nvSpPr>
          <p:spPr>
            <a:xfrm>
              <a:off x="1642" y="1720"/>
              <a:ext cx="2177" cy="288"/>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测试结果</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 name="TextBox 10"/>
            <p:cNvSpPr txBox="1">
              <a:spLocks noChangeArrowheads="1"/>
            </p:cNvSpPr>
            <p:nvPr userDrawn="1"/>
          </p:nvSpPr>
          <p:spPr bwMode="auto">
            <a:xfrm>
              <a:off x="1194" y="178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3</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18" name="Group 33"/>
          <p:cNvGrpSpPr/>
          <p:nvPr/>
        </p:nvGrpSpPr>
        <p:grpSpPr bwMode="auto">
          <a:xfrm>
            <a:off x="2095747" y="3386138"/>
            <a:ext cx="6000750" cy="657225"/>
            <a:chOff x="1080" y="2149"/>
            <a:chExt cx="3780" cy="414"/>
          </a:xfrm>
        </p:grpSpPr>
        <p:pic>
          <p:nvPicPr>
            <p:cNvPr id="19" name="图片 7" descr="4.jpg"/>
            <p:cNvPicPr>
              <a:picLocks noChangeAspect="1"/>
            </p:cNvPicPr>
            <p:nvPr userDrawn="1"/>
          </p:nvPicPr>
          <p:blipFill>
            <a:blip r:embed="rId1"/>
            <a:srcRect/>
            <a:stretch>
              <a:fillRect/>
            </a:stretch>
          </p:blipFill>
          <p:spPr bwMode="auto">
            <a:xfrm>
              <a:off x="1080" y="21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userDrawn="1"/>
          </p:nvSpPr>
          <p:spPr>
            <a:xfrm>
              <a:off x="1642" y="2173"/>
              <a:ext cx="3218"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存在的不足</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 name="TextBox 11"/>
            <p:cNvSpPr txBox="1">
              <a:spLocks noChangeArrowheads="1"/>
            </p:cNvSpPr>
            <p:nvPr userDrawn="1"/>
          </p:nvSpPr>
          <p:spPr bwMode="auto">
            <a:xfrm>
              <a:off x="1194" y="22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4</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34" name="Group 36"/>
          <p:cNvGrpSpPr/>
          <p:nvPr/>
        </p:nvGrpSpPr>
        <p:grpSpPr bwMode="auto">
          <a:xfrm>
            <a:off x="2095747" y="4068763"/>
            <a:ext cx="4610100" cy="657225"/>
            <a:chOff x="1110" y="3448"/>
            <a:chExt cx="2904" cy="414"/>
          </a:xfrm>
        </p:grpSpPr>
        <p:pic>
          <p:nvPicPr>
            <p:cNvPr id="35" name="图片 8" descr="4.jpg"/>
            <p:cNvPicPr>
              <a:picLocks noChangeAspect="1"/>
            </p:cNvPicPr>
            <p:nvPr userDrawn="1"/>
          </p:nvPicPr>
          <p:blipFill>
            <a:blip r:embed="rId1"/>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1"/>
            <p:cNvSpPr txBox="1"/>
            <p:nvPr userDrawn="1"/>
          </p:nvSpPr>
          <p:spPr>
            <a:xfrm>
              <a:off x="1688" y="3479"/>
              <a:ext cx="2281" cy="288"/>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总结</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7" name="TextBox 13"/>
            <p:cNvSpPr txBox="1">
              <a:spLocks noChangeArrowheads="1"/>
            </p:cNvSpPr>
            <p:nvPr userDrawn="1"/>
          </p:nvSpPr>
          <p:spPr bwMode="auto">
            <a:xfrm>
              <a:off x="1224" y="3547"/>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5</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38" name="Group 36"/>
          <p:cNvGrpSpPr/>
          <p:nvPr/>
        </p:nvGrpSpPr>
        <p:grpSpPr bwMode="auto">
          <a:xfrm>
            <a:off x="2125586" y="4727151"/>
            <a:ext cx="4610100" cy="657225"/>
            <a:chOff x="1110" y="3448"/>
            <a:chExt cx="2904" cy="414"/>
          </a:xfrm>
        </p:grpSpPr>
        <p:pic>
          <p:nvPicPr>
            <p:cNvPr id="39" name="图片 8" descr="4.jpg"/>
            <p:cNvPicPr>
              <a:picLocks noChangeAspect="1"/>
            </p:cNvPicPr>
            <p:nvPr userDrawn="1"/>
          </p:nvPicPr>
          <p:blipFill>
            <a:blip r:embed="rId1"/>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1"/>
            <p:cNvSpPr txBox="1"/>
            <p:nvPr userDrawn="1"/>
          </p:nvSpPr>
          <p:spPr>
            <a:xfrm>
              <a:off x="1688" y="3479"/>
              <a:ext cx="2281" cy="288"/>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致谢</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1" name="TextBox 13"/>
            <p:cNvSpPr txBox="1">
              <a:spLocks noChangeArrowheads="1"/>
            </p:cNvSpPr>
            <p:nvPr userDrawn="1"/>
          </p:nvSpPr>
          <p:spPr bwMode="auto">
            <a:xfrm>
              <a:off x="1224" y="3547"/>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6</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82" name="Group 30"/>
          <p:cNvGrpSpPr/>
          <p:nvPr/>
        </p:nvGrpSpPr>
        <p:grpSpPr bwMode="auto">
          <a:xfrm>
            <a:off x="2125586" y="2060848"/>
            <a:ext cx="4610100" cy="657225"/>
            <a:chOff x="1080" y="799"/>
            <a:chExt cx="2904" cy="414"/>
          </a:xfrm>
        </p:grpSpPr>
        <p:pic>
          <p:nvPicPr>
            <p:cNvPr id="83" name="图片 4" descr="4.jpg"/>
            <p:cNvPicPr>
              <a:picLocks noChangeAspect="1"/>
            </p:cNvPicPr>
            <p:nvPr userDrawn="1"/>
          </p:nvPicPr>
          <p:blipFill>
            <a:blip r:embed="rId1"/>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7"/>
            <p:cNvSpPr txBox="1"/>
            <p:nvPr userDrawn="1"/>
          </p:nvSpPr>
          <p:spPr>
            <a:xfrm>
              <a:off x="1642" y="799"/>
              <a:ext cx="2294" cy="291"/>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已实现的检查及实现细节</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5" name="TextBox 3"/>
            <p:cNvSpPr txBox="1">
              <a:spLocks noChangeArrowheads="1"/>
            </p:cNvSpPr>
            <p:nvPr userDrawn="1"/>
          </p:nvSpPr>
          <p:spPr bwMode="auto">
            <a:xfrm>
              <a:off x="1194" y="874"/>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2</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86" name="Group 31"/>
          <p:cNvGrpSpPr/>
          <p:nvPr/>
        </p:nvGrpSpPr>
        <p:grpSpPr bwMode="auto">
          <a:xfrm>
            <a:off x="2125586" y="2703785"/>
            <a:ext cx="4610100" cy="657225"/>
            <a:chOff x="1080" y="1249"/>
            <a:chExt cx="2904" cy="414"/>
          </a:xfrm>
        </p:grpSpPr>
        <p:pic>
          <p:nvPicPr>
            <p:cNvPr id="87" name="图片 5" descr="4.jpg"/>
            <p:cNvPicPr>
              <a:picLocks noChangeAspect="1"/>
            </p:cNvPicPr>
            <p:nvPr userDrawn="1"/>
          </p:nvPicPr>
          <p:blipFill>
            <a:blip r:embed="rId1"/>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11"/>
            <p:cNvSpPr txBox="1"/>
            <p:nvPr userDrawn="1"/>
          </p:nvSpPr>
          <p:spPr>
            <a:xfrm>
              <a:off x="1642" y="1249"/>
              <a:ext cx="2177" cy="291"/>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未实现的检查及其难点</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 name="TextBox 12"/>
            <p:cNvSpPr txBox="1">
              <a:spLocks noChangeArrowheads="1"/>
            </p:cNvSpPr>
            <p:nvPr userDrawn="1"/>
          </p:nvSpPr>
          <p:spPr bwMode="auto">
            <a:xfrm>
              <a:off x="1194" y="13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3</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90" name="Group 32"/>
          <p:cNvGrpSpPr/>
          <p:nvPr/>
        </p:nvGrpSpPr>
        <p:grpSpPr bwMode="auto">
          <a:xfrm>
            <a:off x="2125586" y="3346722"/>
            <a:ext cx="4610100" cy="657225"/>
            <a:chOff x="1080" y="1699"/>
            <a:chExt cx="2904" cy="414"/>
          </a:xfrm>
        </p:grpSpPr>
        <p:pic>
          <p:nvPicPr>
            <p:cNvPr id="91" name="图片 6" descr="4.jpg"/>
            <p:cNvPicPr>
              <a:picLocks noChangeAspect="1"/>
            </p:cNvPicPr>
            <p:nvPr userDrawn="1"/>
          </p:nvPicPr>
          <p:blipFill>
            <a:blip r:embed="rId1"/>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Box 15"/>
            <p:cNvSpPr txBox="1"/>
            <p:nvPr userDrawn="1"/>
          </p:nvSpPr>
          <p:spPr>
            <a:xfrm>
              <a:off x="1642" y="1720"/>
              <a:ext cx="2177" cy="288"/>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遇到的问题</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3" name="TextBox 10"/>
            <p:cNvSpPr txBox="1">
              <a:spLocks noChangeArrowheads="1"/>
            </p:cNvSpPr>
            <p:nvPr userDrawn="1"/>
          </p:nvSpPr>
          <p:spPr bwMode="auto">
            <a:xfrm>
              <a:off x="1194" y="178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4</a:t>
              </a:r>
              <a:endParaRPr lang="zh-CN" altLang="en-US"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a:t>
            </a:r>
            <a:endParaRPr lang="zh-CN" altLang="en-US" dirty="0"/>
          </a:p>
        </p:txBody>
      </p:sp>
      <p:sp>
        <p:nvSpPr>
          <p:cNvPr id="3" name="Content Placeholder 2"/>
          <p:cNvSpPr>
            <a:spLocks noGrp="1"/>
          </p:cNvSpPr>
          <p:nvPr>
            <p:ph idx="1"/>
          </p:nvPr>
        </p:nvSpPr>
        <p:spPr/>
        <p:txBody>
          <a:bodyPr/>
          <a:lstStyle/>
          <a:p>
            <a:r>
              <a:rPr lang="zh-CN" altLang="en-US" sz="2800" dirty="0">
                <a:latin typeface="楷体" panose="02010609060101010101" pitchFamily="49" charset="-122"/>
                <a:ea typeface="楷体" panose="02010609060101010101" pitchFamily="49" charset="-122"/>
              </a:rPr>
              <a:t>对</a:t>
            </a:r>
            <a:r>
              <a:rPr lang="en-US" altLang="zh-CN" sz="2800" dirty="0">
                <a:latin typeface="楷体" panose="02010609060101010101" pitchFamily="49" charset="-122"/>
                <a:ea typeface="楷体" panose="02010609060101010101" pitchFamily="49" charset="-122"/>
              </a:rPr>
              <a:t>Clang</a:t>
            </a:r>
            <a:r>
              <a:rPr lang="zh-CN" altLang="en-US" sz="2800" dirty="0">
                <a:latin typeface="楷体" panose="02010609060101010101" pitchFamily="49" charset="-122"/>
                <a:ea typeface="楷体" panose="02010609060101010101" pitchFamily="49" charset="-122"/>
              </a:rPr>
              <a:t>静态检查的设计不是很了解，不能确定一个数据结构能提供哪些信息，在查阅</a:t>
            </a:r>
            <a:r>
              <a:rPr lang="en-US" altLang="zh-CN" sz="2800" dirty="0">
                <a:latin typeface="楷体" panose="02010609060101010101" pitchFamily="49" charset="-122"/>
                <a:ea typeface="楷体" panose="02010609060101010101" pitchFamily="49" charset="-122"/>
              </a:rPr>
              <a:t>API</a:t>
            </a:r>
            <a:r>
              <a:rPr lang="zh-CN" altLang="en-US" sz="2800" dirty="0">
                <a:latin typeface="楷体" panose="02010609060101010101" pitchFamily="49" charset="-122"/>
                <a:ea typeface="楷体" panose="02010609060101010101" pitchFamily="49" charset="-122"/>
              </a:rPr>
              <a:t>并测试它的作用花费了很多时间。在了解其设计并充分了解数据结构能提供的信息后，或许之前认为没法做的检查就可以做了。</a:t>
            </a:r>
            <a:endParaRPr lang="en-US" altLang="zh-CN" sz="2800"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a:t>
            </a:r>
            <a:endParaRPr lang="zh-CN" altLang="en-US" dirty="0"/>
          </a:p>
        </p:txBody>
      </p:sp>
      <p:sp>
        <p:nvSpPr>
          <p:cNvPr id="3" name="Content Placeholder 2"/>
          <p:cNvSpPr>
            <a:spLocks noGrp="1"/>
          </p:cNvSpPr>
          <p:nvPr>
            <p:ph idx="1"/>
          </p:nvPr>
        </p:nvSpPr>
        <p:spPr/>
        <p:txBody>
          <a:bodyPr/>
          <a:lstStyle/>
          <a:p>
            <a:r>
              <a:rPr lang="zh-CN" altLang="en-US" sz="2800" dirty="0">
                <a:latin typeface="楷体" panose="02010609060101010101" pitchFamily="49" charset="-122"/>
                <a:ea typeface="楷体" panose="02010609060101010101" pitchFamily="49" charset="-122"/>
              </a:rPr>
              <a:t>团队合作中的冗余代码问题：</a:t>
            </a:r>
            <a:endParaRPr lang="en-US" altLang="zh-CN" sz="2800" dirty="0">
              <a:latin typeface="楷体" panose="02010609060101010101" pitchFamily="49" charset="-122"/>
              <a:ea typeface="楷体" panose="02010609060101010101" pitchFamily="49" charset="-122"/>
            </a:endParaRPr>
          </a:p>
          <a:p>
            <a:pPr marL="0" indent="0">
              <a:buNone/>
            </a:pPr>
            <a:r>
              <a:rPr lang="en-US" altLang="zh-CN" sz="28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在编写相关</a:t>
            </a:r>
            <a:r>
              <a:rPr lang="en-US" altLang="zh-CN" sz="2400" dirty="0">
                <a:latin typeface="楷体" panose="02010609060101010101" pitchFamily="49" charset="-122"/>
                <a:ea typeface="楷体" panose="02010609060101010101" pitchFamily="49" charset="-122"/>
              </a:rPr>
              <a:t>check</a:t>
            </a:r>
            <a:r>
              <a:rPr lang="zh-CN" altLang="en-US" sz="2400" dirty="0">
                <a:latin typeface="楷体" panose="02010609060101010101" pitchFamily="49" charset="-122"/>
                <a:ea typeface="楷体" panose="02010609060101010101" pitchFamily="49" charset="-122"/>
              </a:rPr>
              <a:t>函数时我们定义了一些辅助函数，这些辅助函数有些时功能类似的或者就完全一样的，导致出现了一些冗余代码，这个需要进一步完善。如何在团队合作中尽量避免冗余代码还需要进一步实践探讨。</a:t>
            </a:r>
            <a:endParaRPr lang="en-US" altLang="zh-CN" sz="2400"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52276343-B258-45EE-A6A8-4D642283C3A1}" type="slidenum">
              <a:rPr lang="en-US" altLang="zh-CN" smtClean="0"/>
            </a:fld>
            <a:endParaRPr lang="en-US" altLang="zh-CN"/>
          </a:p>
        </p:txBody>
      </p:sp>
      <p:sp>
        <p:nvSpPr>
          <p:cNvPr id="2" name="Title 1"/>
          <p:cNvSpPr>
            <a:spLocks noGrp="1"/>
          </p:cNvSpPr>
          <p:nvPr>
            <p:ph type="title" idx="4294967295"/>
          </p:nvPr>
        </p:nvSpPr>
        <p:spPr>
          <a:xfrm>
            <a:off x="1604963" y="304800"/>
            <a:ext cx="7539037" cy="760413"/>
          </a:xfrm>
        </p:spPr>
        <p:txBody>
          <a:bodyPr/>
          <a:lstStyle/>
          <a:p>
            <a:r>
              <a:rPr lang="zh-CN" altLang="en-US" dirty="0"/>
              <a:t>报告目录</a:t>
            </a:r>
            <a:endParaRPr lang="zh-CN" altLang="en-US" dirty="0"/>
          </a:p>
        </p:txBody>
      </p:sp>
      <p:grpSp>
        <p:nvGrpSpPr>
          <p:cNvPr id="6" name="Group 30"/>
          <p:cNvGrpSpPr/>
          <p:nvPr/>
        </p:nvGrpSpPr>
        <p:grpSpPr bwMode="auto">
          <a:xfrm>
            <a:off x="2095747" y="1457325"/>
            <a:ext cx="4610100" cy="657225"/>
            <a:chOff x="1080" y="799"/>
            <a:chExt cx="2904" cy="414"/>
          </a:xfrm>
        </p:grpSpPr>
        <p:pic>
          <p:nvPicPr>
            <p:cNvPr id="7" name="图片 4" descr="4.jpg"/>
            <p:cNvPicPr>
              <a:picLocks noChangeAspect="1"/>
            </p:cNvPicPr>
            <p:nvPr userDrawn="1"/>
          </p:nvPicPr>
          <p:blipFill>
            <a:blip r:embed="rId1"/>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1642" y="799"/>
              <a:ext cx="2294" cy="291"/>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项目介绍</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 name="TextBox 3"/>
            <p:cNvSpPr txBox="1">
              <a:spLocks noChangeArrowheads="1"/>
            </p:cNvSpPr>
            <p:nvPr userDrawn="1"/>
          </p:nvSpPr>
          <p:spPr bwMode="auto">
            <a:xfrm>
              <a:off x="1194" y="874"/>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1</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10" name="Group 31"/>
          <p:cNvGrpSpPr/>
          <p:nvPr/>
        </p:nvGrpSpPr>
        <p:grpSpPr bwMode="auto">
          <a:xfrm>
            <a:off x="2095747" y="2100262"/>
            <a:ext cx="4610100" cy="657225"/>
            <a:chOff x="1080" y="1249"/>
            <a:chExt cx="2904" cy="414"/>
          </a:xfrm>
        </p:grpSpPr>
        <p:pic>
          <p:nvPicPr>
            <p:cNvPr id="11" name="图片 5" descr="4.jpg"/>
            <p:cNvPicPr>
              <a:picLocks noChangeAspect="1"/>
            </p:cNvPicPr>
            <p:nvPr userDrawn="1"/>
          </p:nvPicPr>
          <p:blipFill>
            <a:blip r:embed="rId1"/>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642" y="1249"/>
              <a:ext cx="2177"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未实现的检查及其难点</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 name="TextBox 12"/>
            <p:cNvSpPr txBox="1">
              <a:spLocks noChangeArrowheads="1"/>
            </p:cNvSpPr>
            <p:nvPr userDrawn="1"/>
          </p:nvSpPr>
          <p:spPr bwMode="auto">
            <a:xfrm>
              <a:off x="1194" y="13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2</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4" name="Group 32"/>
          <p:cNvGrpSpPr/>
          <p:nvPr/>
        </p:nvGrpSpPr>
        <p:grpSpPr bwMode="auto">
          <a:xfrm>
            <a:off x="2095747" y="2743199"/>
            <a:ext cx="4610100" cy="657225"/>
            <a:chOff x="1080" y="1699"/>
            <a:chExt cx="2904" cy="414"/>
          </a:xfrm>
        </p:grpSpPr>
        <p:pic>
          <p:nvPicPr>
            <p:cNvPr id="15" name="图片 6" descr="4.jpg"/>
            <p:cNvPicPr>
              <a:picLocks noChangeAspect="1"/>
            </p:cNvPicPr>
            <p:nvPr userDrawn="1"/>
          </p:nvPicPr>
          <p:blipFill>
            <a:blip r:embed="rId1"/>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userDrawn="1"/>
          </p:nvSpPr>
          <p:spPr>
            <a:xfrm>
              <a:off x="1642" y="1720"/>
              <a:ext cx="2177" cy="288"/>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测试结果</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 name="TextBox 10"/>
            <p:cNvSpPr txBox="1">
              <a:spLocks noChangeArrowheads="1"/>
            </p:cNvSpPr>
            <p:nvPr userDrawn="1"/>
          </p:nvSpPr>
          <p:spPr bwMode="auto">
            <a:xfrm>
              <a:off x="1194" y="178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3</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18" name="Group 33"/>
          <p:cNvGrpSpPr/>
          <p:nvPr/>
        </p:nvGrpSpPr>
        <p:grpSpPr bwMode="auto">
          <a:xfrm>
            <a:off x="2095747" y="3386138"/>
            <a:ext cx="6000750" cy="657225"/>
            <a:chOff x="1080" y="2149"/>
            <a:chExt cx="3780" cy="414"/>
          </a:xfrm>
        </p:grpSpPr>
        <p:pic>
          <p:nvPicPr>
            <p:cNvPr id="19" name="图片 7" descr="4.jpg"/>
            <p:cNvPicPr>
              <a:picLocks noChangeAspect="1"/>
            </p:cNvPicPr>
            <p:nvPr userDrawn="1"/>
          </p:nvPicPr>
          <p:blipFill>
            <a:blip r:embed="rId1"/>
            <a:srcRect/>
            <a:stretch>
              <a:fillRect/>
            </a:stretch>
          </p:blipFill>
          <p:spPr bwMode="auto">
            <a:xfrm>
              <a:off x="1080" y="21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userDrawn="1"/>
          </p:nvSpPr>
          <p:spPr>
            <a:xfrm>
              <a:off x="1642" y="2173"/>
              <a:ext cx="3218" cy="291"/>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存在的不足</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 name="TextBox 11"/>
            <p:cNvSpPr txBox="1">
              <a:spLocks noChangeArrowheads="1"/>
            </p:cNvSpPr>
            <p:nvPr userDrawn="1"/>
          </p:nvSpPr>
          <p:spPr bwMode="auto">
            <a:xfrm>
              <a:off x="1194" y="22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a:solidFill>
                    <a:prstClr val="white"/>
                  </a:solidFill>
                  <a:latin typeface="微软雅黑" panose="020B0503020204020204" pitchFamily="34" charset="-122"/>
                  <a:ea typeface="微软雅黑" panose="020B0503020204020204" pitchFamily="34" charset="-122"/>
                </a:rPr>
                <a:t>4</a:t>
              </a: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34" name="Group 36"/>
          <p:cNvGrpSpPr/>
          <p:nvPr/>
        </p:nvGrpSpPr>
        <p:grpSpPr bwMode="auto">
          <a:xfrm>
            <a:off x="2095747" y="4068763"/>
            <a:ext cx="4610100" cy="657225"/>
            <a:chOff x="1110" y="3448"/>
            <a:chExt cx="2904" cy="414"/>
          </a:xfrm>
        </p:grpSpPr>
        <p:pic>
          <p:nvPicPr>
            <p:cNvPr id="35" name="图片 8" descr="4.jpg"/>
            <p:cNvPicPr>
              <a:picLocks noChangeAspect="1"/>
            </p:cNvPicPr>
            <p:nvPr userDrawn="1"/>
          </p:nvPicPr>
          <p:blipFill>
            <a:blip r:embed="rId1"/>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1"/>
            <p:cNvSpPr txBox="1"/>
            <p:nvPr userDrawn="1"/>
          </p:nvSpPr>
          <p:spPr>
            <a:xfrm>
              <a:off x="1688" y="3479"/>
              <a:ext cx="2281" cy="288"/>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总结</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7" name="TextBox 13"/>
            <p:cNvSpPr txBox="1">
              <a:spLocks noChangeArrowheads="1"/>
            </p:cNvSpPr>
            <p:nvPr userDrawn="1"/>
          </p:nvSpPr>
          <p:spPr bwMode="auto">
            <a:xfrm>
              <a:off x="1224" y="3547"/>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5</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38" name="Group 36"/>
          <p:cNvGrpSpPr/>
          <p:nvPr/>
        </p:nvGrpSpPr>
        <p:grpSpPr bwMode="auto">
          <a:xfrm>
            <a:off x="2125586" y="4727151"/>
            <a:ext cx="4610100" cy="657225"/>
            <a:chOff x="1110" y="3448"/>
            <a:chExt cx="2904" cy="414"/>
          </a:xfrm>
        </p:grpSpPr>
        <p:pic>
          <p:nvPicPr>
            <p:cNvPr id="39" name="图片 8" descr="4.jpg"/>
            <p:cNvPicPr>
              <a:picLocks noChangeAspect="1"/>
            </p:cNvPicPr>
            <p:nvPr userDrawn="1"/>
          </p:nvPicPr>
          <p:blipFill>
            <a:blip r:embed="rId1"/>
            <a:srcRect/>
            <a:stretch>
              <a:fillRect/>
            </a:stretch>
          </p:blipFill>
          <p:spPr bwMode="auto">
            <a:xfrm>
              <a:off x="1110" y="3448"/>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1"/>
            <p:cNvSpPr txBox="1"/>
            <p:nvPr userDrawn="1"/>
          </p:nvSpPr>
          <p:spPr>
            <a:xfrm>
              <a:off x="1688" y="3479"/>
              <a:ext cx="2281" cy="288"/>
            </a:xfrm>
            <a:prstGeom prst="rect">
              <a:avLst/>
            </a:prstGeom>
            <a:noFill/>
          </p:spPr>
          <p:txBody>
            <a:bodyPr wrap="square">
              <a:spAutoFit/>
            </a:bodyPr>
            <a:lstStyle/>
            <a:p>
              <a:pPr>
                <a:defRPr/>
              </a:pPr>
              <a:r>
                <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致谢</a:t>
              </a:r>
              <a:endParaRPr lang="zh-CN" altLang="en-US" sz="24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1" name="TextBox 13"/>
            <p:cNvSpPr txBox="1">
              <a:spLocks noChangeArrowheads="1"/>
            </p:cNvSpPr>
            <p:nvPr userDrawn="1"/>
          </p:nvSpPr>
          <p:spPr bwMode="auto">
            <a:xfrm>
              <a:off x="1224" y="3547"/>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6</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82" name="Group 30"/>
          <p:cNvGrpSpPr/>
          <p:nvPr/>
        </p:nvGrpSpPr>
        <p:grpSpPr bwMode="auto">
          <a:xfrm>
            <a:off x="2125586" y="2060848"/>
            <a:ext cx="4610100" cy="657225"/>
            <a:chOff x="1080" y="799"/>
            <a:chExt cx="2904" cy="414"/>
          </a:xfrm>
        </p:grpSpPr>
        <p:pic>
          <p:nvPicPr>
            <p:cNvPr id="83" name="图片 4" descr="4.jpg"/>
            <p:cNvPicPr>
              <a:picLocks noChangeAspect="1"/>
            </p:cNvPicPr>
            <p:nvPr userDrawn="1"/>
          </p:nvPicPr>
          <p:blipFill>
            <a:blip r:embed="rId1"/>
            <a:srcRect/>
            <a:stretch>
              <a:fillRect/>
            </a:stretch>
          </p:blipFill>
          <p:spPr bwMode="auto">
            <a:xfrm>
              <a:off x="1080" y="7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7"/>
            <p:cNvSpPr txBox="1"/>
            <p:nvPr userDrawn="1"/>
          </p:nvSpPr>
          <p:spPr>
            <a:xfrm>
              <a:off x="1642" y="799"/>
              <a:ext cx="2294" cy="291"/>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已实现的检查及实现细节</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5" name="TextBox 3"/>
            <p:cNvSpPr txBox="1">
              <a:spLocks noChangeArrowheads="1"/>
            </p:cNvSpPr>
            <p:nvPr userDrawn="1"/>
          </p:nvSpPr>
          <p:spPr bwMode="auto">
            <a:xfrm>
              <a:off x="1194" y="874"/>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2</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86" name="Group 31"/>
          <p:cNvGrpSpPr/>
          <p:nvPr/>
        </p:nvGrpSpPr>
        <p:grpSpPr bwMode="auto">
          <a:xfrm>
            <a:off x="2125586" y="2703785"/>
            <a:ext cx="4610100" cy="657225"/>
            <a:chOff x="1080" y="1249"/>
            <a:chExt cx="2904" cy="414"/>
          </a:xfrm>
        </p:grpSpPr>
        <p:pic>
          <p:nvPicPr>
            <p:cNvPr id="87" name="图片 5" descr="4.jpg"/>
            <p:cNvPicPr>
              <a:picLocks noChangeAspect="1"/>
            </p:cNvPicPr>
            <p:nvPr userDrawn="1"/>
          </p:nvPicPr>
          <p:blipFill>
            <a:blip r:embed="rId1"/>
            <a:srcRect/>
            <a:stretch>
              <a:fillRect/>
            </a:stretch>
          </p:blipFill>
          <p:spPr bwMode="auto">
            <a:xfrm>
              <a:off x="1080" y="124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11"/>
            <p:cNvSpPr txBox="1"/>
            <p:nvPr userDrawn="1"/>
          </p:nvSpPr>
          <p:spPr>
            <a:xfrm>
              <a:off x="1642" y="1249"/>
              <a:ext cx="2177" cy="291"/>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未实现的检查及其难点</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9" name="TextBox 12"/>
            <p:cNvSpPr txBox="1">
              <a:spLocks noChangeArrowheads="1"/>
            </p:cNvSpPr>
            <p:nvPr userDrawn="1"/>
          </p:nvSpPr>
          <p:spPr bwMode="auto">
            <a:xfrm>
              <a:off x="1194" y="133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3</a:t>
              </a: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90" name="Group 32"/>
          <p:cNvGrpSpPr/>
          <p:nvPr/>
        </p:nvGrpSpPr>
        <p:grpSpPr bwMode="auto">
          <a:xfrm>
            <a:off x="2125586" y="3346722"/>
            <a:ext cx="4610100" cy="657225"/>
            <a:chOff x="1080" y="1699"/>
            <a:chExt cx="2904" cy="414"/>
          </a:xfrm>
        </p:grpSpPr>
        <p:pic>
          <p:nvPicPr>
            <p:cNvPr id="91" name="图片 6" descr="4.jpg"/>
            <p:cNvPicPr>
              <a:picLocks noChangeAspect="1"/>
            </p:cNvPicPr>
            <p:nvPr userDrawn="1"/>
          </p:nvPicPr>
          <p:blipFill>
            <a:blip r:embed="rId1"/>
            <a:srcRect/>
            <a:stretch>
              <a:fillRect/>
            </a:stretch>
          </p:blipFill>
          <p:spPr bwMode="auto">
            <a:xfrm>
              <a:off x="1080" y="1699"/>
              <a:ext cx="290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Box 15"/>
            <p:cNvSpPr txBox="1"/>
            <p:nvPr userDrawn="1"/>
          </p:nvSpPr>
          <p:spPr>
            <a:xfrm>
              <a:off x="1642" y="1720"/>
              <a:ext cx="2177" cy="288"/>
            </a:xfrm>
            <a:prstGeom prst="rect">
              <a:avLst/>
            </a:prstGeom>
            <a:noFill/>
          </p:spPr>
          <p:txBody>
            <a:bodyPr wrap="square">
              <a:spAutoFit/>
            </a:bodyPr>
            <a:lstStyle/>
            <a:p>
              <a:pPr>
                <a:defRPr/>
              </a:pPr>
              <a:r>
                <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遇到的问题</a:t>
              </a:r>
              <a:endParaRPr lang="zh-CN" altLang="en-US" sz="2400" b="1" dirty="0">
                <a:solidFill>
                  <a:schemeClr val="bg1">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3" name="TextBox 10"/>
            <p:cNvSpPr txBox="1">
              <a:spLocks noChangeArrowheads="1"/>
            </p:cNvSpPr>
            <p:nvPr userDrawn="1"/>
          </p:nvSpPr>
          <p:spPr bwMode="auto">
            <a:xfrm>
              <a:off x="1194" y="1789"/>
              <a:ext cx="230" cy="291"/>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itchFamily="2" charset="-122"/>
                </a:defRPr>
              </a:lvl1pPr>
              <a:lvl2pPr marL="742950" indent="-285750" eaLnBrk="0" hangingPunct="0">
                <a:defRPr sz="2400">
                  <a:solidFill>
                    <a:schemeClr val="tx1"/>
                  </a:solidFill>
                  <a:latin typeface="Times New Roman" panose="02020603050405020304" pitchFamily="18" charset="0"/>
                  <a:ea typeface="宋体" pitchFamily="2" charset="-122"/>
                </a:defRPr>
              </a:lvl2pPr>
              <a:lvl3pPr marL="1143000" indent="-228600" eaLnBrk="0" hangingPunct="0">
                <a:defRPr sz="2400">
                  <a:solidFill>
                    <a:schemeClr val="tx1"/>
                  </a:solidFill>
                  <a:latin typeface="Times New Roman" panose="02020603050405020304" pitchFamily="18" charset="0"/>
                  <a:ea typeface="宋体" pitchFamily="2" charset="-122"/>
                </a:defRPr>
              </a:lvl3pPr>
              <a:lvl4pPr marL="1600200" indent="-228600" eaLnBrk="0" hangingPunct="0">
                <a:defRPr sz="2400">
                  <a:solidFill>
                    <a:schemeClr val="tx1"/>
                  </a:solidFill>
                  <a:latin typeface="Times New Roman" panose="02020603050405020304" pitchFamily="18" charset="0"/>
                  <a:ea typeface="宋体" pitchFamily="2" charset="-122"/>
                </a:defRPr>
              </a:lvl4pPr>
              <a:lvl5pPr marL="2057400" indent="-228600" eaLnBrk="0" hangingPunct="0">
                <a:defRPr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itchFamily="2" charset="-122"/>
                </a:defRPr>
              </a:lvl9pPr>
            </a:lstStyle>
            <a:p>
              <a:pPr eaLnBrk="1" hangingPunct="1">
                <a:defRPr/>
              </a:pPr>
              <a:r>
                <a:rPr lang="en-US" altLang="zh-CN" dirty="0">
                  <a:solidFill>
                    <a:prstClr val="white"/>
                  </a:solidFill>
                  <a:latin typeface="微软雅黑" panose="020B0503020204020204" pitchFamily="34" charset="-122"/>
                  <a:ea typeface="微软雅黑" panose="020B0503020204020204" pitchFamily="34" charset="-122"/>
                </a:rPr>
                <a:t>4</a:t>
              </a:r>
              <a:endParaRPr lang="zh-CN" altLang="en-US"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致谢</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感谢</a:t>
            </a:r>
            <a:r>
              <a:rPr lang="en-US" altLang="zh-CN" dirty="0">
                <a:latin typeface="楷体" panose="02010609060101010101" pitchFamily="49" charset="-122"/>
                <a:ea typeface="楷体" panose="02010609060101010101" pitchFamily="49" charset="-122"/>
              </a:rPr>
              <a:t>nasac2018</a:t>
            </a:r>
            <a:r>
              <a:rPr lang="zh-CN" altLang="en-US" dirty="0">
                <a:latin typeface="楷体" panose="02010609060101010101" pitchFamily="49" charset="-122"/>
                <a:ea typeface="楷体" panose="02010609060101010101" pitchFamily="49" charset="-122"/>
              </a:rPr>
              <a:t>项目的源码支持</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感谢邓胜亮同学提供的咨询帮助</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感谢张昱老师的</a:t>
            </a:r>
            <a:r>
              <a:rPr lang="en-US" altLang="zh-CN" dirty="0">
                <a:latin typeface="楷体" panose="02010609060101010101" pitchFamily="49" charset="-122"/>
                <a:ea typeface="楷体" panose="02010609060101010101" pitchFamily="49" charset="-122"/>
              </a:rPr>
              <a:t>PPT</a:t>
            </a:r>
            <a:r>
              <a:rPr lang="zh-CN" altLang="en-US" dirty="0">
                <a:latin typeface="楷体" panose="02010609060101010101" pitchFamily="49" charset="-122"/>
                <a:ea typeface="楷体" panose="02010609060101010101" pitchFamily="49" charset="-122"/>
              </a:rPr>
              <a:t>模板支持</a:t>
            </a:r>
            <a:endParaRPr lang="en-US" altLang="zh-CN" dirty="0">
              <a:latin typeface="楷体" panose="02010609060101010101" pitchFamily="49" charset="-122"/>
              <a:ea typeface="楷体" panose="02010609060101010101" pitchFamily="49" charset="-122"/>
            </a:endParaRPr>
          </a:p>
          <a:p>
            <a:pPr marL="0" indent="0">
              <a:buNone/>
            </a:pPr>
            <a:endParaRPr lang="zh-CN" altLang="en-US"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已实现的检查及其细节</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类：</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构造函数的职责</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隐式类型转换</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可拷贝类型和可移动类型</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结构体</a:t>
            </a:r>
            <a:r>
              <a:rPr lang="en-US" altLang="zh-CN" dirty="0">
                <a:latin typeface="楷体" panose="02010609060101010101" pitchFamily="49" charset="-122"/>
                <a:ea typeface="楷体" panose="02010609060101010101" pitchFamily="49" charset="-122"/>
              </a:rPr>
              <a:t>VS.</a:t>
            </a:r>
            <a:r>
              <a:rPr lang="zh-CN" altLang="en-US" dirty="0">
                <a:latin typeface="楷体" panose="02010609060101010101" pitchFamily="49" charset="-122"/>
                <a:ea typeface="楷体" panose="02010609060101010101" pitchFamily="49" charset="-122"/>
              </a:rPr>
              <a:t>类</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继承</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运算符重载</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存取控制</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声明顺序</a:t>
            </a:r>
            <a:endParaRPr lang="zh-CN" altLang="en-US"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27584" y="2420888"/>
            <a:ext cx="7772400" cy="745234"/>
          </a:xfrm>
        </p:spPr>
        <p:txBody>
          <a:bodyPr/>
          <a:lstStyle/>
          <a:p>
            <a:r>
              <a:rPr lang="zh-CN" altLang="en-US" dirty="0"/>
              <a:t>谢谢大家</a:t>
            </a:r>
            <a:endParaRPr lang="zh-CN" altLang="en-US" dirty="0"/>
          </a:p>
        </p:txBody>
      </p:sp>
      <p:sp>
        <p:nvSpPr>
          <p:cNvPr id="7" name="Subtitle 6"/>
          <p:cNvSpPr>
            <a:spLocks noGrp="1"/>
          </p:cNvSpPr>
          <p:nvPr>
            <p:ph type="subTitle" idx="1"/>
          </p:nvPr>
        </p:nvSpPr>
        <p:spPr/>
        <p:txBody>
          <a:bodyPr/>
          <a:lstStyle/>
          <a:p>
            <a:endParaRPr lang="zh-CN" altLang="en-US" dirty="0"/>
          </a:p>
        </p:txBody>
      </p:sp>
      <p:sp>
        <p:nvSpPr>
          <p:cNvPr id="8" name="文本框 7"/>
          <p:cNvSpPr txBox="1"/>
          <p:nvPr/>
        </p:nvSpPr>
        <p:spPr>
          <a:xfrm>
            <a:off x="2165648" y="5013176"/>
            <a:ext cx="7012632" cy="369332"/>
          </a:xfrm>
          <a:prstGeom prst="rect">
            <a:avLst/>
          </a:prstGeom>
          <a:noFill/>
        </p:spPr>
        <p:txBody>
          <a:bodyPr wrap="square" rtlCol="0">
            <a:spAutoFit/>
          </a:bodyPr>
          <a:lstStyle/>
          <a:p>
            <a:r>
              <a:rPr lang="zh-CN" altLang="en-US" dirty="0"/>
              <a:t>刘奕品 </a:t>
            </a:r>
            <a:r>
              <a:rPr lang="en-US" altLang="zh-CN" dirty="0"/>
              <a:t>	</a:t>
            </a:r>
            <a:r>
              <a:rPr lang="zh-CN" altLang="en-US" dirty="0"/>
              <a:t>归舒睿</a:t>
            </a:r>
            <a:r>
              <a:rPr lang="en-US" altLang="zh-CN" dirty="0"/>
              <a:t>	</a:t>
            </a:r>
            <a:r>
              <a:rPr lang="zh-CN" altLang="en-US" dirty="0"/>
              <a:t>王梓涵</a:t>
            </a:r>
            <a:r>
              <a:rPr lang="en-US" altLang="zh-CN" dirty="0"/>
              <a:t>	</a:t>
            </a:r>
            <a:r>
              <a:rPr lang="zh-CN" altLang="en-US" dirty="0"/>
              <a:t>伊昕宇</a:t>
            </a:r>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已实现的检查及其细节</a:t>
            </a:r>
            <a:endParaRPr lang="zh-CN" altLang="en-US" dirty="0"/>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其它</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特性</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预处理</a:t>
            </a:r>
            <a:r>
              <a:rPr lang="zh-CN" altLang="en-US" dirty="0">
                <a:latin typeface="楷体" panose="02010609060101010101" pitchFamily="49" charset="-122"/>
                <a:ea typeface="楷体" panose="02010609060101010101" pitchFamily="49" charset="-122"/>
              </a:rPr>
              <a:t>宏</a:t>
            </a:r>
            <a:endParaRPr lang="en-US" altLang="zh-CN" dirty="0">
              <a:latin typeface="楷体" panose="02010609060101010101" pitchFamily="49" charset="-122"/>
              <a:ea typeface="楷体" panose="02010609060101010101" pitchFamily="49" charset="-122"/>
            </a:endParaRPr>
          </a:p>
          <a:p>
            <a:endParaRPr lang="zh-CN" altLang="en-US"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已实现的检查及其细节</a:t>
            </a:r>
            <a:endParaRPr lang="zh-CN" altLang="en-US" dirty="0"/>
          </a:p>
        </p:txBody>
      </p:sp>
      <p:sp>
        <p:nvSpPr>
          <p:cNvPr id="3" name="Content Placeholder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其它</a:t>
            </a:r>
            <a:r>
              <a:rPr lang="en-US" altLang="zh-CN" dirty="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特性</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定义处检查：</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引用参数</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函数重载</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缺省参数</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内联函数</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整型</a:t>
            </a:r>
            <a:endParaRPr lang="en-US" altLang="zh-CN" dirty="0">
              <a:latin typeface="楷体" panose="02010609060101010101" pitchFamily="49" charset="-122"/>
              <a:ea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Auto</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列表</a:t>
            </a:r>
            <a:r>
              <a:rPr lang="zh-CN" altLang="en-US" dirty="0" smtClean="0">
                <a:latin typeface="楷体" panose="02010609060101010101" pitchFamily="49" charset="-122"/>
                <a:ea typeface="楷体" panose="02010609060101010101" pitchFamily="49" charset="-122"/>
              </a:rPr>
              <a:t>初始化</a:t>
            </a:r>
            <a:endParaRPr lang="en-US" altLang="zh-CN" dirty="0">
              <a:latin typeface="楷体" panose="02010609060101010101" pitchFamily="49" charset="-122"/>
              <a:ea typeface="楷体" panose="02010609060101010101" pitchFamily="49" charset="-122"/>
            </a:endParaRPr>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83A6FEE2-EC87-43D0-A503-157B80D650A6}" type="slidenum">
              <a:rPr lang="en-US" altLang="zh-CN" smtClean="0"/>
            </a:fld>
            <a:endParaRPr lang="en-US" altLang="zh-CN"/>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正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6909</Words>
  <Application>WPS 演示</Application>
  <PresentationFormat>全屏显示(4:3)</PresentationFormat>
  <Paragraphs>813</Paragraphs>
  <Slides>70</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70</vt:i4>
      </vt:variant>
    </vt:vector>
  </HeadingPairs>
  <TitlesOfParts>
    <vt:vector size="88" baseType="lpstr">
      <vt:lpstr>Arial</vt:lpstr>
      <vt:lpstr>宋体</vt:lpstr>
      <vt:lpstr>Wingdings</vt:lpstr>
      <vt:lpstr>Verdana</vt:lpstr>
      <vt:lpstr>黑体</vt:lpstr>
      <vt:lpstr>微软雅黑</vt:lpstr>
      <vt:lpstr>Calibri</vt:lpstr>
      <vt:lpstr>Arial Unicode MS</vt:lpstr>
      <vt:lpstr>Times New Roman</vt:lpstr>
      <vt:lpstr>楷体</vt:lpstr>
      <vt:lpstr>Ubuntu</vt:lpstr>
      <vt:lpstr>文泉驿微米黑</vt:lpstr>
      <vt:lpstr>宋体</vt:lpstr>
      <vt:lpstr>Arial Unicode MS</vt:lpstr>
      <vt:lpstr>DejaVu Sans</vt:lpstr>
      <vt:lpstr>Abyssinica SIL</vt:lpstr>
      <vt:lpstr>Profile</vt:lpstr>
      <vt:lpstr>2_正文</vt:lpstr>
      <vt:lpstr>G1-GoogleCPPCodingStyleCheck </vt:lpstr>
      <vt:lpstr>报告目录</vt:lpstr>
      <vt:lpstr>项目介绍---动机</vt:lpstr>
      <vt:lpstr>项目介绍</vt:lpstr>
      <vt:lpstr>项目介绍——分工</vt:lpstr>
      <vt:lpstr>报告目录</vt:lpstr>
      <vt:lpstr>已实现的检查及其细节</vt:lpstr>
      <vt:lpstr>已实现的检查及其细节</vt:lpstr>
      <vt:lpstr>已实现的检查及其细节</vt:lpstr>
      <vt:lpstr>已实现的检查及其细节</vt:lpstr>
      <vt:lpstr>构造函数的职责</vt:lpstr>
      <vt:lpstr>构造函数的职责</vt:lpstr>
      <vt:lpstr>隐式类型转换</vt:lpstr>
      <vt:lpstr>可拷贝类型和可移动类型</vt:lpstr>
      <vt:lpstr>结构体VS. 类</vt:lpstr>
      <vt:lpstr>继承</vt:lpstr>
      <vt:lpstr>运算符重载</vt:lpstr>
      <vt:lpstr>存取控制</vt:lpstr>
      <vt:lpstr>声明顺序</vt:lpstr>
      <vt:lpstr>已实现的检查及其细节</vt:lpstr>
      <vt:lpstr>引用参数</vt:lpstr>
      <vt:lpstr>缺省参数</vt:lpstr>
      <vt:lpstr>函数重载</vt:lpstr>
      <vt:lpstr>内联函数</vt:lpstr>
      <vt:lpstr>整型</vt:lpstr>
      <vt:lpstr>auto</vt:lpstr>
      <vt:lpstr>列表初始化</vt:lpstr>
      <vt:lpstr>预处理宏</vt:lpstr>
      <vt:lpstr>预处理宏</vt:lpstr>
      <vt:lpstr>预处理宏</vt:lpstr>
      <vt:lpstr>已实现的检查及其细节</vt:lpstr>
      <vt:lpstr>动态分配堆栈内存</vt:lpstr>
      <vt:lpstr>异常</vt:lpstr>
      <vt:lpstr>运行时类型识别</vt:lpstr>
      <vt:lpstr>类型转换</vt:lpstr>
      <vt:lpstr>前置自增和自减</vt:lpstr>
      <vt:lpstr>前置自增和自减</vt:lpstr>
      <vt:lpstr>前置自增和自减</vt:lpstr>
      <vt:lpstr>前置自增和自减</vt:lpstr>
      <vt:lpstr>前置自增和自减</vt:lpstr>
      <vt:lpstr>Lambda 表达式</vt:lpstr>
      <vt:lpstr>Lambda 表达式</vt:lpstr>
      <vt:lpstr>Lambda 表达式</vt:lpstr>
      <vt:lpstr>Lambda 表达式</vt:lpstr>
      <vt:lpstr> 0, nullptr 和 NULL</vt:lpstr>
      <vt:lpstr>0, nullptr 和 NULL</vt:lpstr>
      <vt:lpstr>0, nullptr 和 NULL</vt:lpstr>
      <vt:lpstr>报告目录</vt:lpstr>
      <vt:lpstr>未实现的检查及其难点</vt:lpstr>
      <vt:lpstr>未实现的检查及其难点</vt:lpstr>
      <vt:lpstr>未实现的检查及其难点</vt:lpstr>
      <vt:lpstr>未实现的检查及其难点</vt:lpstr>
      <vt:lpstr>未实现的检查及其难点</vt:lpstr>
      <vt:lpstr>未实现的检查及其难点</vt:lpstr>
      <vt:lpstr>未实现的检查及其难点</vt:lpstr>
      <vt:lpstr>报告目录</vt:lpstr>
      <vt:lpstr>遇到的问题</vt:lpstr>
      <vt:lpstr>遇到的问题</vt:lpstr>
      <vt:lpstr>遇到的问题</vt:lpstr>
      <vt:lpstr>遇到的问题</vt:lpstr>
      <vt:lpstr>遇到的问题</vt:lpstr>
      <vt:lpstr>遇到的问题</vt:lpstr>
      <vt:lpstr>遇到的问题</vt:lpstr>
      <vt:lpstr>遇到的问题</vt:lpstr>
      <vt:lpstr>报告目录</vt:lpstr>
      <vt:lpstr>总结</vt:lpstr>
      <vt:lpstr>总结</vt:lpstr>
      <vt:lpstr>报告目录</vt:lpstr>
      <vt:lpstr>致谢</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[张昱]</dc:creator>
  <cp:lastModifiedBy>yxy</cp:lastModifiedBy>
  <cp:revision>627</cp:revision>
  <cp:lastPrinted>2019-01-12T12:33:20Z</cp:lastPrinted>
  <dcterms:created xsi:type="dcterms:W3CDTF">2019-01-12T12:33:20Z</dcterms:created>
  <dcterms:modified xsi:type="dcterms:W3CDTF">2019-01-12T12:33:20Z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2052-10.1.0.6634</vt:lpwstr>
  </property>
</Properties>
</file>