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jpeg" ContentType="image/jpe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518040" y="1087200"/>
            <a:ext cx="7956720" cy="10800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1034640" cy="1063800"/>
          </a:xfrm>
          <a:prstGeom prst="rect">
            <a:avLst/>
          </a:prstGeom>
          <a:ln>
            <a:noFill/>
          </a:ln>
        </p:spPr>
      </p:pic>
      <p:pic>
        <p:nvPicPr>
          <p:cNvPr id="2" name="Picture 4" descr=""/>
          <p:cNvPicPr/>
          <p:nvPr/>
        </p:nvPicPr>
        <p:blipFill>
          <a:blip r:embed="rId3"/>
          <a:stretch/>
        </p:blipFill>
        <p:spPr>
          <a:xfrm>
            <a:off x="6516360" y="86040"/>
            <a:ext cx="2518920" cy="48456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3600" y="3955320"/>
            <a:ext cx="9135720" cy="1364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3"/>
          <p:cNvSpPr/>
          <p:nvPr/>
        </p:nvSpPr>
        <p:spPr>
          <a:xfrm>
            <a:off x="1440" y="2320920"/>
            <a:ext cx="9137160" cy="154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8" descr=""/>
          <p:cNvPicPr/>
          <p:nvPr/>
        </p:nvPicPr>
        <p:blipFill>
          <a:blip r:embed="rId4"/>
          <a:srcRect l="4336" t="36878" r="-4357" b="37540"/>
          <a:stretch/>
        </p:blipFill>
        <p:spPr>
          <a:xfrm>
            <a:off x="25560" y="101520"/>
            <a:ext cx="4780080" cy="93060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18040" y="1087200"/>
            <a:ext cx="7956720" cy="10800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1034640" cy="106380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3"/>
          <a:stretch/>
        </p:blipFill>
        <p:spPr>
          <a:xfrm>
            <a:off x="6516360" y="86040"/>
            <a:ext cx="2518920" cy="484560"/>
          </a:xfrm>
          <a:prstGeom prst="rect">
            <a:avLst/>
          </a:prstGeom>
          <a:ln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27640" y="2421000"/>
            <a:ext cx="77709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黑体"/>
                <a:ea typeface="黑体"/>
              </a:rPr>
              <a:t>编译原理</a:t>
            </a:r>
            <a:r>
              <a:rPr b="1" lang="en-US" sz="4000" spc="-1" strike="noStrike">
                <a:solidFill>
                  <a:srgbClr val="ffffff"/>
                </a:solidFill>
                <a:latin typeface="黑体"/>
                <a:ea typeface="黑体"/>
              </a:rPr>
              <a:t>(H)</a:t>
            </a:r>
            <a:r>
              <a:rPr b="1" lang="en-US" sz="4000" spc="-1" strike="noStrike">
                <a:solidFill>
                  <a:srgbClr val="ffffff"/>
                </a:solidFill>
                <a:latin typeface="黑体"/>
                <a:ea typeface="黑体"/>
              </a:rPr>
              <a:t>期末汇报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403640" y="3265200"/>
            <a:ext cx="701136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黑体"/>
                <a:ea typeface="黑体"/>
              </a:rPr>
              <a:t>CSA group4</a:t>
            </a:r>
            <a:r>
              <a:rPr b="1" lang="en-US" sz="2800" spc="-1" strike="noStrike">
                <a:solidFill>
                  <a:srgbClr val="ffffff"/>
                </a:solidFill>
                <a:latin typeface="黑体"/>
                <a:ea typeface="黑体"/>
              </a:rPr>
              <a:t>：</a:t>
            </a:r>
            <a:r>
              <a:rPr b="1" lang="en-US" sz="2800" spc="-1" strike="noStrike">
                <a:solidFill>
                  <a:srgbClr val="ffffff"/>
                </a:solidFill>
                <a:latin typeface="黑体"/>
                <a:ea typeface="黑体"/>
              </a:rPr>
              <a:t>MemoryCheck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841480" y="4443840"/>
            <a:ext cx="37429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80000"/>
                </a:solidFill>
                <a:latin typeface="宋体"/>
                <a:ea typeface="宋体"/>
              </a:rPr>
              <a:t>汇报人：杨子奇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1691280" y="5028480"/>
            <a:ext cx="60436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组员：杨子奇、连家诚、李楠、牛田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086600" y="6381360"/>
            <a:ext cx="197964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BD9FE97B-5DCB-4B2B-9C71-4C3CA2F7360C}" type="slidenum">
              <a:rPr b="0" lang="en-US" sz="1200" spc="-1" strike="noStrike">
                <a:solidFill>
                  <a:srgbClr val="000000"/>
                </a:solidFill>
                <a:latin typeface="Verdana"/>
                <a:ea typeface="宋体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015200" y="210240"/>
            <a:ext cx="753768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微软雅黑"/>
                <a:ea typeface="微软雅黑"/>
              </a:rPr>
              <a:t>AllocationZeroChecker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567000" y="1413000"/>
            <a:ext cx="7999560" cy="523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检查点为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checkPostStmt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，即在处理完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statement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之后分析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new []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运算符的相关参数</a:t>
            </a:r>
            <a:endParaRPr b="0" lang="en-US" sz="24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通过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isArray()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判断运算符是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new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还是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new []</a:t>
            </a:r>
            <a:endParaRPr b="0" lang="en-US" sz="24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通过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getArraySize()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得到分配内存大小，并将其转化为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DefineSVal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类型</a:t>
            </a:r>
            <a:endParaRPr b="0" lang="en-US" sz="24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通过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ConstraintManager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类中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assumeDual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方法判断分配的内存大小是否为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0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，若为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0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或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taint value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（可能为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0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），调用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reportBug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报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warning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590920" y="6381360"/>
            <a:ext cx="40370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7086600" y="6381360"/>
            <a:ext cx="197964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A6AA3984-9D46-4240-AD31-A1DFFE00072C}" type="slidenum">
              <a:rPr b="0" lang="en-US" sz="1200" spc="-1" strike="noStrike">
                <a:solidFill>
                  <a:srgbClr val="000000"/>
                </a:solidFill>
                <a:latin typeface="Verdana"/>
                <a:ea typeface="宋体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015200" y="210240"/>
            <a:ext cx="753768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测试结果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567000" y="1413000"/>
            <a:ext cx="7999560" cy="5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BufferChecker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31" name="图片 4" descr=""/>
          <p:cNvPicPr/>
          <p:nvPr/>
        </p:nvPicPr>
        <p:blipFill>
          <a:blip r:embed="rId1"/>
          <a:stretch/>
        </p:blipFill>
        <p:spPr>
          <a:xfrm>
            <a:off x="274320" y="2011680"/>
            <a:ext cx="8594280" cy="1188720"/>
          </a:xfrm>
          <a:prstGeom prst="rect">
            <a:avLst/>
          </a:prstGeom>
          <a:ln>
            <a:noFill/>
          </a:ln>
        </p:spPr>
      </p:pic>
      <p:sp>
        <p:nvSpPr>
          <p:cNvPr id="132" name="CustomShape 5"/>
          <p:cNvSpPr/>
          <p:nvPr/>
        </p:nvSpPr>
        <p:spPr>
          <a:xfrm>
            <a:off x="548640" y="3474720"/>
            <a:ext cx="7999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AllocSizeChecker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457200" y="4259880"/>
            <a:ext cx="6643080" cy="131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590920" y="6381360"/>
            <a:ext cx="40370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7086600" y="6381360"/>
            <a:ext cx="197964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9EAF764A-B2F0-45A8-8A40-8657688078C8}" type="slidenum">
              <a:rPr b="0" lang="en-US" sz="1200" spc="-1" strike="noStrike">
                <a:solidFill>
                  <a:srgbClr val="000000"/>
                </a:solidFill>
                <a:latin typeface="Verdana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015200" y="210240"/>
            <a:ext cx="753768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测试结果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567000" y="1413000"/>
            <a:ext cx="7999560" cy="523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AllocationZeroChecker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38" name="图片 5" descr=""/>
          <p:cNvPicPr/>
          <p:nvPr/>
        </p:nvPicPr>
        <p:blipFill>
          <a:blip r:embed="rId1"/>
          <a:stretch/>
        </p:blipFill>
        <p:spPr>
          <a:xfrm>
            <a:off x="179640" y="1989000"/>
            <a:ext cx="8825040" cy="395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590920" y="6381360"/>
            <a:ext cx="40370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7086600" y="6381360"/>
            <a:ext cx="197964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F9DC5929-ADC5-458C-9AEC-C87FE32ACB90}" type="slidenum">
              <a:rPr b="0" lang="en-US" sz="1200" spc="-1" strike="noStrike">
                <a:solidFill>
                  <a:srgbClr val="000000"/>
                </a:solidFill>
                <a:latin typeface="Verdana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015200" y="210240"/>
            <a:ext cx="753768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不足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457200" y="1413000"/>
            <a:ext cx="7999560" cy="523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功能比较简单，没有对复杂的内存操作进行检查</a:t>
            </a:r>
            <a:endParaRPr b="0" lang="en-US" sz="24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是在函数调用层面进行检查，而不是在确实访问到不正当区域的检查</a:t>
            </a:r>
            <a:endParaRPr b="0" lang="en-US" sz="24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当遇到复杂的计算时可能没能成功发现参数不正确的情况（可能是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CSA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分析的不足之处）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590920" y="6381360"/>
            <a:ext cx="40370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7086600" y="6381360"/>
            <a:ext cx="197964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823ADE47-E2A5-4ED2-824B-B8340A0C315D}" type="slidenum">
              <a:rPr b="0" lang="en-US" sz="1200" spc="-1" strike="noStrike">
                <a:solidFill>
                  <a:srgbClr val="000000"/>
                </a:solidFill>
                <a:latin typeface="Verdana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015200" y="210240"/>
            <a:ext cx="753768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总结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457200" y="1413000"/>
            <a:ext cx="7999560" cy="523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本次实验主要在于对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CSA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的学习。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clang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创造了一个很好的静态分析框架和接口，我们需要学习它的主要原理和使用方法，创造自己的分析器</a:t>
            </a:r>
            <a:endParaRPr b="0" lang="en-US" sz="24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clang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自带的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checkers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已经有了许多强大的功能，同时也是学习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CSA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的良好的源码实例</a:t>
            </a:r>
            <a:endParaRPr b="0" lang="en-US" sz="24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小组之间需要沟通和分享，互相进步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590920" y="6381360"/>
            <a:ext cx="40370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7086600" y="6381360"/>
            <a:ext cx="197964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D0A30E8D-C982-4833-A9C6-4EB8E484C712}" type="slidenum">
              <a:rPr b="0" lang="en-US" sz="1200" spc="-1" strike="noStrike">
                <a:solidFill>
                  <a:srgbClr val="000000"/>
                </a:solidFill>
                <a:latin typeface="Verdana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1015200" y="210240"/>
            <a:ext cx="753768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分工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567000" y="1413000"/>
            <a:ext cx="799956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杨子奇：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AllocSizeChecker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PPT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部分内容，展示</a:t>
            </a:r>
            <a:endParaRPr b="0" lang="en-US" sz="24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连家诚：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AllocationZeroChecker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，修改部分测评，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PPT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小部分内容</a:t>
            </a:r>
            <a:endParaRPr b="0" lang="en-US" sz="24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李楠：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BufferChecker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PPT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部分内容</a:t>
            </a:r>
            <a:endParaRPr b="0" lang="en-US" sz="24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牛田：项目资料调研，测评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590920" y="6381360"/>
            <a:ext cx="40370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7086600" y="6381360"/>
            <a:ext cx="197964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F1B0B0B1-2E16-4541-94F3-88BB7659D3B0}" type="slidenum">
              <a:rPr b="0" lang="en-US" sz="1200" spc="-1" strike="noStrike">
                <a:solidFill>
                  <a:srgbClr val="000000"/>
                </a:solidFill>
                <a:latin typeface="Verdana"/>
                <a:ea typeface="宋体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015200" y="210240"/>
            <a:ext cx="753768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内存检查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609480" y="2605320"/>
            <a:ext cx="7999560" cy="18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  <a:spcBef>
                <a:spcPts val="1199"/>
              </a:spcBef>
            </a:pPr>
            <a:r>
              <a:rPr b="1" lang="en-US" sz="6000" spc="-1" strike="noStrike">
                <a:solidFill>
                  <a:srgbClr val="000000"/>
                </a:solidFill>
                <a:latin typeface="Times New Roman"/>
                <a:ea typeface="黑体"/>
              </a:rPr>
              <a:t>谢谢！</a:t>
            </a:r>
            <a:endParaRPr b="0" lang="en-US" sz="6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519"/>
              </a:spcBef>
            </a:pPr>
            <a:endParaRPr b="0" lang="en-US" sz="6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590920" y="6381360"/>
            <a:ext cx="40370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7086600" y="6381360"/>
            <a:ext cx="197964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7EB0B3CA-73B8-4B2A-8E18-48FA4FF99D51}" type="slidenum">
              <a:rPr b="0" lang="en-US" sz="1200" spc="-1" strike="noStrike">
                <a:solidFill>
                  <a:srgbClr val="000000"/>
                </a:solidFill>
                <a:latin typeface="Verdana"/>
                <a:ea typeface="宋体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015200" y="210240"/>
            <a:ext cx="753768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微软雅黑"/>
                <a:ea typeface="微软雅黑"/>
              </a:rPr>
              <a:t>目录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2243160" y="4057560"/>
            <a:ext cx="3492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567000" y="1131480"/>
            <a:ext cx="7999560" cy="56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69800" indent="-468360">
              <a:lnSpc>
                <a:spcPct val="120000"/>
              </a:lnSpc>
              <a:spcBef>
                <a:spcPts val="601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CSA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的工作流程</a:t>
            </a:r>
            <a:endParaRPr b="0" lang="en-US" sz="30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601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自定义的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checker</a:t>
            </a:r>
            <a:endParaRPr b="0" lang="en-US" sz="3000" spc="-1" strike="noStrike">
              <a:latin typeface="Arial"/>
            </a:endParaRPr>
          </a:p>
          <a:p>
            <a:pPr lvl="1" marL="907920" indent="-435600">
              <a:lnSpc>
                <a:spcPct val="120000"/>
              </a:lnSpc>
              <a:spcBef>
                <a:spcPts val="601"/>
              </a:spcBef>
              <a:buClr>
                <a:srgbClr val="cc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Verdana"/>
                <a:ea typeface="宋体"/>
              </a:rPr>
              <a:t>BufferChecker</a:t>
            </a:r>
            <a:endParaRPr b="0" lang="en-US" sz="3000" spc="-1" strike="noStrike">
              <a:latin typeface="Arial"/>
            </a:endParaRPr>
          </a:p>
          <a:p>
            <a:pPr lvl="1" marL="907920" indent="-435600">
              <a:lnSpc>
                <a:spcPct val="120000"/>
              </a:lnSpc>
              <a:spcBef>
                <a:spcPts val="601"/>
              </a:spcBef>
              <a:buClr>
                <a:srgbClr val="cc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Verdana"/>
                <a:ea typeface="宋体"/>
              </a:rPr>
              <a:t>AllocationZeroChecker</a:t>
            </a:r>
            <a:endParaRPr b="0" lang="en-US" sz="3000" spc="-1" strike="noStrike">
              <a:latin typeface="Arial"/>
            </a:endParaRPr>
          </a:p>
          <a:p>
            <a:pPr lvl="1" marL="907920" indent="-435600">
              <a:lnSpc>
                <a:spcPct val="120000"/>
              </a:lnSpc>
              <a:spcBef>
                <a:spcPts val="601"/>
              </a:spcBef>
              <a:buClr>
                <a:srgbClr val="cc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Verdana"/>
                <a:ea typeface="宋体"/>
              </a:rPr>
              <a:t>AllocSizeChecker</a:t>
            </a:r>
            <a:endParaRPr b="0" lang="en-US" sz="30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601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测试结果</a:t>
            </a:r>
            <a:endParaRPr b="0" lang="en-US" sz="30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601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不足</a:t>
            </a:r>
            <a:endParaRPr b="0" lang="en-US" sz="30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601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分工</a:t>
            </a:r>
            <a:endParaRPr b="0" lang="en-US" sz="30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601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总结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590920" y="6381360"/>
            <a:ext cx="40370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7086600" y="6381360"/>
            <a:ext cx="197964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A2ADBF28-3978-4DCF-B15A-F0F15A04E081}" type="slidenum">
              <a:rPr b="0" lang="en-US" sz="1200" spc="-1" strike="noStrike">
                <a:solidFill>
                  <a:srgbClr val="000000"/>
                </a:solidFill>
                <a:latin typeface="Verdana"/>
                <a:ea typeface="宋体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015200" y="210240"/>
            <a:ext cx="753768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微软雅黑"/>
                <a:ea typeface="微软雅黑"/>
              </a:rPr>
              <a:t>CSA</a:t>
            </a:r>
            <a:r>
              <a:rPr b="1" lang="en-US" sz="3800" spc="-1" strike="noStrike">
                <a:solidFill>
                  <a:srgbClr val="000000"/>
                </a:solidFill>
                <a:latin typeface="微软雅黑"/>
                <a:ea typeface="微软雅黑"/>
              </a:rPr>
              <a:t>的工作流程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567000" y="1131480"/>
            <a:ext cx="7999560" cy="56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533880" y="1258560"/>
            <a:ext cx="7999560" cy="56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CSA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的入口是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AnalysisConsumer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，然后会调用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HandleTranslationUnit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方法，进行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AST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层级的分析或路径敏感的分析（遍历整个编译单元的语法树，并调用相应的回调函数进行代码分析）。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590920" y="6381360"/>
            <a:ext cx="40370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7086600" y="6381360"/>
            <a:ext cx="197964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D3E0ABE4-8DF5-4CD5-B8CD-F101B7C028E2}" type="slidenum">
              <a:rPr b="0" lang="en-US" sz="1200" spc="-1" strike="noStrike">
                <a:solidFill>
                  <a:srgbClr val="000000"/>
                </a:solidFill>
                <a:latin typeface="Verdana"/>
                <a:ea typeface="宋体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015200" y="210240"/>
            <a:ext cx="753768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微软雅黑"/>
                <a:ea typeface="微软雅黑"/>
              </a:rPr>
              <a:t>自定义的</a:t>
            </a:r>
            <a:r>
              <a:rPr b="1" lang="en-US" sz="3800" spc="-1" strike="noStrike">
                <a:solidFill>
                  <a:srgbClr val="000000"/>
                </a:solidFill>
                <a:latin typeface="微软雅黑"/>
                <a:ea typeface="微软雅黑"/>
              </a:rPr>
              <a:t>checker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67000" y="1413000"/>
            <a:ext cx="799956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69800" indent="-468360">
              <a:lnSpc>
                <a:spcPct val="120000"/>
              </a:lnSpc>
              <a:spcBef>
                <a:spcPts val="601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BufferChecker</a:t>
            </a:r>
            <a:endParaRPr b="0" lang="en-US" sz="30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601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AllocSizeChecker</a:t>
            </a:r>
            <a:endParaRPr b="0" lang="en-US" sz="30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601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AllocationZeroChecker</a:t>
            </a:r>
            <a:endParaRPr b="0" lang="en-US" sz="30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601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黑体"/>
              </a:rPr>
              <a:t>主要从函数调用的层面对参数进行检查，以防止不正当的内存访问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519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590920" y="6381360"/>
            <a:ext cx="40370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7086600" y="6381360"/>
            <a:ext cx="197964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92324943-2395-467B-9FCE-208BE6C32151}" type="slidenum">
              <a:rPr b="0" lang="en-US" sz="1200" spc="-1" strike="noStrike">
                <a:solidFill>
                  <a:srgbClr val="000000"/>
                </a:solidFill>
                <a:latin typeface="Verdana"/>
                <a:ea typeface="宋体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015200" y="210240"/>
            <a:ext cx="753768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微软雅黑"/>
                <a:ea typeface="微软雅黑"/>
              </a:rPr>
              <a:t>BufferChecker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567000" y="1413000"/>
            <a:ext cx="799956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69800" indent="-468360">
              <a:lnSpc>
                <a:spcPct val="120000"/>
              </a:lnSpc>
              <a:spcBef>
                <a:spcPts val="601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功能：检查调用内存拷贝函数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memcpy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、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strcpy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函数时，目的内存的大小是否小于源内存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519"/>
              </a:spcBef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86760" y="3319920"/>
            <a:ext cx="3367800" cy="16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黑体"/>
                <a:ea typeface="黑体"/>
              </a:rPr>
              <a:t>void test()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黑体"/>
                <a:ea typeface="黑体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黑体"/>
                <a:ea typeface="黑体"/>
              </a:rPr>
              <a:t>const char* s1 = "abc";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黑体"/>
                <a:ea typeface="黑体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黑体"/>
                <a:ea typeface="黑体"/>
              </a:rPr>
              <a:t>char *s2 = new char;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黑体"/>
                <a:ea typeface="黑体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黑体"/>
                <a:ea typeface="黑体"/>
              </a:rPr>
              <a:t>strcpy(s2, s1);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黑体"/>
                <a:ea typeface="黑体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4266720" y="3319920"/>
            <a:ext cx="315720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宋体"/>
              </a:rPr>
              <a:t>void test()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宋体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宋体"/>
              </a:rPr>
              <a:t>int* p1 = new int[3];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宋体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宋体"/>
              </a:rPr>
              <a:t>int* p2 = new int;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宋体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宋体"/>
              </a:rPr>
              <a:t>memcpy(p2, p1, 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宋体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086600" y="6381360"/>
            <a:ext cx="197964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99DFC706-7DE1-4D3E-883D-91998914632E}" type="slidenum">
              <a:rPr b="0" lang="en-US" sz="1200" spc="-1" strike="noStrike">
                <a:solidFill>
                  <a:srgbClr val="000000"/>
                </a:solidFill>
                <a:latin typeface="Verdana"/>
                <a:ea typeface="宋体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015200" y="210240"/>
            <a:ext cx="753768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微软雅黑"/>
                <a:ea typeface="微软雅黑"/>
              </a:rPr>
              <a:t>BufferChecker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67000" y="1413000"/>
            <a:ext cx="7999560" cy="523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检查点为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checkPreCall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，即在函数调用前检查函数名是否为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memcpy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、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strcpy</a:t>
            </a:r>
            <a:endParaRPr b="0" lang="en-US" sz="24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获取函数参数：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call.getArgSVal(0)</a:t>
            </a:r>
            <a:endParaRPr b="0" lang="en-US" sz="24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获取内存块的大小：通过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getAsRegion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方法得到下标为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0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的元素块，再通过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getBaseRegion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方法得到数组对应的内存块，最后通过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getExtent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方法得到内存块的大小</a:t>
            </a:r>
            <a:endParaRPr b="0" lang="en-US" sz="24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比较：通过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SValBuilder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类的方法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evalBinOp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进行符号执行，比较两个内存块的大小</a:t>
            </a:r>
            <a:endParaRPr b="0" lang="en-US" sz="24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注：对于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memcpy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函数还需考虑第三个参数（拷贝的字节数）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590920" y="6381360"/>
            <a:ext cx="40370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7086600" y="6381360"/>
            <a:ext cx="197964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510D2089-D4FE-4FC0-B301-9A89C7E9EF3B}" type="slidenum">
              <a:rPr b="0" lang="en-US" sz="1200" spc="-1" strike="noStrike">
                <a:solidFill>
                  <a:srgbClr val="000000"/>
                </a:solidFill>
                <a:latin typeface="Verdana"/>
                <a:ea typeface="宋体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015200" y="210240"/>
            <a:ext cx="753768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微软雅黑"/>
                <a:ea typeface="微软雅黑"/>
              </a:rPr>
              <a:t>AllocSizeChecker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567000" y="1413000"/>
            <a:ext cx="799956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69800" indent="-468360">
              <a:lnSpc>
                <a:spcPct val="120000"/>
              </a:lnSpc>
              <a:spcBef>
                <a:spcPts val="601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功能：检查使用函数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malloc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时参数是否为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0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#include &lt;stdlib.h&gt;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int main(){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int size = 0;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int *a = malloc(size);//warning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*a = 0;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return 0;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590920" y="6381360"/>
            <a:ext cx="40370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7086600" y="6381360"/>
            <a:ext cx="197964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DB5DE3EE-64CC-4CF8-BC50-DEDEFAF0439A}" type="slidenum">
              <a:rPr b="0" lang="en-US" sz="1200" spc="-1" strike="noStrike">
                <a:solidFill>
                  <a:srgbClr val="000000"/>
                </a:solidFill>
                <a:latin typeface="Verdana"/>
                <a:ea typeface="宋体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015200" y="210240"/>
            <a:ext cx="753768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微软雅黑"/>
                <a:ea typeface="微软雅黑"/>
              </a:rPr>
              <a:t>AllocSizeChecker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567000" y="1413000"/>
            <a:ext cx="7999560" cy="523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检查点为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checkPreCall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，即在函数调用前检查</a:t>
            </a:r>
            <a:endParaRPr b="0" lang="en-US" sz="24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获取函数参数：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call.getArgSVal(0)</a:t>
            </a:r>
            <a:endParaRPr b="0" lang="en-US" sz="24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判断参数是否为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0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：通过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ConstraintManager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类中的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assumeDual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方法判断</a:t>
            </a:r>
            <a:endParaRPr b="0" lang="en-US" sz="24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判断参数是否为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tainted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：使用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ProgramState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的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isTainted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方法判断</a:t>
            </a:r>
            <a:endParaRPr b="0" lang="en-US" sz="2400" spc="-1" strike="noStrike">
              <a:latin typeface="Arial"/>
            </a:endParaRPr>
          </a:p>
          <a:p>
            <a:pPr marL="469800" indent="-468360">
              <a:lnSpc>
                <a:spcPct val="120000"/>
              </a:lnSpc>
              <a:spcBef>
                <a:spcPts val="479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调用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reportBug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方法报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黑体"/>
              </a:rPr>
              <a:t>warning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590920" y="6381360"/>
            <a:ext cx="4037040" cy="47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7086600" y="6381360"/>
            <a:ext cx="197964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42141ABD-D773-463F-B5FB-933D58BD4612}" type="slidenum">
              <a:rPr b="0" lang="en-US" sz="1200" spc="-1" strike="noStrike">
                <a:solidFill>
                  <a:srgbClr val="000000"/>
                </a:solidFill>
                <a:latin typeface="Verdana"/>
                <a:ea typeface="宋体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015200" y="210240"/>
            <a:ext cx="753768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微软雅黑"/>
                <a:ea typeface="微软雅黑"/>
              </a:rPr>
              <a:t>AllocationZeroChecker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567000" y="1413000"/>
            <a:ext cx="799956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69800" indent="-468360">
              <a:lnSpc>
                <a:spcPct val="120000"/>
              </a:lnSpc>
              <a:spcBef>
                <a:spcPts val="601"/>
              </a:spcBef>
              <a:buClr>
                <a:srgbClr val="cc0000"/>
              </a:buClr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功能：检查使用运算符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new []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时是否分配了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0</a:t>
            </a: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黑体"/>
              </a:rPr>
              <a:t>个字节的内存空间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#include &lt;string.h&gt;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#include &lt;stdlib.h&gt;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int main()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int i = 0;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char a = '\0';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int *p = new int[i+a];//warning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free(p);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宋体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142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2019-01-11T17:53:17Z</dcterms:created>
  <dc:creator>[张昱]</dc:creator>
  <dc:description/>
  <dc:language>en-US</dc:language>
  <cp:lastModifiedBy/>
  <cp:lastPrinted>2019-01-11T17:53:17Z</cp:lastPrinted>
  <dcterms:modified xsi:type="dcterms:W3CDTF">2019-01-12T15:04:45Z</dcterms:modified>
  <cp:revision>697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2052-10.1.0.6757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  <property fmtid="{D5CDD505-2E9C-101B-9397-08002B2CF9AE}" pid="13" name="Version">
    <vt:i4>1</vt:i4>
  </property>
</Properties>
</file>