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0" r:id="rId14"/>
    <p:sldId id="267" r:id="rId15"/>
    <p:sldId id="271" r:id="rId16"/>
    <p:sldId id="268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6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8" r:id="rId40"/>
    <p:sldId id="294" r:id="rId41"/>
    <p:sldId id="299" r:id="rId42"/>
    <p:sldId id="300" r:id="rId43"/>
    <p:sldId id="29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FDFDFD"/>
    <a:srgbClr val="61020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0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7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0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34D6-0A20-4852-85DB-1AE789C7C69F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719A-233E-4F7E-9BEC-30AE5FFD2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0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7827" y="2988276"/>
            <a:ext cx="7216346" cy="88144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pc="100" dirty="0" smtClean="0">
                <a:latin typeface="HCentral" pitchFamily="2" charset="0"/>
              </a:rPr>
              <a:t>L   A   B   2 – 3</a:t>
            </a:r>
            <a:endParaRPr lang="zh-CN" altLang="en-US" sz="4000" b="1" spc="100" dirty="0">
              <a:latin typeface="HCentral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9126" y="3954161"/>
            <a:ext cx="5033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8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基于</a:t>
            </a:r>
            <a:r>
              <a:rPr lang="en-US" altLang="zh-CN" sz="2400" b="1" spc="8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</a:t>
            </a:r>
            <a:r>
              <a:rPr lang="zh-CN" altLang="en-US" sz="2400" spc="8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的读取优化</a:t>
            </a:r>
            <a:endParaRPr lang="zh-CN" altLang="en-US" sz="2400" spc="8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2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观察 </a:t>
            </a:r>
            <a:r>
              <a:rPr lang="en-US" altLang="zh-CN" sz="28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</a:t>
            </a:r>
            <a:endParaRPr lang="zh-CN" altLang="en-US" sz="2800" b="1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8499" y="2300770"/>
            <a:ext cx="11672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逢</a:t>
            </a: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定义变量生成 </a:t>
            </a:r>
            <a:r>
              <a:rPr lang="en-US" altLang="zh-CN" sz="28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ALLOCA</a:t>
            </a:r>
            <a:r>
              <a:rPr lang="en-US" altLang="zh-CN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语句</a:t>
            </a:r>
            <a:endParaRPr lang="en-US" altLang="zh-CN" sz="2800" dirty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逢作为左值生成 </a:t>
            </a:r>
            <a:r>
              <a:rPr lang="en-US" altLang="zh-CN" sz="28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STORE</a:t>
            </a:r>
            <a:r>
              <a:rPr lang="en-US" altLang="zh-CN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语句</a:t>
            </a:r>
            <a:endParaRPr lang="en-US" altLang="zh-CN" sz="2800" dirty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逢作为右值生成 </a:t>
            </a:r>
            <a:r>
              <a:rPr lang="en-US" altLang="zh-CN" sz="28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</a:t>
            </a:r>
            <a:r>
              <a:rPr lang="en-US" altLang="zh-CN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语句</a:t>
            </a:r>
            <a:endParaRPr lang="en-US" altLang="zh-CN" sz="2800" dirty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读入合并</a:t>
            </a: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优化基本策略</a:t>
            </a:r>
            <a:endParaRPr lang="zh-CN" altLang="en-US" sz="2800" b="1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8499" y="2300770"/>
            <a:ext cx="11672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对代表变量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p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的虚拟寄存器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 = ALLOCA TYPE, ALIGN L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指向的值不确定，增加记录为无效记录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(%p, X)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；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STORE TYPE %q, TYPE* %p, ALIGN L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指向的值改变了，修改记录为无效记录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(%p, X)</a:t>
            </a: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；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%q = LOAD TYPE, TYPE* %p, ALIGN L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如果没有键为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的有效记录，新建有效记录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(%p, %q)</a:t>
            </a: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；</a:t>
            </a:r>
            <a:endParaRPr lang="en-US" altLang="zh-CN" sz="28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如果有键为</a:t>
            </a:r>
            <a:r>
              <a:rPr lang="en-US" altLang="zh-CN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有效记录，删除此语句，后续需要对应更新。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其他语句：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不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修改键值对。</a:t>
            </a:r>
            <a:endParaRPr lang="en-US" altLang="zh-CN" sz="2800" dirty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1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基本块内优化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DFD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基于“推导优化基本策略”：</a:t>
            </a:r>
            <a:endParaRPr lang="en-US" altLang="zh-CN" sz="2800" dirty="0" smtClean="0">
              <a:solidFill>
                <a:srgbClr val="FDFDFD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设计两个从寄存器到寄存器的映射表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与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ALIAS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en-US" altLang="zh-CN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的一个条目表示键寄存器当前的值已经被值寄存器读取过，若为 </a:t>
            </a: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X</a:t>
            </a:r>
            <a:r>
              <a:rPr lang="en-US" altLang="zh-CN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表示目前的值尚未被读取过，初始清空；</a:t>
            </a:r>
            <a:endParaRPr lang="en-US" altLang="zh-CN" sz="20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ALIAS</a:t>
            </a:r>
            <a:r>
              <a:rPr lang="en-US" altLang="zh-CN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的一个条目表示语句中出现的键寄存器应该被修改成值寄存器，初始清空；</a:t>
            </a:r>
            <a:endParaRPr lang="en-US" altLang="zh-CN" sz="20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基本块内优化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SIMPLIFY(BASICBLOCK B):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INSTRUCTION I IN B</a:t>
            </a:r>
            <a:r>
              <a:rPr lang="zh-CN" altLang="en-US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 = ALLOCA TYPE, ALIGN L || STORE TYPE %q, TYPE* %p, ALIGN 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LOADVAL[%p]=X;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%q = LOAD TYPE, TYPE* %p, ALIGN 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IF(LOADVAL.FIND(%p)) ALIAS[%q] = LOADVAL[%p]; DELETE STATEMENT;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IF(!LOADVAL.FIND(%p)) LOADVAL[%p] = %q;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OTHERWISE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OPERAND IN STATMENT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SUBSTITUTE OPERAND WITH ALIAS[OPERAND];</a:t>
            </a:r>
          </a:p>
        </p:txBody>
      </p:sp>
    </p:spTree>
    <p:extLst>
      <p:ext uri="{BB962C8B-B14F-4D97-AF65-F5344CB8AC3E}">
        <p14:creationId xmlns:p14="http://schemas.microsoft.com/office/powerpoint/2010/main" val="27445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跨</a:t>
            </a: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基本块优化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DFD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基于“基本块内优化策略”：</a:t>
            </a:r>
            <a:endParaRPr lang="en-US" altLang="zh-CN" sz="2800" dirty="0" smtClean="0">
              <a:solidFill>
                <a:srgbClr val="FDFDFD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思考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利用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某个块的所有前驱基本块执行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Simplify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后的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的信息，可能可以把前驱基本块中的信息应用到该基本块上，作为下一次迭代的“前提”。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一个迭代回合会将信息传递一步，所以某条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信息理论上传遍全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CFG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所耗费的回合数至多是该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CFG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最长链的长度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D </a:t>
            </a:r>
            <a:r>
              <a:rPr lang="zh-CN" altLang="en-US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再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减去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1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，所以如果最后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D – 1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个迭代回合都没有执行任何删除，那么意味着无可优化，并且所有的虚拟寄存器改写已经完成，迭代终止。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修改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与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ALIAS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每个基本块独享一个 </a:t>
            </a: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，初始清空，也就是没有前提；</a:t>
            </a:r>
            <a:endParaRPr lang="en-US" altLang="zh-CN" sz="20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每个函数的所有基本块共享一个 </a:t>
            </a: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ALIAS</a:t>
            </a:r>
            <a:r>
              <a:rPr lang="zh-CN" altLang="en-US" sz="20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，初始清空；</a:t>
            </a:r>
            <a:endParaRPr lang="en-US" altLang="zh-CN" sz="20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跨</a:t>
            </a: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基本块优化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前提更新策略：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清空前提；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如果所有前驱基本块的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中都有一致的键值对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(%p, %q)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（允许有一些前驱结点没有关于 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的键值对），那么前提新增键值对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(%p, %q)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；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如果一些前驱基本块的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LOADVAL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中关于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%p</a:t>
            </a:r>
            <a:r>
              <a:rPr lang="en-US" altLang="zh-CN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的值不一致，那么前提新增键值对 </a:t>
            </a:r>
            <a:r>
              <a:rPr lang="en-US" altLang="zh-CN" sz="24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(%p, X)</a:t>
            </a: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。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55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跨基本块优化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UPDATE(BASICBLOCK B):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B.PREC = Φ;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PREDECESSOR P OF B</a:t>
            </a:r>
            <a:r>
              <a:rPr lang="zh-CN" altLang="en-US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：</a:t>
            </a: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ITEM T IN P.LOADVAL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IF(B.PREC [T.FIRST] DOESN’T EXIST) B.PREC[T.FIRST] = T.SECOND;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IF(B.PREC[T.FIRST] EXISTS)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IF(B.PREC[T.FIRST] != T.SECOND) B.PREC[T.FIRST] = X;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4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函数内优化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OPTIMIZE(FUNCTION F):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ALIAS = </a:t>
            </a:r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Φ</a:t>
            </a: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COUNTDOWN = D;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BASICBLOCK B IN F, B.PREC = </a:t>
            </a:r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Φ</a:t>
            </a: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DO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COUNTDOWN--;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BASICBLOCK B IN F, SIMPLIFY(B);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IF(ANY STATEMENT DELETED) COUNTDOWN = D;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BASICBLOCK B IN F, UPDATE(B);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WHILE COUNTDOWN &gt; 0;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8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跨函数优化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存在跨函数优化的可能性，例如函数使用了非局部变量。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调用函数的结构与基本块跳转不同，相对更复杂。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暂时不做跨函数优化，或者说目前认为需要优化的情形较为罕见。</a:t>
            </a:r>
            <a:endParaRPr lang="en-US" altLang="zh-CN" sz="24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50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模块优化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OPTIMIZE(MODULE M):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SKIP METADATA PART;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EACH FUNCTION F IN M, OPTIMIZE(F);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SKIP METADATA PART;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02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501448" y="0"/>
            <a:ext cx="12192000" cy="685800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8542" y="413765"/>
            <a:ext cx="2954655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公开报告目录</a:t>
            </a:r>
            <a:endParaRPr lang="en-US" altLang="zh-CN" sz="36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动机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工具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使用</a:t>
            </a: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方法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优化示例</a:t>
            </a:r>
            <a:endParaRPr lang="en-US" altLang="zh-CN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展望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团队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分工贡献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历史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交互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现场演示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询问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6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69649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1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4789" y="1684636"/>
            <a:ext cx="10017211" cy="263199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54795" y="1909287"/>
            <a:ext cx="8680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方法一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确保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LoadOpt.so</a:t>
            </a:r>
            <a:r>
              <a:rPr lang="en-US" altLang="zh-CN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和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run.sh</a:t>
            </a:r>
            <a:r>
              <a:rPr lang="en-US" altLang="zh-CN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在同一目录下。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在该目录下执行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./run.sh /path-to/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</a:t>
            </a:r>
            <a:endParaRPr lang="en-US" altLang="zh-CN" sz="2400" b="1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的扩展名可以是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.c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，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.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或者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.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bc</a:t>
            </a:r>
            <a:r>
              <a:rPr lang="zh-CN" altLang="en-US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；</a:t>
            </a:r>
            <a:endParaRPr lang="en-US" altLang="zh-CN" sz="2400" b="1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优化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的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放在和 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同目录下的 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src-opt.ll</a:t>
            </a:r>
            <a:r>
              <a:rPr lang="en-US" altLang="zh-CN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中；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4789" y="1684636"/>
            <a:ext cx="10017211" cy="46496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54795" y="1909287"/>
            <a:ext cx="95654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方法二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将 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LoadOpt</a:t>
            </a:r>
            <a:r>
              <a:rPr lang="en-US" altLang="zh-CN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文件夹放置到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/path-to-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/lib/Transforms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下。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修改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/path-to-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/lib/Transforms/CMakeLists.txt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新增 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add_subdirectory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LoadOpt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在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/path-to-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-build/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下使用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make</a:t>
            </a:r>
            <a:r>
              <a:rPr lang="en-US" altLang="zh-CN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重新编译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zh-CN" altLang="en-US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。</a:t>
            </a:r>
            <a:endParaRPr lang="en-US" altLang="zh-CN" sz="2400" b="1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执行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以下命令进行优化。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opt -load /path-to-llvm-build/lib/LoadOpt.so -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labopt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4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- disable-output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/path-to/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src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2&gt; /path-to/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dest</a:t>
            </a:r>
            <a:endParaRPr lang="en-US" altLang="zh-CN" sz="2400" b="1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</a:t>
            </a:r>
            <a:r>
              <a:rPr lang="en-US" altLang="zh-CN" sz="2400" b="1" dirty="0" err="1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rc</a:t>
            </a:r>
            <a:r>
              <a:rPr lang="en-US" altLang="zh-CN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必须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是 </a:t>
            </a:r>
            <a:r>
              <a:rPr lang="en-US" altLang="zh-CN" sz="24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BITCODE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；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优化的 </a:t>
            </a:r>
            <a:r>
              <a:rPr lang="en-US" altLang="zh-CN" sz="24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 </a:t>
            </a: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放在 </a:t>
            </a:r>
            <a:r>
              <a:rPr lang="en-US" altLang="zh-CN" sz="24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/path-to/</a:t>
            </a:r>
            <a:r>
              <a:rPr lang="en-US" altLang="zh-CN" sz="24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dest</a:t>
            </a:r>
            <a:r>
              <a:rPr lang="en-US" altLang="zh-CN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中</a:t>
            </a: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。</a:t>
            </a:r>
            <a:endParaRPr lang="en-US" altLang="zh-CN" sz="24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99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优化示例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94798" y="1469015"/>
            <a:ext cx="540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CLANG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直接编译的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fib.ll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2481" y="3007460"/>
            <a:ext cx="36134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 METADATA</a:t>
            </a:r>
          </a:p>
          <a:p>
            <a:endParaRPr lang="en-US" altLang="zh-CN" sz="24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define </a:t>
            </a:r>
            <a:r>
              <a:rPr lang="en-US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i32 @main() #0 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…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ret i32 %33</a:t>
            </a:r>
            <a:endParaRPr lang="en-US" altLang="zh-CN" sz="24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}</a:t>
            </a:r>
          </a:p>
          <a:p>
            <a:endParaRPr lang="en-US" altLang="zh-CN" sz="24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 METADATA</a:t>
            </a:r>
            <a:endParaRPr lang="en-GB" altLang="zh-CN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7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优化示例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94185" y="1469015"/>
            <a:ext cx="5203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LABOPT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优化后的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fib.ll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8878" y="3007460"/>
            <a:ext cx="82750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 METADATA</a:t>
            </a:r>
          </a:p>
          <a:p>
            <a:endParaRPr lang="en-US" altLang="zh-CN" sz="24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define </a:t>
            </a:r>
            <a:r>
              <a:rPr lang="en-US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i32 @main() #0 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{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…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ret i32 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%28		; 6 LOADS OF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, 5 OPTIMIZED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}</a:t>
            </a:r>
          </a:p>
          <a:p>
            <a:endParaRPr lang="en-US" altLang="zh-CN" sz="24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 METADATA</a:t>
            </a:r>
            <a:endParaRPr lang="en-GB" altLang="zh-CN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8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优化示例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" y="2573241"/>
            <a:ext cx="9728887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220" y="2764940"/>
            <a:ext cx="967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以上口说无凭，我们会在现场演示阶段证实。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9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1684637"/>
            <a:ext cx="5840627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9092" y="1968669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规模充分大时程序耗时优化 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5% ~ 15%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56" y="1684637"/>
            <a:ext cx="5931243" cy="47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84" y="1684638"/>
            <a:ext cx="5881815" cy="480989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84637"/>
            <a:ext cx="5840627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9543" y="1968669"/>
            <a:ext cx="492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优化算法的渐进时间复杂度为线性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5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1373" y="1684637"/>
            <a:ext cx="5840627" cy="102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42976" y="1968669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算法主体 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SIMPLIFY </a:t>
            </a:r>
            <a:r>
              <a:rPr lang="zh-CN" altLang="en-US" sz="20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和 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UPDATE</a:t>
            </a:r>
            <a:r>
              <a:rPr lang="en-US" altLang="zh-CN" sz="20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0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可并行</a:t>
            </a:r>
            <a:endParaRPr lang="zh-CN" altLang="en-US" sz="20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84637"/>
            <a:ext cx="5840627" cy="4559644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500" y="1968669"/>
            <a:ext cx="52955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OPTIMIZE(FUNCTION F):</a:t>
            </a:r>
          </a:p>
          <a:p>
            <a:pPr lvl="1"/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ALIAS = </a:t>
            </a:r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Φ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</a:t>
            </a:r>
          </a:p>
          <a:p>
            <a:pPr lvl="1"/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 B : F, B.PREC = </a:t>
            </a:r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Φ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</a:t>
            </a:r>
          </a:p>
          <a:p>
            <a:pPr lvl="1"/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DO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 B : F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, B.INITLV = B.PREC;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 B : F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, SIMPLIFY(B);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 B : F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, UPDATE(B);</a:t>
            </a:r>
          </a:p>
          <a:p>
            <a:pPr lvl="1"/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WHILE EXISTS B IN F, B.INITLV != B.PREC</a:t>
            </a:r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;</a:t>
            </a:r>
            <a:endParaRPr lang="en-US" altLang="zh-CN" sz="20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8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83" y="1684637"/>
            <a:ext cx="5872915" cy="47988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1684637"/>
            <a:ext cx="5840627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5567" y="1968669"/>
            <a:ext cx="446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优化性能仅为 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O1</a:t>
            </a:r>
            <a:r>
              <a:rPr lang="en-US" altLang="zh-CN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的 </a:t>
            </a:r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40% </a:t>
            </a:r>
            <a:r>
              <a:rPr lang="zh-CN" altLang="en-US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附近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4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1373" y="1684637"/>
            <a:ext cx="5840627" cy="102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948246" y="196866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未实现跨</a:t>
            </a:r>
            <a:r>
              <a:rPr lang="zh-CN" altLang="en-US" sz="24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函数优化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684637"/>
            <a:ext cx="5840627" cy="4559644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500" y="1968669"/>
            <a:ext cx="5295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OPTIMIZE(MODULE M):</a:t>
            </a:r>
          </a:p>
          <a:p>
            <a:pPr lvl="1"/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SKIP METADATA PART;</a:t>
            </a:r>
          </a:p>
          <a:p>
            <a:pPr lvl="1"/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FOR </a:t>
            </a:r>
            <a:r>
              <a:rPr lang="en-US" altLang="zh-CN" sz="20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F : M</a:t>
            </a:r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, OPTIMIZE(F);</a:t>
            </a:r>
          </a:p>
          <a:p>
            <a:pPr lvl="1"/>
            <a:r>
              <a:rPr lang="en-US" altLang="zh-CN" sz="2000" b="1" dirty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SKIP METADATA PART;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2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动机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0508" y="1469015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高中写的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fib.c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07416" y="2730461"/>
            <a:ext cx="55771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main()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{</a:t>
            </a:r>
            <a:endParaRPr lang="en-US" altLang="zh-CN" sz="2800" b="1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8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, fib[100]={0, 1};</a:t>
            </a:r>
          </a:p>
          <a:p>
            <a:pPr lvl="1"/>
            <a:endParaRPr lang="en-US" altLang="zh-CN" sz="28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lvl="1"/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for(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= 2;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&lt; 100;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++)</a:t>
            </a:r>
            <a:b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fib[</a:t>
            </a:r>
            <a:r>
              <a:rPr lang="en-US" altLang="zh-CN" sz="28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] = fib[</a:t>
            </a:r>
            <a:r>
              <a:rPr lang="en-US" altLang="zh-CN" sz="28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- 1] + fib[</a:t>
            </a:r>
            <a:r>
              <a:rPr lang="en-US" altLang="zh-CN" sz="28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2];</a:t>
            </a:r>
          </a:p>
          <a:p>
            <a:pPr lvl="1"/>
            <a:endParaRPr lang="en-GB" altLang="zh-CN" sz="28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lvl="1"/>
            <a:r>
              <a:rPr lang="en-GB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return </a:t>
            </a:r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fib[</a:t>
            </a:r>
            <a:r>
              <a:rPr lang="en-US" altLang="zh-CN" sz="28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- 1</a:t>
            </a:r>
            <a:r>
              <a:rPr lang="en-US" altLang="zh-CN" sz="28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];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}</a:t>
            </a:r>
            <a:endParaRPr lang="en-GB" altLang="zh-CN" sz="28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1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优点与不足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1373" y="1684637"/>
            <a:ext cx="5840627" cy="102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96957" y="196866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当前实现空间开销较大</a:t>
            </a:r>
            <a:endParaRPr lang="zh-CN" altLang="en-US" sz="20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84637"/>
            <a:ext cx="5840627" cy="4559644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500" y="1968669"/>
            <a:ext cx="52955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 B : F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// WE HAVE 3 LOADVAL MAPS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// B.INITLV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// B.LOADVAL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</a:t>
            </a:r>
            <a:r>
              <a:rPr lang="en-US" altLang="zh-CN" sz="2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// B.PREC</a:t>
            </a:r>
          </a:p>
        </p:txBody>
      </p:sp>
    </p:spTree>
    <p:extLst>
      <p:ext uri="{BB962C8B-B14F-4D97-AF65-F5344CB8AC3E}">
        <p14:creationId xmlns:p14="http://schemas.microsoft.com/office/powerpoint/2010/main" val="37313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展望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1684636"/>
            <a:ext cx="5840627" cy="4493741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289" y="1968669"/>
            <a:ext cx="36086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读取合并</a:t>
            </a:r>
            <a:r>
              <a:rPr lang="zh-CN" altLang="en-US" sz="24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的跨函数优化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读取合并</a:t>
            </a:r>
            <a:r>
              <a:rPr lang="zh-CN" altLang="en-US" sz="24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跨文件优化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增加</a:t>
            </a:r>
            <a:r>
              <a:rPr lang="zh-CN" altLang="en-US" sz="24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读取提升</a:t>
            </a: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</a:t>
            </a:r>
            <a:endParaRPr lang="en-US" altLang="zh-CN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常量替换优化？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闭循环优化？</a:t>
            </a:r>
            <a:endParaRPr lang="en-US" altLang="zh-CN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无效分支优化？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向 </a:t>
            </a:r>
            <a:r>
              <a:rPr lang="en-US" altLang="zh-CN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O1 </a:t>
            </a:r>
            <a:r>
              <a:rPr lang="zh-CN" altLang="en-US" sz="24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看齐。</a:t>
            </a:r>
            <a:endParaRPr lang="en-US" altLang="zh-CN" sz="24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2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团队 </a:t>
            </a:r>
            <a:r>
              <a:rPr lang="en-US" altLang="zh-CN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分工贡献</a:t>
            </a:r>
            <a:endParaRPr lang="zh-CN" altLang="en-US" sz="24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84636"/>
            <a:ext cx="3970892" cy="4493741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064" y="2900453"/>
            <a:ext cx="38667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庞茂林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调研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编写核心代码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执行性能测试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21108" y="1684636"/>
            <a:ext cx="3970892" cy="4493741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10554" y="1684636"/>
            <a:ext cx="3970892" cy="4493741"/>
          </a:xfrm>
          <a:prstGeom prst="rect">
            <a:avLst/>
          </a:prstGeom>
          <a:solidFill>
            <a:srgbClr val="FDFDF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94252" y="2900454"/>
            <a:ext cx="29931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李文睿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编写报告</a:t>
            </a:r>
            <a:endParaRPr lang="en-US" altLang="zh-CN" sz="320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对外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交流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执行组间测试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04806" y="2900454"/>
            <a:ext cx="33794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金孜达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设计算法逻辑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撰写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READ.ME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负责班级展示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4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684636"/>
            <a:ext cx="11266416" cy="4493741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团队 </a:t>
            </a:r>
            <a:r>
              <a:rPr lang="en-US" altLang="zh-CN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历史</a:t>
            </a:r>
            <a:endParaRPr lang="zh-CN" altLang="en-US" sz="24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612" y="1994291"/>
            <a:ext cx="76226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最初的设想是</a:t>
            </a:r>
            <a:r>
              <a:rPr lang="zh-CN" altLang="en-US" sz="3200" dirty="0" smtClean="0">
                <a:solidFill>
                  <a:srgbClr val="0C0C0C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静态变量替换</a:t>
            </a:r>
            <a:endParaRPr lang="en-US" altLang="zh-CN" sz="3200" dirty="0" smtClean="0">
              <a:solidFill>
                <a:srgbClr val="0C0C0C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简单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来说，就是尽可能把变量换成常量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9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团队 </a:t>
            </a:r>
            <a:r>
              <a:rPr lang="en-US" altLang="zh-CN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历史</a:t>
            </a:r>
            <a:endParaRPr lang="zh-CN" altLang="en-US" sz="24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1684636"/>
            <a:ext cx="11266416" cy="4493741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612" y="1994291"/>
            <a:ext cx="10542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我们甚至都写好了语法制导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alloca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TYPE * k, align 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t {%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1;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new bool[k];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new TYPE[k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];}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nn-NO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 = getelementptr %j, TYPE * k {%i.p = %j,p; %i.s = %j.s + sizeof(TYPE) * k; %i.sval = %j.sval + sizeof(TYPE) * k</a:t>
            </a:r>
            <a:r>
              <a:rPr lang="nn-NO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load TYPE, TYPE* %j, align t {%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0;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*%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*%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j.sval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store TYPE %j, TYPE*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, align t {%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1;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&amp;%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&amp;%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j.sval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UnaOp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FLAG TYPE %j {%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0;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UnaOp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(%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j.sval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);}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BinOp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FLAG TYPE %j, %k {%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0;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&amp;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k.s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BinOp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(%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j.sval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,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k.sval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);}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call RETTYPE @FUNC(PARA0TYPE %j0, PARA1TYPE %j1, ...) 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{%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RETTYPE.p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FUNC.s; %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i.sval</a:t>
            </a:r>
            <a:r>
              <a:rPr lang="en-US" altLang="zh-CN" sz="2000" b="1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= </a:t>
            </a:r>
            <a:r>
              <a:rPr lang="en-US" altLang="zh-CN" sz="2000" b="1" dirty="0" err="1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FUNC.sval</a:t>
            </a:r>
            <a:r>
              <a:rPr lang="en-US" altLang="zh-CN" sz="20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79239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团队 </a:t>
            </a:r>
            <a:r>
              <a:rPr lang="en-US" altLang="zh-CN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历史</a:t>
            </a:r>
            <a:endParaRPr lang="zh-CN" altLang="en-US" sz="24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1684637"/>
            <a:ext cx="11266416" cy="107504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0612" y="1994291"/>
            <a:ext cx="10542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甚至都写好了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MARKDOWN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810" y="3616472"/>
            <a:ext cx="8076190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4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684636"/>
            <a:ext cx="11266416" cy="4493741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团队 </a:t>
            </a:r>
            <a:r>
              <a:rPr lang="en-US" altLang="zh-CN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历史</a:t>
            </a:r>
            <a:endParaRPr lang="zh-CN" altLang="en-US" sz="24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612" y="1994291"/>
            <a:ext cx="100848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结果时候复核发现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我们思考的静态替换的层次太浅、没法用在循环里。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如果说读入合并优化的效果算是初见成效；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那么没法用在循环里的优化效果</a:t>
            </a:r>
            <a:r>
              <a:rPr lang="zh-CN" altLang="en-US" sz="32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简直就是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微乎其微。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endParaRPr lang="en-US" altLang="zh-CN" sz="32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遂压栈。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9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" y="1684636"/>
            <a:ext cx="11266416" cy="4493741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FFFF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33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团队 </a:t>
            </a:r>
            <a:r>
              <a:rPr lang="en-US" altLang="zh-CN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历史</a:t>
            </a:r>
            <a:endParaRPr lang="zh-CN" altLang="en-US" sz="24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612" y="1994291"/>
            <a:ext cx="109712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关于如何解析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我们也有争论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直接手动解析费时费力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在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LAB 2-2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的基础上优化？那只能适配</a:t>
            </a:r>
            <a:r>
              <a:rPr lang="en-US" altLang="zh-CN" sz="3200" dirty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C1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语言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……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再套用一趟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ANTLR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？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……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LAB 2-3 += 1-1 + 1-2 + 1-3 + 2-1 + 2-2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在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GITHUB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上真的找到了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IR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的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.G4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文件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建议小组改名为 </a:t>
            </a:r>
            <a:r>
              <a:rPr lang="ru-RU" altLang="zh-CN" sz="32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Матрёшка</a:t>
            </a:r>
            <a:r>
              <a:rPr lang="zh-CN" altLang="en-US" sz="32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。</a:t>
            </a:r>
            <a:endParaRPr lang="en-US" altLang="zh-CN" sz="32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特此感谢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G2</a:t>
            </a:r>
            <a:r>
              <a:rPr lang="en-US" altLang="zh-CN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的曾明亮为我们指点 </a:t>
            </a:r>
            <a:r>
              <a:rPr lang="en-US" altLang="zh-CN" sz="32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PASS </a:t>
            </a:r>
            <a:r>
              <a:rPr lang="zh-CN" altLang="en-US" sz="32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明路。</a:t>
            </a:r>
            <a:endParaRPr lang="en-US" altLang="zh-CN" sz="32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交互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现场演示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3051" y="4361677"/>
            <a:ext cx="11945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1.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展示使用脚本执行一次对 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fib.c</a:t>
            </a:r>
            <a:r>
              <a:rPr lang="en-US" altLang="zh-CN" sz="40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的 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LabOpt</a:t>
            </a:r>
            <a:r>
              <a:rPr lang="en-US" altLang="zh-CN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优化；</a:t>
            </a:r>
            <a:endParaRPr lang="en-US" altLang="zh-CN" sz="4000" dirty="0" smtClean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7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交互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现场演示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47182" y="4361677"/>
            <a:ext cx="1009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2.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对 </a:t>
            </a:r>
            <a:r>
              <a:rPr lang="en-US" altLang="zh-CN" sz="40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fib.c</a:t>
            </a:r>
            <a:r>
              <a:rPr lang="en-US" altLang="zh-CN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比较优化前后的 </a:t>
            </a:r>
            <a:r>
              <a:rPr lang="en-US" altLang="zh-CN" sz="4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IR</a:t>
            </a:r>
            <a:r>
              <a:rPr lang="en-US" altLang="zh-CN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文件；</a:t>
            </a:r>
          </a:p>
        </p:txBody>
      </p:sp>
    </p:spTree>
    <p:extLst>
      <p:ext uri="{BB962C8B-B14F-4D97-AF65-F5344CB8AC3E}">
        <p14:creationId xmlns:p14="http://schemas.microsoft.com/office/powerpoint/2010/main" val="42186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动机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90217" y="1469015"/>
            <a:ext cx="601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用 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CLANG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编译成 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1218" y="3015698"/>
            <a:ext cx="70695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define i32 @main() #0 {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%1 =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alloca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i32, align 4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%2 =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alloca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i32, align 4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%3 =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alloca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[100 x i32], align 16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store i32 0, i32* %1, align 4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%4 =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bitcast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[100 x i32]* %3 to i8*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call void @llvm.memset.p0i8.i64(i8* %4, i8 0, i64 400, i32 16, i1 false)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%5 =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bitcast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i8* %4 to [100 x i32]*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%6 =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getelementptr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[100 x i32], [100 x i32]* %5, i32 0, i32 1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store i32 1, i32* %6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store i32 2, i32* %2, align 4</a:t>
            </a:r>
          </a:p>
          <a:p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 </a:t>
            </a:r>
            <a:r>
              <a:rPr lang="en-GB" altLang="zh-CN" sz="1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br</a:t>
            </a:r>
            <a:r>
              <a:rPr lang="en-GB" altLang="zh-CN" sz="1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label %</a:t>
            </a:r>
            <a:r>
              <a:rPr lang="en-GB" altLang="zh-CN" sz="1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7</a:t>
            </a:r>
          </a:p>
          <a:p>
            <a:endParaRPr lang="en-GB" altLang="zh-CN" sz="16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……</a:t>
            </a:r>
            <a:endParaRPr lang="en-GB" altLang="zh-CN" sz="16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交互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现场演示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0997" y="393079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GB" altLang="zh-CN" sz="32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2499" y="4361677"/>
            <a:ext cx="10827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3.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改为</a:t>
            </a:r>
            <a:r>
              <a:rPr lang="zh-CN" altLang="en-US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采用重新编译生成 </a:t>
            </a:r>
            <a:r>
              <a:rPr lang="en-US" altLang="zh-CN" sz="40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LabOpt.so</a:t>
            </a:r>
            <a:r>
              <a:rPr lang="en-US" altLang="zh-CN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并优化；</a:t>
            </a:r>
          </a:p>
        </p:txBody>
      </p:sp>
    </p:spTree>
    <p:extLst>
      <p:ext uri="{BB962C8B-B14F-4D97-AF65-F5344CB8AC3E}">
        <p14:creationId xmlns:p14="http://schemas.microsoft.com/office/powerpoint/2010/main" val="25542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交互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现场演示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7353" y="4361677"/>
            <a:ext cx="10777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4.</a:t>
            </a:r>
            <a:r>
              <a:rPr lang="zh-CN" altLang="en-US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对 </a:t>
            </a:r>
            <a:r>
              <a:rPr lang="en-US" altLang="zh-CN" sz="40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fib.c</a:t>
            </a:r>
            <a:r>
              <a:rPr lang="en-US" altLang="zh-CN" sz="40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进行 </a:t>
            </a:r>
            <a:r>
              <a:rPr lang="en-US" altLang="zh-CN" sz="40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LabOpt</a:t>
            </a:r>
            <a:r>
              <a:rPr lang="en-US" altLang="zh-CN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优化前后的性能比较；</a:t>
            </a:r>
            <a:endParaRPr lang="zh-CN" altLang="en-US" sz="40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交互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询问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87827" y="2988276"/>
            <a:ext cx="7216346" cy="88144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spc="100" dirty="0" smtClean="0">
                <a:latin typeface="HCentral" pitchFamily="2" charset="0"/>
              </a:rPr>
              <a:t>RET 0</a:t>
            </a:r>
            <a:endParaRPr lang="zh-CN" altLang="en-US" sz="4000" b="1" spc="100" dirty="0">
              <a:latin typeface="HCentral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7015" y="395416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spc="8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感</a:t>
            </a:r>
            <a:r>
              <a:rPr lang="zh-CN" altLang="en-US" sz="2400" spc="8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谢观看本实验报告</a:t>
            </a:r>
            <a:endParaRPr lang="zh-CN" altLang="en-US" sz="2400" spc="8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4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动机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89557" y="1469015"/>
            <a:ext cx="501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多条相同的 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LOAD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指令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2481" y="3007460"/>
            <a:ext cx="48670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COND: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</a:p>
          <a:p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GB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8 = load i32, i32* %2, align 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BODY:</a:t>
            </a:r>
          </a:p>
          <a:p>
            <a:r>
              <a:rPr lang="en-GB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%11 = load i32, i32* %2, align 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%16 = load i32, i32* %2, align 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%22 = load i32, i32* %2, align 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INC:</a:t>
            </a:r>
          </a:p>
          <a:p>
            <a:r>
              <a:rPr lang="en-GB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%26 = load i32, i32* %2, align 4</a:t>
            </a:r>
          </a:p>
        </p:txBody>
      </p:sp>
    </p:spTree>
    <p:extLst>
      <p:ext uri="{BB962C8B-B14F-4D97-AF65-F5344CB8AC3E}">
        <p14:creationId xmlns:p14="http://schemas.microsoft.com/office/powerpoint/2010/main" val="34095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动机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8069" y="1469015"/>
            <a:ext cx="703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迭代变量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的值在自增前没有变化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6365" y="3007460"/>
            <a:ext cx="68563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int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, fib[100]={0, 1};</a:t>
            </a:r>
          </a:p>
          <a:p>
            <a:endParaRPr lang="en-US" altLang="zh-CN" sz="36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for(</a:t>
            </a:r>
            <a:r>
              <a:rPr lang="en-US" altLang="zh-CN" sz="3600" b="1" dirty="0" err="1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= 2; 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&lt; 100; 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++)</a:t>
            </a:r>
            <a:b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	fib[</a:t>
            </a:r>
            <a:r>
              <a:rPr lang="en-US" altLang="zh-CN" sz="3600" b="1" dirty="0" err="1">
                <a:solidFill>
                  <a:srgbClr val="FFFF00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] = fib[</a:t>
            </a:r>
            <a:r>
              <a:rPr lang="en-US" altLang="zh-CN" sz="3600" b="1" dirty="0" err="1">
                <a:solidFill>
                  <a:srgbClr val="FFFF00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- 1] + fib[</a:t>
            </a:r>
            <a:r>
              <a:rPr lang="en-US" altLang="zh-CN" sz="3600" b="1" dirty="0" err="1">
                <a:solidFill>
                  <a:srgbClr val="FFFF00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2];</a:t>
            </a:r>
          </a:p>
          <a:p>
            <a:endParaRPr lang="en-GB" altLang="zh-CN" sz="36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en-GB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return </a:t>
            </a:r>
            <a:r>
              <a:rPr lang="en-US" altLang="zh-CN" sz="3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fib[</a:t>
            </a:r>
            <a:r>
              <a:rPr lang="en-US" altLang="zh-CN" sz="3600" b="1" dirty="0" err="1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</a:t>
            </a:r>
            <a:r>
              <a:rPr lang="en-US" altLang="zh-CN" sz="36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- 1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];</a:t>
            </a:r>
            <a:endParaRPr lang="en-GB" altLang="zh-CN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1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动机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73241"/>
            <a:ext cx="12192000" cy="4284759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84385" y="1469015"/>
            <a:ext cx="542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仅需保留一条 </a:t>
            </a:r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LOAD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指令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2481" y="3007460"/>
            <a:ext cx="48670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COND: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</a:p>
          <a:p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%</a:t>
            </a:r>
            <a:r>
              <a:rPr lang="en-GB" altLang="zh-CN" sz="2400" b="1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8 = load i32, i32* %2, align </a:t>
            </a:r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BODY:</a:t>
            </a:r>
          </a:p>
          <a:p>
            <a:r>
              <a:rPr lang="en-GB" altLang="zh-CN" sz="2400" b="1" strike="sngStrike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%11 = load i32, i32* %2, align </a:t>
            </a:r>
            <a:r>
              <a:rPr lang="en-GB" altLang="zh-CN" sz="2400" b="1" strike="sngStrike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strike="sngStrike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%16 = load i32, i32* %2, align </a:t>
            </a:r>
            <a:r>
              <a:rPr lang="en-GB" altLang="zh-CN" sz="2400" b="1" strike="sngStrike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strike="sngStrike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%22 = load i32, i32* %2, align </a:t>
            </a:r>
            <a:r>
              <a:rPr lang="en-GB" altLang="zh-CN" sz="2400" b="1" strike="sngStrike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4</a:t>
            </a:r>
          </a:p>
          <a:p>
            <a:r>
              <a:rPr lang="en-GB" altLang="zh-CN" sz="24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INC:</a:t>
            </a:r>
          </a:p>
          <a:p>
            <a:r>
              <a:rPr lang="en-GB" altLang="zh-CN" sz="2400" b="1" strike="sngStrike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 %26 = load i32, i32* %2, align 4</a:t>
            </a:r>
          </a:p>
        </p:txBody>
      </p:sp>
    </p:spTree>
    <p:extLst>
      <p:ext uri="{BB962C8B-B14F-4D97-AF65-F5344CB8AC3E}">
        <p14:creationId xmlns:p14="http://schemas.microsoft.com/office/powerpoint/2010/main" val="30307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工具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" y="1684637"/>
            <a:ext cx="5840627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51373" y="1684637"/>
            <a:ext cx="5840627" cy="266086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75846" y="1876336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LLVM PASS</a:t>
            </a:r>
            <a:endParaRPr lang="zh-CN" altLang="en-US" sz="2400" b="1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1379" y="1876336"/>
            <a:ext cx="50706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官方子系统</a:t>
            </a:r>
            <a:endParaRPr lang="en-US" altLang="zh-CN" sz="28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输入待优化的 </a:t>
            </a:r>
            <a:r>
              <a:rPr lang="en-US" altLang="zh-CN" sz="28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BC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识别函数、基本块、循环等</a:t>
            </a:r>
            <a:endParaRPr lang="en-US" altLang="zh-CN" sz="28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满足条件则触发执行</a:t>
            </a:r>
            <a:endParaRPr lang="en-US" altLang="zh-CN" sz="2800" dirty="0" smtClean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输出优化后的 </a:t>
            </a:r>
            <a:r>
              <a:rPr lang="en-US" altLang="zh-CN" sz="2800" b="1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LLVM IR</a:t>
            </a:r>
          </a:p>
        </p:txBody>
      </p:sp>
    </p:spTree>
    <p:extLst>
      <p:ext uri="{BB962C8B-B14F-4D97-AF65-F5344CB8AC3E}">
        <p14:creationId xmlns:p14="http://schemas.microsoft.com/office/powerpoint/2010/main" val="33162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012952"/>
            <a:ext cx="12192000" cy="10297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6778"/>
            <a:ext cx="12192000" cy="1029730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8499" y="191699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项目 </a:t>
            </a:r>
            <a:r>
              <a:rPr lang="en-US" altLang="zh-CN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– </a:t>
            </a:r>
            <a:r>
              <a:rPr lang="zh-CN" altLang="en-US" sz="3600" dirty="0" smtClean="0">
                <a:solidFill>
                  <a:schemeClr val="bg1"/>
                </a:solidFill>
                <a:latin typeface="HCentral" pitchFamily="2" charset="0"/>
                <a:ea typeface="思源黑体 CN Regular" panose="020B0500000000000000" pitchFamily="34" charset="-122"/>
              </a:rPr>
              <a:t>核心算法</a:t>
            </a:r>
            <a:endParaRPr lang="zh-CN" altLang="en-US" sz="2400" dirty="0">
              <a:solidFill>
                <a:schemeClr val="bg1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042682"/>
            <a:ext cx="12192000" cy="4815317"/>
          </a:xfrm>
          <a:prstGeom prst="rect">
            <a:avLst/>
          </a:prstGeom>
          <a:solidFill>
            <a:srgbClr val="61020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8499" y="127104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C0C0C"/>
                </a:solidFill>
                <a:latin typeface="HCentral" pitchFamily="2" charset="0"/>
                <a:ea typeface="思源黑体 CN Regular" panose="020B0500000000000000" pitchFamily="34" charset="-122"/>
              </a:rPr>
              <a:t>问题和优化基本思想</a:t>
            </a:r>
            <a:endParaRPr lang="zh-CN" altLang="en-US" sz="2800" dirty="0">
              <a:solidFill>
                <a:srgbClr val="0C0C0C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8499" y="2300770"/>
            <a:ext cx="11672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DFD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问题：</a:t>
            </a:r>
            <a:endParaRPr lang="en-US" altLang="zh-CN" sz="2800" dirty="0" smtClean="0">
              <a:solidFill>
                <a:srgbClr val="FDFDFD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源语言中变量每次被取值都会在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IR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中对应一条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指令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endParaRPr lang="en-US" altLang="zh-CN" sz="2800" dirty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  <a:p>
            <a:r>
              <a:rPr lang="zh-CN" altLang="en-US" sz="2800" dirty="0" smtClean="0">
                <a:solidFill>
                  <a:srgbClr val="FDFD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优化基本思想：</a:t>
            </a:r>
            <a:endParaRPr lang="en-US" altLang="zh-CN" sz="2800" dirty="0" smtClean="0">
              <a:solidFill>
                <a:srgbClr val="FDFDFD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  <a:p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源语言中的变量，以它被赋值（作为左值）的语句为分界线，每段代码中无论其被取值（作为右值）的次数，它对应的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LLVM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IR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虚拟寄存器应当只执行一条 </a:t>
            </a:r>
            <a:r>
              <a:rPr lang="en-US" altLang="zh-CN" sz="2800" b="1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LOAD</a:t>
            </a:r>
            <a:r>
              <a:rPr lang="en-US" altLang="zh-CN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 </a:t>
            </a:r>
            <a:r>
              <a:rPr lang="zh-CN" altLang="en-US" sz="2800" dirty="0" smtClean="0">
                <a:solidFill>
                  <a:srgbClr val="FDFDFD"/>
                </a:solidFill>
                <a:latin typeface="HCentral" pitchFamily="2" charset="0"/>
                <a:ea typeface="思源黑体 CN Regular" panose="020B0500000000000000" pitchFamily="34" charset="-122"/>
              </a:rPr>
              <a:t>指令。</a:t>
            </a:r>
            <a:endParaRPr lang="en-US" altLang="zh-CN" sz="2800" dirty="0" smtClean="0">
              <a:solidFill>
                <a:srgbClr val="FDFDFD"/>
              </a:solidFill>
              <a:latin typeface="HCentral" pitchFamily="2" charset="0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8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2202</Words>
  <Application>Microsoft Office PowerPoint</Application>
  <PresentationFormat>宽屏</PresentationFormat>
  <Paragraphs>300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思源黑体 CN Heavy</vt:lpstr>
      <vt:lpstr>思源黑体 CN Regular</vt:lpstr>
      <vt:lpstr>宋体</vt:lpstr>
      <vt:lpstr>Arial</vt:lpstr>
      <vt:lpstr>Calibri</vt:lpstr>
      <vt:lpstr>Calibri Light</vt:lpstr>
      <vt:lpstr>HCentral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Sadyx Riessar</dc:creator>
  <cp:lastModifiedBy>Sadyx Riessar</cp:lastModifiedBy>
  <cp:revision>117</cp:revision>
  <dcterms:created xsi:type="dcterms:W3CDTF">2019-01-11T17:25:24Z</dcterms:created>
  <dcterms:modified xsi:type="dcterms:W3CDTF">2019-01-12T14:47:22Z</dcterms:modified>
</cp:coreProperties>
</file>