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</p:sldIdLst>
  <p:sldSz cx="9144000" cy="5143500"/>
  <p:notesSz cx="6858000" cy="9144000"/>
  <p:embeddedFontLst>
    <p:bold r:id="rId45"/>
    <p:boldItalic r:id="rId46"/>
    <p:embeddedFont>
      <p:font typeface="Montserrat" charset="0"/>
      <p:regular r:id="rId47"/>
      <p:bold r:id="rId48"/>
      <p:italic r:id="rId49"/>
      <p:boldItalic r:id="rId50"/>
    </p:embeddedFont>
    <p:embeddedFont>
      <p:font typeface="Lato" charset="0"/>
      <p:regular r:id="rId51"/>
      <p:bold r:id="rId52"/>
      <p:italic r:id="rId53"/>
      <p:boldItalic r:id="rId54"/>
    </p:embeddedFont>
    <p:embeddedFont>
      <p:font typeface="Lato Light" charset="0"/>
      <p:regular r:id="rId55"/>
      <p:bold r:id="rId56"/>
      <p:italic r:id="rId57"/>
      <p:boldItalic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8" Type="http://schemas.openxmlformats.org/officeDocument/2006/relationships/font" Target="fonts/font14.fntdata"/><Relationship Id="rId57" Type="http://schemas.openxmlformats.org/officeDocument/2006/relationships/font" Target="fonts/font13.fntdata"/><Relationship Id="rId56" Type="http://schemas.openxmlformats.org/officeDocument/2006/relationships/font" Target="fonts/font12.fntdata"/><Relationship Id="rId55" Type="http://schemas.openxmlformats.org/officeDocument/2006/relationships/font" Target="fonts/font11.fntdata"/><Relationship Id="rId54" Type="http://schemas.openxmlformats.org/officeDocument/2006/relationships/font" Target="fonts/font10.fntdata"/><Relationship Id="rId53" Type="http://schemas.openxmlformats.org/officeDocument/2006/relationships/font" Target="fonts/font9.fntdata"/><Relationship Id="rId52" Type="http://schemas.openxmlformats.org/officeDocument/2006/relationships/font" Target="fonts/font8.fntdata"/><Relationship Id="rId51" Type="http://schemas.openxmlformats.org/officeDocument/2006/relationships/font" Target="fonts/font7.fntdata"/><Relationship Id="rId50" Type="http://schemas.openxmlformats.org/officeDocument/2006/relationships/font" Target="fonts/font6.fntdata"/><Relationship Id="rId5" Type="http://schemas.openxmlformats.org/officeDocument/2006/relationships/slide" Target="slides/slide2.xml"/><Relationship Id="rId49" Type="http://schemas.openxmlformats.org/officeDocument/2006/relationships/font" Target="fonts/font5.fntdata"/><Relationship Id="rId48" Type="http://schemas.openxmlformats.org/officeDocument/2006/relationships/font" Target="fonts/font4.fntdata"/><Relationship Id="rId47" Type="http://schemas.openxmlformats.org/officeDocument/2006/relationships/font" Target="fonts/font3.fntdata"/><Relationship Id="rId46" Type="http://schemas.openxmlformats.org/officeDocument/2006/relationships/font" Target="fonts/font2.fntdata"/><Relationship Id="rId45" Type="http://schemas.openxmlformats.org/officeDocument/2006/relationships/font" Target="fonts/font1.fntdata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d46015882_0_114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d46015882_0_114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d46015882_0_115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d46015882_0_115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d46015882_0_115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d46015882_0_115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4d46015882_6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4d46015882_6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4d53b4c24d_1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4d53b4c24d_1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4d53b4c24d_1_3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4d53b4c24d_1_3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4d550c472d_0_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4d550c472d_0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4d53b4c24d_1_1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4d53b4c24d_1_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4d53b4c24d_1_2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4d53b4c24d_1_2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4d46015882_6_4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4d46015882_6_4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d53b4c24d_1_5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d53b4c24d_1_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4d46015882_6_4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4d46015882_6_4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4d550c472d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4d550c472d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4d53b4c24d_1_1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4d53b4c24d_1_1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4d53b4c24d_1_4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4d53b4c24d_1_4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4d550c472d_0_2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4d550c472d_0_2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4d550c472d_0_2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4d550c472d_0_2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4d550c472d_0_4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4d550c472d_0_4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4d550c472d_0_5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4d550c472d_0_5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4d550c472d_0_5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4d550c472d_0_5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4d550c472d_0_3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4d550c472d_0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d46015882_2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d46015882_2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4d550c472d_0_3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4d550c472d_0_3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4d550c472d_0_7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4d550c472d_0_7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4d550c472d_0_8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4d550c472d_0_8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4d46015882_6_13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4d46015882_6_1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未来:  尝试双向量子比特</a:t>
            </a:r>
            <a:endParaRPr lang="zh-TW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78741a675a74eb35_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78741a675a74eb35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对于量子编程，先将程序展开到基本门操作，再满足CNOT约束，最后再优化（依靠评估函以及一些算法）。</a:t>
            </a:r>
            <a:endParaRPr lang="zh-TW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可以看到，经过CNOT门变换后，在第一层中，a0,a1,b0,b1(逻辑量子比特) 会满足b1-&gt; b0关系。</a:t>
            </a:r>
            <a:endParaRPr lang="zh-TW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这些Map讨论是在初始化之后，对每层做一个映射。至于初始化，可以采用随机(或任意指定)，然后通过评估函数来得到一个不错的初始化。</a:t>
            </a:r>
            <a:endParaRPr lang="zh-TW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4d52d8ed6c_6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4d52d8ed6c_6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layer:	最大能满足CNOT-constraint-compliant 的 circuit</a:t>
            </a:r>
            <a:endParaRPr lang="zh-TW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4d52d8ed6c_6_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4d52d8ed6c_6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简单地基于重写规则不可行，因为规则太多</a:t>
            </a:r>
            <a:endParaRPr lang="zh-TW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启发式算法需要后续（简单的确定性算法）处理，实现局部优化</a:t>
            </a:r>
            <a:endParaRPr lang="zh-TW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4d550c472d_12_4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4d550c472d_12_4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4d53b4c24d_2_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4d53b4c24d_2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d46015882_0_92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d46015882_0_92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d46015882_0_97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d46015882_0_97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d46015882_0_98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d46015882_0_98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初始化不是必须的，在Q#中给出使用未初始化的量子比特的接口</a:t>
            </a:r>
            <a:endParaRPr lang="zh-TW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d54c82c1f_3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d54c82c1f_3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d46015882_0_99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d46015882_0_99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d46015882_0_108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d46015882_0_108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</a:fld>
            <a:endParaRPr 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25" name="Google Shape;125;p11"/>
          <p:cNvSpPr txBox="1"/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</a:fld>
            <a:endParaRPr 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</a:fld>
            <a:endParaRPr 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</a:fld>
            <a:endParaRPr 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</a:fld>
            <a:endParaRPr 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</a:fld>
            <a:endParaRPr 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</a:fld>
            <a:endParaRPr 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</a:fld>
            <a:endParaRPr 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</a:fld>
            <a:endParaRPr 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</a:fld>
            <a:endParaRPr 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3" name="Google Shape;103;p10"/>
          <p:cNvSpPr txBox="1"/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</a:fld>
            <a:endParaRPr 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 panose="020F0602020204030203"/>
              <a:buChar char="●"/>
              <a:defRPr sz="1300">
                <a:solidFill>
                  <a:schemeClr val="lt1"/>
                </a:solidFill>
                <a:latin typeface="Lato" panose="020F0602020204030203"/>
                <a:ea typeface="Lato" panose="020F0602020204030203"/>
                <a:cs typeface="Lato" panose="020F0602020204030203"/>
                <a:sym typeface="Lato" panose="020F0602020204030203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602020204030203"/>
              <a:buChar char="○"/>
              <a:defRPr sz="1100">
                <a:solidFill>
                  <a:schemeClr val="lt1"/>
                </a:solidFill>
                <a:latin typeface="Lato" panose="020F0602020204030203"/>
                <a:ea typeface="Lato" panose="020F0602020204030203"/>
                <a:cs typeface="Lato" panose="020F0602020204030203"/>
                <a:sym typeface="Lato" panose="020F0602020204030203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602020204030203"/>
              <a:buChar char="■"/>
              <a:defRPr sz="1100">
                <a:solidFill>
                  <a:schemeClr val="lt1"/>
                </a:solidFill>
                <a:latin typeface="Lato" panose="020F0602020204030203"/>
                <a:ea typeface="Lato" panose="020F0602020204030203"/>
                <a:cs typeface="Lato" panose="020F0602020204030203"/>
                <a:sym typeface="Lato" panose="020F0602020204030203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602020204030203"/>
              <a:buChar char="●"/>
              <a:defRPr sz="1100">
                <a:solidFill>
                  <a:schemeClr val="lt1"/>
                </a:solidFill>
                <a:latin typeface="Lato" panose="020F0602020204030203"/>
                <a:ea typeface="Lato" panose="020F0602020204030203"/>
                <a:cs typeface="Lato" panose="020F0602020204030203"/>
                <a:sym typeface="Lato" panose="020F0602020204030203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602020204030203"/>
              <a:buChar char="○"/>
              <a:defRPr sz="1100">
                <a:solidFill>
                  <a:schemeClr val="lt1"/>
                </a:solidFill>
                <a:latin typeface="Lato" panose="020F0602020204030203"/>
                <a:ea typeface="Lato" panose="020F0602020204030203"/>
                <a:cs typeface="Lato" panose="020F0602020204030203"/>
                <a:sym typeface="Lato" panose="020F0602020204030203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602020204030203"/>
              <a:buChar char="■"/>
              <a:defRPr sz="1100">
                <a:solidFill>
                  <a:schemeClr val="lt1"/>
                </a:solidFill>
                <a:latin typeface="Lato" panose="020F0602020204030203"/>
                <a:ea typeface="Lato" panose="020F0602020204030203"/>
                <a:cs typeface="Lato" panose="020F0602020204030203"/>
                <a:sym typeface="Lato" panose="020F0602020204030203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602020204030203"/>
              <a:buChar char="●"/>
              <a:defRPr sz="1100">
                <a:solidFill>
                  <a:schemeClr val="lt1"/>
                </a:solidFill>
                <a:latin typeface="Lato" panose="020F0602020204030203"/>
                <a:ea typeface="Lato" panose="020F0602020204030203"/>
                <a:cs typeface="Lato" panose="020F0602020204030203"/>
                <a:sym typeface="Lato" panose="020F0602020204030203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602020204030203"/>
              <a:buChar char="○"/>
              <a:defRPr sz="1100">
                <a:solidFill>
                  <a:schemeClr val="lt1"/>
                </a:solidFill>
                <a:latin typeface="Lato" panose="020F0602020204030203"/>
                <a:ea typeface="Lato" panose="020F0602020204030203"/>
                <a:cs typeface="Lato" panose="020F0602020204030203"/>
                <a:sym typeface="Lato" panose="020F0602020204030203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 panose="020F0602020204030203"/>
              <a:buChar char="■"/>
              <a:defRPr sz="1100">
                <a:solidFill>
                  <a:schemeClr val="lt1"/>
                </a:solidFill>
                <a:latin typeface="Lato" panose="020F0602020204030203"/>
                <a:ea typeface="Lato" panose="020F0602020204030203"/>
                <a:cs typeface="Lato" panose="020F0602020204030203"/>
                <a:sym typeface="Lato" panose="020F0602020204030203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 panose="020F0602020204030203"/>
                <a:ea typeface="Lato" panose="020F0602020204030203"/>
                <a:cs typeface="Lato" panose="020F0602020204030203"/>
                <a:sym typeface="Lato" panose="020F0602020204030203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 panose="020F0602020204030203"/>
                <a:ea typeface="Lato" panose="020F0602020204030203"/>
                <a:cs typeface="Lato" panose="020F0602020204030203"/>
                <a:sym typeface="Lato" panose="020F0602020204030203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 panose="020F0602020204030203"/>
                <a:ea typeface="Lato" panose="020F0602020204030203"/>
                <a:cs typeface="Lato" panose="020F0602020204030203"/>
                <a:sym typeface="Lato" panose="020F0602020204030203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 panose="020F0602020204030203"/>
                <a:ea typeface="Lato" panose="020F0602020204030203"/>
                <a:cs typeface="Lato" panose="020F0602020204030203"/>
                <a:sym typeface="Lato" panose="020F0602020204030203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 panose="020F0602020204030203"/>
                <a:ea typeface="Lato" panose="020F0602020204030203"/>
                <a:cs typeface="Lato" panose="020F0602020204030203"/>
                <a:sym typeface="Lato" panose="020F0602020204030203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 panose="020F0602020204030203"/>
                <a:ea typeface="Lato" panose="020F0602020204030203"/>
                <a:cs typeface="Lato" panose="020F0602020204030203"/>
                <a:sym typeface="Lato" panose="020F0602020204030203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 panose="020F0602020204030203"/>
                <a:ea typeface="Lato" panose="020F0602020204030203"/>
                <a:cs typeface="Lato" panose="020F0602020204030203"/>
                <a:sym typeface="Lato" panose="020F0602020204030203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 panose="020F0602020204030203"/>
                <a:ea typeface="Lato" panose="020F0602020204030203"/>
                <a:cs typeface="Lato" panose="020F0602020204030203"/>
                <a:sym typeface="Lato" panose="020F0602020204030203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 panose="020F0602020204030203"/>
                <a:ea typeface="Lato" panose="020F0602020204030203"/>
                <a:cs typeface="Lato" panose="020F0602020204030203"/>
                <a:sym typeface="Lato" panose="020F060202020403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</a:fld>
            <a:endParaRPr lang="zh-TW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1" Type="http://schemas.openxmlformats.org/officeDocument/2006/relationships/hyperlink" Target="https://github.com/Qiskit/ibmq-device-information/tree/master/backends/tenerife/V1" TargetMode="Externa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8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923020" y="1671275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量子编程</a:t>
            </a:r>
            <a:r>
              <a:rPr lang="zh-CN" altLang="zh-TW">
                <a:ea typeface="宋体" charset="0"/>
              </a:rPr>
              <a:t>组</a:t>
            </a:r>
            <a:endParaRPr lang="zh-TW"/>
          </a:p>
        </p:txBody>
      </p:sp>
      <p:sp>
        <p:nvSpPr>
          <p:cNvPr id="135" name="Google Shape;135;p13"/>
          <p:cNvSpPr txBox="1"/>
          <p:nvPr>
            <p:ph type="subTitle" idx="1"/>
          </p:nvPr>
        </p:nvSpPr>
        <p:spPr>
          <a:xfrm>
            <a:off x="3861435" y="3791585"/>
            <a:ext cx="4700905" cy="7581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组员：李权熹，聂雷海，宋昊泽，邓皓巍</a:t>
            </a:r>
            <a:endParaRPr lang="zh-TW"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ea typeface="宋体" charset="0"/>
              </a:rPr>
              <a:t>指导老师：张昱</a:t>
            </a:r>
            <a:endParaRPr lang="zh-CN" sz="1800">
              <a:ea typeface="宋体" charset="0"/>
            </a:endParaRPr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599175" y="105113"/>
            <a:ext cx="1466850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effectLst>
            <a:outerShdw blurRad="57150" dist="19050" dir="5400000" algn="bl" rotWithShape="0">
              <a:srgbClr val="FFFF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zh-TW" sz="3000"/>
              <a:t>背景知识</a:t>
            </a:r>
            <a:endParaRPr lang="zh-TW" sz="3000"/>
          </a:p>
        </p:txBody>
      </p:sp>
      <p:sp>
        <p:nvSpPr>
          <p:cNvPr id="202" name="Google Shape;202;p22"/>
          <p:cNvSpPr txBox="1"/>
          <p:nvPr>
            <p:ph type="body" idx="1"/>
          </p:nvPr>
        </p:nvSpPr>
        <p:spPr>
          <a:xfrm>
            <a:off x="1171225" y="3355275"/>
            <a:ext cx="7038900" cy="14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对于多量子同样有门操作 。其中便有可以称为所有量子门中最重要的门——CNOT门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/>
              <a:t>当控制比特|A&gt;为|1&gt;时，改门会将受控比特|B&gt;翻转，从 </a:t>
            </a:r>
            <a:r>
              <a:rPr lang="zh-TW" sz="1800">
                <a:solidFill>
                  <a:srgbClr val="FFFFFF"/>
                </a:solidFill>
              </a:rPr>
              <a:t>α|0&gt; + β|1&gt; 变为 β|0&gt; + α|1&gt;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</a:p>
        </p:txBody>
      </p:sp>
      <p:pic>
        <p:nvPicPr>
          <p:cNvPr id="203" name="Google Shape;203;p2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487413" y="1198424"/>
            <a:ext cx="4169175" cy="183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effectLst>
            <a:outerShdw blurRad="57150" dist="19050" dir="5400000" algn="bl" rotWithShape="0">
              <a:srgbClr val="FFFF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背景知识</a:t>
            </a:r>
            <a:endParaRPr lang="zh-TW" sz="3000"/>
          </a:p>
        </p:txBody>
      </p:sp>
      <p:sp>
        <p:nvSpPr>
          <p:cNvPr id="209" name="Google Shape;209;p23"/>
          <p:cNvSpPr txBox="1"/>
          <p:nvPr>
            <p:ph type="body" idx="1"/>
          </p:nvPr>
        </p:nvSpPr>
        <p:spPr>
          <a:xfrm>
            <a:off x="1297500" y="396980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1800"/>
              <a:t>将这些门组合起来就可以形成一个量子线路，上图便是量子加密传输的基本线路</a:t>
            </a:r>
            <a:endParaRPr sz="1800"/>
          </a:p>
        </p:txBody>
      </p:sp>
      <p:pic>
        <p:nvPicPr>
          <p:cNvPr id="210" name="Google Shape;210;p2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84400" y="1443425"/>
            <a:ext cx="8375199" cy="19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effectLst>
            <a:outerShdw blurRad="57150" dist="19050" dir="5400000" algn="bl" rotWithShape="0">
              <a:srgbClr val="FFFF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量子编程语言</a:t>
            </a:r>
            <a:endParaRPr lang="zh-TW" sz="3000"/>
          </a:p>
        </p:txBody>
      </p:sp>
      <p:sp>
        <p:nvSpPr>
          <p:cNvPr id="216" name="Google Shape;216;p24"/>
          <p:cNvSpPr txBox="1"/>
          <p:nvPr>
            <p:ph type="body" idx="1"/>
          </p:nvPr>
        </p:nvSpPr>
        <p:spPr>
          <a:xfrm>
            <a:off x="1297500" y="1567550"/>
            <a:ext cx="4370700" cy="3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程序员使用各种编程语言来描绘量子线路，本质上是指定一段量子门操作序列。</a:t>
            </a:r>
            <a:endParaRPr sz="18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 sz="18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Q#</a:t>
            </a:r>
            <a:endParaRPr sz="180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ScaffCC</a:t>
            </a:r>
            <a:endParaRPr sz="180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Quil</a:t>
            </a:r>
            <a:endParaRPr sz="180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OpenQASM</a:t>
            </a:r>
            <a:endParaRPr sz="180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eQASM </a:t>
            </a:r>
            <a:endParaRPr sz="180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...</a:t>
            </a:r>
            <a:endParaRPr sz="1800"/>
          </a:p>
        </p:txBody>
      </p:sp>
      <p:pic>
        <p:nvPicPr>
          <p:cNvPr id="217" name="Google Shape;217;p2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668200" y="393750"/>
            <a:ext cx="3177025" cy="3935026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4"/>
          <p:cNvSpPr txBox="1"/>
          <p:nvPr/>
        </p:nvSpPr>
        <p:spPr>
          <a:xfrm>
            <a:off x="547700" y="3171700"/>
            <a:ext cx="1905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9" name="Google Shape;219;p24"/>
          <p:cNvSpPr txBox="1"/>
          <p:nvPr/>
        </p:nvSpPr>
        <p:spPr>
          <a:xfrm>
            <a:off x="5668200" y="4457250"/>
            <a:ext cx="3117000" cy="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一段使用量子语言OpenQASM编写的代码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zh-TW" sz="3000"/>
              <a:t>量子编程语言的编译和执行</a:t>
            </a:r>
            <a:endParaRPr sz="3000"/>
          </a:p>
        </p:txBody>
      </p:sp>
      <p:sp>
        <p:nvSpPr>
          <p:cNvPr id="225" name="Google Shape;225;p25"/>
          <p:cNvSpPr/>
          <p:nvPr/>
        </p:nvSpPr>
        <p:spPr>
          <a:xfrm>
            <a:off x="2135700" y="1567550"/>
            <a:ext cx="1388700" cy="740700"/>
          </a:xfrm>
          <a:prstGeom prst="roundRect">
            <a:avLst>
              <a:gd name="adj" fmla="val 16667"/>
            </a:avLst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量子算法</a:t>
            </a:r>
            <a:endParaRPr sz="1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（源程序）</a:t>
            </a:r>
            <a:endParaRPr sz="1600"/>
          </a:p>
        </p:txBody>
      </p:sp>
      <p:sp>
        <p:nvSpPr>
          <p:cNvPr id="226" name="Google Shape;226;p25"/>
          <p:cNvSpPr/>
          <p:nvPr/>
        </p:nvSpPr>
        <p:spPr>
          <a:xfrm>
            <a:off x="5723975" y="1567550"/>
            <a:ext cx="1388700" cy="740700"/>
          </a:xfrm>
          <a:prstGeom prst="roundRect">
            <a:avLst>
              <a:gd name="adj" fmla="val 16667"/>
            </a:avLst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高级IR</a:t>
            </a:r>
            <a:endParaRPr sz="1600"/>
          </a:p>
        </p:txBody>
      </p:sp>
      <p:sp>
        <p:nvSpPr>
          <p:cNvPr id="227" name="Google Shape;227;p25"/>
          <p:cNvSpPr/>
          <p:nvPr/>
        </p:nvSpPr>
        <p:spPr>
          <a:xfrm>
            <a:off x="3939450" y="3808200"/>
            <a:ext cx="1388700" cy="740700"/>
          </a:xfrm>
          <a:prstGeom prst="roundRect">
            <a:avLst>
              <a:gd name="adj" fmla="val 16667"/>
            </a:avLst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测量结果</a:t>
            </a:r>
            <a:endParaRPr sz="1600"/>
          </a:p>
        </p:txBody>
      </p:sp>
      <p:sp>
        <p:nvSpPr>
          <p:cNvPr id="228" name="Google Shape;228;p25"/>
          <p:cNvSpPr/>
          <p:nvPr/>
        </p:nvSpPr>
        <p:spPr>
          <a:xfrm>
            <a:off x="6943175" y="3067500"/>
            <a:ext cx="1388700" cy="740700"/>
          </a:xfrm>
          <a:prstGeom prst="roundRect">
            <a:avLst>
              <a:gd name="adj" fmla="val 16667"/>
            </a:avLst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量子电路</a:t>
            </a:r>
            <a:endParaRPr sz="1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量子基本块</a:t>
            </a:r>
            <a:endParaRPr sz="1600"/>
          </a:p>
        </p:txBody>
      </p:sp>
      <p:cxnSp>
        <p:nvCxnSpPr>
          <p:cNvPr id="229" name="Google Shape;229;p25"/>
          <p:cNvCxnSpPr>
            <a:endCxn id="226" idx="1"/>
          </p:cNvCxnSpPr>
          <p:nvPr/>
        </p:nvCxnSpPr>
        <p:spPr>
          <a:xfrm rot="10800000" flipH="1">
            <a:off x="3543575" y="1937900"/>
            <a:ext cx="2180400" cy="1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0" name="Google Shape;230;p25"/>
          <p:cNvSpPr/>
          <p:nvPr/>
        </p:nvSpPr>
        <p:spPr>
          <a:xfrm>
            <a:off x="1297500" y="3067500"/>
            <a:ext cx="1388700" cy="740700"/>
          </a:xfrm>
          <a:prstGeom prst="roundRect">
            <a:avLst>
              <a:gd name="adj" fmla="val 16667"/>
            </a:avLst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进一步电路生成、获得最终结果</a:t>
            </a:r>
            <a:endParaRPr sz="1600"/>
          </a:p>
        </p:txBody>
      </p:sp>
      <p:cxnSp>
        <p:nvCxnSpPr>
          <p:cNvPr id="231" name="Google Shape;231;p25"/>
          <p:cNvCxnSpPr>
            <a:stCxn id="226" idx="2"/>
          </p:cNvCxnSpPr>
          <p:nvPr/>
        </p:nvCxnSpPr>
        <p:spPr>
          <a:xfrm>
            <a:off x="6418325" y="2308250"/>
            <a:ext cx="1250100" cy="75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2" name="Google Shape;232;p25"/>
          <p:cNvCxnSpPr>
            <a:stCxn id="228" idx="1"/>
            <a:endCxn id="227" idx="3"/>
          </p:cNvCxnSpPr>
          <p:nvPr/>
        </p:nvCxnSpPr>
        <p:spPr>
          <a:xfrm flipH="1">
            <a:off x="5328275" y="3437850"/>
            <a:ext cx="1614900" cy="74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3" name="Google Shape;233;p25"/>
          <p:cNvCxnSpPr>
            <a:stCxn id="227" idx="1"/>
            <a:endCxn id="230" idx="3"/>
          </p:cNvCxnSpPr>
          <p:nvPr/>
        </p:nvCxnSpPr>
        <p:spPr>
          <a:xfrm rot="10800000">
            <a:off x="2686350" y="3437850"/>
            <a:ext cx="1253100" cy="74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4" name="Google Shape;234;p25"/>
          <p:cNvSpPr txBox="1"/>
          <p:nvPr/>
        </p:nvSpPr>
        <p:spPr>
          <a:xfrm>
            <a:off x="4168025" y="1592300"/>
            <a:ext cx="6795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FFFFFF"/>
                </a:solidFill>
              </a:rPr>
              <a:t>编译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235" name="Google Shape;235;p25"/>
          <p:cNvSpPr txBox="1"/>
          <p:nvPr/>
        </p:nvSpPr>
        <p:spPr>
          <a:xfrm>
            <a:off x="7107725" y="2250775"/>
            <a:ext cx="10596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F3F3F3"/>
                </a:solidFill>
              </a:rPr>
              <a:t>电路生成 </a:t>
            </a:r>
            <a:endParaRPr sz="1600">
              <a:solidFill>
                <a:srgbClr val="F3F3F3"/>
              </a:solidFill>
            </a:endParaRPr>
          </a:p>
        </p:txBody>
      </p:sp>
      <p:sp>
        <p:nvSpPr>
          <p:cNvPr id="236" name="Google Shape;236;p25"/>
          <p:cNvSpPr txBox="1"/>
          <p:nvPr/>
        </p:nvSpPr>
        <p:spPr>
          <a:xfrm>
            <a:off x="6011988" y="3808200"/>
            <a:ext cx="6795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FFFFFF"/>
                </a:solidFill>
              </a:rPr>
              <a:t>执行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237" name="Google Shape;237;p25"/>
          <p:cNvSpPr txBox="1"/>
          <p:nvPr/>
        </p:nvSpPr>
        <p:spPr>
          <a:xfrm>
            <a:off x="2686188" y="3808200"/>
            <a:ext cx="10596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FFFFFF"/>
                </a:solidFill>
              </a:rPr>
              <a:t>后期处理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并行执行</a:t>
            </a:r>
            <a:endParaRPr lang="zh-TW"/>
          </a:p>
        </p:txBody>
      </p:sp>
      <p:sp>
        <p:nvSpPr>
          <p:cNvPr id="243" name="Google Shape;243;p26"/>
          <p:cNvSpPr txBox="1"/>
          <p:nvPr>
            <p:ph type="body" idx="1"/>
          </p:nvPr>
        </p:nvSpPr>
        <p:spPr>
          <a:xfrm>
            <a:off x="1297500" y="1567550"/>
            <a:ext cx="7038900" cy="13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由于量子程序是对量子比特的一段操作序列，两个涉及不同比特的操作不会互相影响，可以并行执行 。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/>
              <a:t>大多数量子计算机都会最大化并行执行加快速度 。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7"/>
          <p:cNvSpPr txBox="1"/>
          <p:nvPr>
            <p:ph type="body" idx="1"/>
          </p:nvPr>
        </p:nvSpPr>
        <p:spPr>
          <a:xfrm>
            <a:off x="1123150" y="4260400"/>
            <a:ext cx="70389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/>
              <a:t>比如上面左侧代码的对三个比特的H门操作和S门操作都是可以并行执行的，我们可以理解成右侧的执行方式。</a:t>
            </a:r>
            <a:endParaRPr lang="zh-TW"/>
          </a:p>
        </p:txBody>
      </p:sp>
      <p:pic>
        <p:nvPicPr>
          <p:cNvPr id="249" name="Google Shape;249;p2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012176" y="1407325"/>
            <a:ext cx="3602101" cy="21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7"/>
          <p:cNvPicPr preferRelativeResize="0"/>
          <p:nvPr/>
        </p:nvPicPr>
        <p:blipFill rotWithShape="1">
          <a:blip r:embed="rId2"/>
          <a:srcRect r="30148" b="13852"/>
          <a:stretch>
            <a:fillRect/>
          </a:stretch>
        </p:blipFill>
        <p:spPr>
          <a:xfrm>
            <a:off x="1182550" y="571925"/>
            <a:ext cx="2257051" cy="344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7"/>
          <p:cNvSpPr/>
          <p:nvPr/>
        </p:nvSpPr>
        <p:spPr>
          <a:xfrm>
            <a:off x="3709075" y="2302850"/>
            <a:ext cx="1046100" cy="598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8"/>
          <p:cNvSpPr txBox="1"/>
          <p:nvPr/>
        </p:nvSpPr>
        <p:spPr>
          <a:xfrm>
            <a:off x="2288150" y="4195175"/>
            <a:ext cx="39468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很多量子语言也支持对于并行执行的描述，比如OpenQASM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57" name="Google Shape;257;p28"/>
          <p:cNvPicPr preferRelativeResize="0"/>
          <p:nvPr/>
        </p:nvPicPr>
        <p:blipFill rotWithShape="1">
          <a:blip r:embed="rId1"/>
          <a:srcRect l="14842" b="48253"/>
          <a:stretch>
            <a:fillRect/>
          </a:stretch>
        </p:blipFill>
        <p:spPr>
          <a:xfrm>
            <a:off x="2703864" y="2087771"/>
            <a:ext cx="2908524" cy="105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8"/>
          <p:cNvPicPr preferRelativeResize="0"/>
          <p:nvPr/>
        </p:nvPicPr>
        <p:blipFill rotWithShape="1">
          <a:blip r:embed="rId2"/>
          <a:srcRect l="14300" r="40870" b="41789"/>
          <a:stretch>
            <a:fillRect/>
          </a:stretch>
        </p:blipFill>
        <p:spPr>
          <a:xfrm>
            <a:off x="554638" y="1510450"/>
            <a:ext cx="1327089" cy="21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8"/>
          <p:cNvSpPr/>
          <p:nvPr/>
        </p:nvSpPr>
        <p:spPr>
          <a:xfrm>
            <a:off x="1881715" y="2304493"/>
            <a:ext cx="783000" cy="539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60" name="Google Shape;260;p28"/>
          <p:cNvPicPr preferRelativeResize="0"/>
          <p:nvPr/>
        </p:nvPicPr>
        <p:blipFill rotWithShape="1">
          <a:blip r:embed="rId3"/>
          <a:srcRect l="17871" b="49967"/>
          <a:stretch>
            <a:fillRect/>
          </a:stretch>
        </p:blipFill>
        <p:spPr>
          <a:xfrm>
            <a:off x="6347566" y="1927029"/>
            <a:ext cx="2241797" cy="1374816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8"/>
          <p:cNvSpPr/>
          <p:nvPr/>
        </p:nvSpPr>
        <p:spPr>
          <a:xfrm>
            <a:off x="5512161" y="2338591"/>
            <a:ext cx="783000" cy="539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9"/>
          <p:cNvSpPr txBox="1"/>
          <p:nvPr>
            <p:ph type="body" idx="1"/>
          </p:nvPr>
        </p:nvSpPr>
        <p:spPr>
          <a:xfrm>
            <a:off x="1566975" y="2152650"/>
            <a:ext cx="7038900" cy="8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3000"/>
              <a:t>量子程序目前面临的问题</a:t>
            </a:r>
            <a:endParaRPr sz="3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错误率太高！</a:t>
            </a:r>
            <a:endParaRPr lang="zh-TW"/>
          </a:p>
        </p:txBody>
      </p:sp>
      <p:sp>
        <p:nvSpPr>
          <p:cNvPr id="272" name="Google Shape;272;p30"/>
          <p:cNvSpPr txBox="1"/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量子门的错误率：IBM Q 5 Tenerife中：错误率0.112%</a:t>
            </a:r>
            <a:endParaRPr sz="18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/>
              <a:buChar char="●"/>
            </a:pPr>
            <a:r>
              <a:rPr lang="zh-TW"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测量操作的错误率随时间时间增加降低。常见情况下的错误率也 &gt; 0.1%</a:t>
            </a:r>
            <a:r>
              <a:rPr lang="zh-CN" altLang="zh-TW" sz="1800">
                <a:latin typeface="Arial" panose="020B0604020202020204"/>
                <a:ea typeface="宋体" charset="0"/>
                <a:cs typeface="Arial" panose="020B0604020202020204"/>
                <a:sym typeface="Arial" panose="020B0604020202020204"/>
              </a:rPr>
              <a:t>，在</a:t>
            </a:r>
            <a:r>
              <a:rPr lang="en-US" altLang="zh-CN" sz="1800">
                <a:latin typeface="Arial" panose="020B0604020202020204"/>
                <a:ea typeface="宋体" charset="0"/>
                <a:cs typeface="Arial" panose="020B0604020202020204"/>
                <a:sym typeface="Arial" panose="020B0604020202020204"/>
              </a:rPr>
              <a:t>1%</a:t>
            </a:r>
            <a:r>
              <a:rPr lang="zh-CN" altLang="en-US" sz="1800">
                <a:latin typeface="Arial" panose="020B0604020202020204"/>
                <a:ea typeface="宋体" charset="0"/>
                <a:cs typeface="Arial" panose="020B0604020202020204"/>
                <a:sym typeface="Arial" panose="020B0604020202020204"/>
              </a:rPr>
              <a:t>量级。</a:t>
            </a:r>
            <a:endParaRPr lang="zh-CN" altLang="en-US" sz="1800">
              <a:latin typeface="Arial" panose="020B0604020202020204"/>
              <a:ea typeface="宋体" charset="0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量子退相干</a:t>
            </a:r>
            <a:endParaRPr sz="3000"/>
          </a:p>
        </p:txBody>
      </p:sp>
      <p:sp>
        <p:nvSpPr>
          <p:cNvPr id="278" name="Google Shape;278;p31"/>
          <p:cNvSpPr txBox="1"/>
          <p:nvPr>
            <p:ph type="body" idx="1"/>
          </p:nvPr>
        </p:nvSpPr>
        <p:spPr>
          <a:xfrm>
            <a:off x="1297500" y="1567550"/>
            <a:ext cx="7038900" cy="170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量子退相干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开放的系统中，量子比特会与环境纠缠，导致相干性</a:t>
            </a:r>
            <a:endParaRPr sz="180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CD664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随时间丧失</a:t>
            </a:r>
            <a:endParaRPr sz="1800">
              <a:solidFill>
                <a:srgbClr val="FCD664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退相干会给线路带来严重的错误率，错误率随时间呈指数级上升</a:t>
            </a:r>
            <a:endParaRPr sz="1800"/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79" name="Google Shape;279;p31"/>
          <p:cNvSpPr txBox="1"/>
          <p:nvPr/>
        </p:nvSpPr>
        <p:spPr>
          <a:xfrm>
            <a:off x="2158050" y="4292200"/>
            <a:ext cx="5317800" cy="7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</a:rPr>
              <a:t>IBM Q 5 Tenerife中：每个比特的T1在50μs上下</a:t>
            </a:r>
            <a:endParaRPr lang="zh-TW" sz="1800">
              <a:solidFill>
                <a:schemeClr val="lt1"/>
              </a:solidFill>
            </a:endParaRPr>
          </a:p>
        </p:txBody>
      </p:sp>
      <p:pic>
        <p:nvPicPr>
          <p:cNvPr id="280" name="Google Shape;280;p3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275237"/>
            <a:ext cx="9143999" cy="3660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496850" y="719132"/>
            <a:ext cx="100965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组员分工</a:t>
            </a:r>
            <a:endParaRPr lang="zh-TW"/>
          </a:p>
        </p:txBody>
      </p:sp>
      <p:sp>
        <p:nvSpPr>
          <p:cNvPr id="142" name="Google Shape;142;p14"/>
          <p:cNvSpPr txBox="1"/>
          <p:nvPr>
            <p:ph type="body" idx="1"/>
          </p:nvPr>
        </p:nvSpPr>
        <p:spPr>
          <a:xfrm>
            <a:off x="1297500" y="1033530"/>
            <a:ext cx="7038900" cy="7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1800">
                <a:solidFill>
                  <a:srgbClr val="F6B26B"/>
                </a:solidFill>
              </a:rPr>
              <a:t>李权熹：</a:t>
            </a:r>
            <a:r>
              <a:rPr lang="zh-TW" sz="1800">
                <a:solidFill>
                  <a:srgbClr val="FFFFFF"/>
                </a:solidFill>
              </a:rPr>
              <a:t>调研OpenQASM、Quil</a:t>
            </a:r>
            <a:r>
              <a:rPr lang="zh-CN" altLang="zh-TW" sz="1800">
                <a:solidFill>
                  <a:srgbClr val="FFFFFF"/>
                </a:solidFill>
                <a:ea typeface="宋体" charset="0"/>
              </a:rPr>
              <a:t>、</a:t>
            </a:r>
            <a:r>
              <a:rPr lang="en-US" altLang="zh-CN" sz="1800">
                <a:solidFill>
                  <a:srgbClr val="FFFFFF"/>
                </a:solidFill>
                <a:ea typeface="宋体" charset="0"/>
              </a:rPr>
              <a:t>Q#</a:t>
            </a:r>
            <a:r>
              <a:rPr lang="zh-TW" sz="1800">
                <a:solidFill>
                  <a:srgbClr val="FFFFFF"/>
                </a:solidFill>
              </a:rPr>
              <a:t>等语言，NISQ，量子电路变换和拆分的规则以及优化方法</a:t>
            </a:r>
            <a:r>
              <a:rPr lang="zh-CN" altLang="zh-TW" sz="1800">
                <a:solidFill>
                  <a:srgbClr val="FFFFFF"/>
                </a:solidFill>
                <a:ea typeface="宋体" charset="0"/>
              </a:rPr>
              <a:t>。</a:t>
            </a:r>
            <a:endParaRPr lang="zh-CN" altLang="zh-TW" sz="1800">
              <a:solidFill>
                <a:srgbClr val="FFFFFF"/>
              </a:solidFill>
              <a:ea typeface="宋体" charset="0"/>
            </a:endParaRPr>
          </a:p>
        </p:txBody>
      </p:sp>
      <p:sp>
        <p:nvSpPr>
          <p:cNvPr id="143" name="Google Shape;143;p14"/>
          <p:cNvSpPr txBox="1"/>
          <p:nvPr>
            <p:ph type="body" idx="1"/>
          </p:nvPr>
        </p:nvSpPr>
        <p:spPr>
          <a:xfrm>
            <a:off x="1297500" y="1896230"/>
            <a:ext cx="7632900" cy="4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1800">
                <a:solidFill>
                  <a:srgbClr val="F6B26B"/>
                </a:solidFill>
              </a:rPr>
              <a:t>聂雷海：</a:t>
            </a:r>
            <a:r>
              <a:rPr lang="zh-TW" sz="1800">
                <a:solidFill>
                  <a:srgbClr val="FFFFFF"/>
                </a:solidFill>
              </a:rPr>
              <a:t>调研ProjectQ,QPanda2.0,qiskit平台以及mapping问题</a:t>
            </a:r>
            <a:r>
              <a:rPr lang="zh-CN" altLang="zh-TW" sz="1800">
                <a:solidFill>
                  <a:srgbClr val="FFFFFF"/>
                </a:solidFill>
                <a:ea typeface="宋体" charset="0"/>
              </a:rPr>
              <a:t>。</a:t>
            </a:r>
            <a:endParaRPr lang="zh-CN" altLang="zh-TW" sz="1800">
              <a:solidFill>
                <a:srgbClr val="FFFFFF"/>
              </a:solidFill>
              <a:ea typeface="宋体" charset="0"/>
            </a:endParaRPr>
          </a:p>
        </p:txBody>
      </p:sp>
      <p:sp>
        <p:nvSpPr>
          <p:cNvPr id="144" name="Google Shape;144;p14"/>
          <p:cNvSpPr txBox="1"/>
          <p:nvPr>
            <p:ph type="body" idx="1"/>
          </p:nvPr>
        </p:nvSpPr>
        <p:spPr>
          <a:xfrm>
            <a:off x="1297500" y="2505368"/>
            <a:ext cx="7038900" cy="5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1800">
                <a:solidFill>
                  <a:srgbClr val="F6B26B"/>
                </a:solidFill>
              </a:rPr>
              <a:t>宋昊泽：</a:t>
            </a:r>
            <a:r>
              <a:rPr lang="zh-TW" sz="1800">
                <a:solidFill>
                  <a:srgbClr val="FFFFFF"/>
                </a:solidFill>
              </a:rPr>
              <a:t>调研HIQ、ScaffCC等量子编程语言，分析量子编译器对量子程序编译的优化方案，以及量子程序的性能评测</a:t>
            </a:r>
            <a:r>
              <a:rPr lang="zh-CN" altLang="zh-TW" sz="1800">
                <a:solidFill>
                  <a:srgbClr val="FFFFFF"/>
                </a:solidFill>
                <a:ea typeface="宋体" charset="0"/>
              </a:rPr>
              <a:t>。</a:t>
            </a:r>
            <a:endParaRPr lang="en-US" altLang="zh-CN" sz="1800">
              <a:solidFill>
                <a:srgbClr val="FFFFFF"/>
              </a:solidFill>
              <a:ea typeface="宋体" charset="0"/>
            </a:endParaRPr>
          </a:p>
        </p:txBody>
      </p:sp>
      <p:sp>
        <p:nvSpPr>
          <p:cNvPr id="145" name="Google Shape;145;p14"/>
          <p:cNvSpPr txBox="1"/>
          <p:nvPr>
            <p:ph type="body" idx="1"/>
          </p:nvPr>
        </p:nvSpPr>
        <p:spPr>
          <a:xfrm>
            <a:off x="1297500" y="3392005"/>
            <a:ext cx="7038900" cy="8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1800">
                <a:solidFill>
                  <a:srgbClr val="F6B26B"/>
                </a:solidFill>
              </a:rPr>
              <a:t>邓皓巍：</a:t>
            </a:r>
            <a:r>
              <a:rPr lang="zh-TW" sz="1800">
                <a:solidFill>
                  <a:srgbClr val="FFFFFF"/>
                </a:solidFill>
              </a:rPr>
              <a:t>调研了量子微指令集eQASM，量子汇编语言OpenQASM。提出应对量子退相干的优化算法并初步实现</a:t>
            </a:r>
            <a:r>
              <a:rPr lang="zh-CN" altLang="zh-TW" sz="1800">
                <a:solidFill>
                  <a:srgbClr val="FFFFFF"/>
                </a:solidFill>
                <a:ea typeface="宋体" charset="0"/>
              </a:rPr>
              <a:t>，</a:t>
            </a:r>
            <a:endParaRPr lang="zh-CN" altLang="zh-TW" sz="1800">
              <a:solidFill>
                <a:srgbClr val="FFFFFF"/>
              </a:solidFill>
              <a:ea typeface="宋体" charset="0"/>
            </a:endParaRPr>
          </a:p>
        </p:txBody>
      </p:sp>
      <p:sp>
        <p:nvSpPr>
          <p:cNvPr id="1" name="文本框 0"/>
          <p:cNvSpPr txBox="1"/>
          <p:nvPr/>
        </p:nvSpPr>
        <p:spPr>
          <a:xfrm>
            <a:off x="1297305" y="4345305"/>
            <a:ext cx="5928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>
                <a:solidFill>
                  <a:schemeClr val="bg1"/>
                </a:solidFill>
              </a:rPr>
              <a:t>所有组员均参与论文的编写</a:t>
            </a:r>
            <a:endParaRPr lang="zh-CN" altLang="en-US" sz="1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量子纠错</a:t>
            </a:r>
            <a:endParaRPr sz="3000"/>
          </a:p>
        </p:txBody>
      </p:sp>
      <p:sp>
        <p:nvSpPr>
          <p:cNvPr id="287" name="Google Shape;287;p32"/>
          <p:cNvSpPr txBox="1"/>
          <p:nvPr>
            <p:ph type="body" idx="1"/>
          </p:nvPr>
        </p:nvSpPr>
        <p:spPr>
          <a:xfrm>
            <a:off x="1297500" y="1345650"/>
            <a:ext cx="7038900" cy="23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不能复制量子信息：无法通过冗余来纠错</a:t>
            </a:r>
            <a:endParaRPr sz="18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可以将一个量子比特的信息传播到几个（物理）量子比特的高度纠缠状态</a:t>
            </a:r>
            <a:endParaRPr sz="18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算法：</a:t>
            </a:r>
            <a:endParaRPr sz="18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/>
              <a:buChar char="○"/>
            </a:pPr>
            <a:r>
              <a:rPr lang="zh-TW"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Shor code、Steane code、Surface code等</a:t>
            </a:r>
            <a:endParaRPr sz="18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/>
              <a:buChar char="●"/>
            </a:pPr>
            <a:r>
              <a:rPr lang="zh-TW"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成本高，需要大量辅助比特，而目前的量子计算机可提供的量子比特远小于纠错需求</a:t>
            </a:r>
            <a:endParaRPr sz="18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88" name="Google Shape;288;p32"/>
          <p:cNvSpPr txBox="1"/>
          <p:nvPr/>
        </p:nvSpPr>
        <p:spPr>
          <a:xfrm>
            <a:off x="1974450" y="3931225"/>
            <a:ext cx="56466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FFF00"/>
                </a:solidFill>
              </a:rPr>
              <a:t>现阶段不能依靠纠错解决高错误率问题</a:t>
            </a:r>
            <a:endParaRPr sz="240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3"/>
          <p:cNvSpPr txBox="1"/>
          <p:nvPr>
            <p:ph type="title"/>
          </p:nvPr>
        </p:nvSpPr>
        <p:spPr>
          <a:xfrm>
            <a:off x="1519400" y="2215500"/>
            <a:ext cx="7038900" cy="7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项目成果：应对退相干的编译器优化</a:t>
            </a:r>
            <a:endParaRPr sz="3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压缩量子比特处于叠加态的时间</a:t>
            </a:r>
            <a:endParaRPr sz="3000"/>
          </a:p>
        </p:txBody>
      </p:sp>
      <p:sp>
        <p:nvSpPr>
          <p:cNvPr id="299" name="Google Shape;299;p34"/>
          <p:cNvSpPr txBox="1"/>
          <p:nvPr>
            <p:ph type="body" idx="1"/>
          </p:nvPr>
        </p:nvSpPr>
        <p:spPr>
          <a:xfrm>
            <a:off x="1297500" y="1307850"/>
            <a:ext cx="7038900" cy="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1800"/>
              <a:t>在经典程序中，变量的提前声明与初始化往往并不受关注</a:t>
            </a:r>
            <a:endParaRPr sz="1800"/>
          </a:p>
        </p:txBody>
      </p:sp>
      <p:pic>
        <p:nvPicPr>
          <p:cNvPr id="300" name="Google Shape;300;p3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572075" y="1868850"/>
            <a:ext cx="5429250" cy="217170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4"/>
          <p:cNvSpPr txBox="1"/>
          <p:nvPr/>
        </p:nvSpPr>
        <p:spPr>
          <a:xfrm>
            <a:off x="2139000" y="4300025"/>
            <a:ext cx="42954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变量 j 的提前声明对程序并无影响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5"/>
          <p:cNvSpPr txBox="1"/>
          <p:nvPr>
            <p:ph type="title"/>
          </p:nvPr>
        </p:nvSpPr>
        <p:spPr>
          <a:xfrm>
            <a:off x="1297500" y="393750"/>
            <a:ext cx="7038900" cy="6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zh-TW" sz="3000"/>
              <a:t>压缩量子比特处于叠加态的时间</a:t>
            </a:r>
            <a:endParaRPr lang="zh-TW" sz="3000"/>
          </a:p>
        </p:txBody>
      </p:sp>
      <p:sp>
        <p:nvSpPr>
          <p:cNvPr id="307" name="Google Shape;307;p35"/>
          <p:cNvSpPr txBox="1"/>
          <p:nvPr>
            <p:ph type="body" idx="1"/>
          </p:nvPr>
        </p:nvSpPr>
        <p:spPr>
          <a:xfrm>
            <a:off x="1297500" y="1401100"/>
            <a:ext cx="7038900" cy="13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1800"/>
              <a:t>但是在量子程序中，由于退相干带来的影响，过早地进入叠加态会增加量子比特处于叠加态的时间 。而量子语言的便利性使程序中很容易出现这种现象 。由于错误率随时间呈指数级上升，这会给程序带来很大影响</a:t>
            </a:r>
            <a:endParaRPr sz="1800"/>
          </a:p>
        </p:txBody>
      </p:sp>
      <p:pic>
        <p:nvPicPr>
          <p:cNvPr id="308" name="Google Shape;308;p3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191150" y="2596225"/>
            <a:ext cx="2863175" cy="2379025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35"/>
          <p:cNvSpPr txBox="1"/>
          <p:nvPr/>
        </p:nvSpPr>
        <p:spPr>
          <a:xfrm>
            <a:off x="1006600" y="3269850"/>
            <a:ext cx="3281100" cy="10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在右侧的程序中，比特a[1]就过早地进入了叠加态，等待了一整个测量的时间后才被第一次使用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zh-TW" sz="3000"/>
              <a:t>压缩量子比特处于叠加态的时间</a:t>
            </a:r>
            <a:endParaRPr lang="zh-TW" sz="3000"/>
          </a:p>
        </p:txBody>
      </p:sp>
      <p:sp>
        <p:nvSpPr>
          <p:cNvPr id="315" name="Google Shape;315;p36"/>
          <p:cNvSpPr txBox="1"/>
          <p:nvPr>
            <p:ph type="body" idx="1"/>
          </p:nvPr>
        </p:nvSpPr>
        <p:spPr>
          <a:xfrm>
            <a:off x="981150" y="1416950"/>
            <a:ext cx="7671600" cy="4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1400"/>
              <a:t>为了应对这种情况，编译器可以在不改变代码原本含义的情况下改写代码</a:t>
            </a:r>
            <a:endParaRPr sz="1400"/>
          </a:p>
        </p:txBody>
      </p:sp>
      <p:pic>
        <p:nvPicPr>
          <p:cNvPr id="316" name="Google Shape;316;p3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842950" y="2011625"/>
            <a:ext cx="5947994" cy="300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改写代码的算法</a:t>
            </a:r>
            <a:endParaRPr lang="zh-TW" sz="3000"/>
          </a:p>
        </p:txBody>
      </p:sp>
      <p:sp>
        <p:nvSpPr>
          <p:cNvPr id="322" name="Google Shape;322;p37"/>
          <p:cNvSpPr txBox="1"/>
          <p:nvPr>
            <p:ph type="body" idx="1"/>
          </p:nvPr>
        </p:nvSpPr>
        <p:spPr>
          <a:xfrm>
            <a:off x="1297500" y="1090250"/>
            <a:ext cx="7038900" cy="5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1800"/>
              <a:t>先将代码按照可并行执行的标准将分层化，每一层的所有指令都是可以同时执行的</a:t>
            </a:r>
            <a:endParaRPr sz="1800"/>
          </a:p>
        </p:txBody>
      </p:sp>
      <p:pic>
        <p:nvPicPr>
          <p:cNvPr id="323" name="Google Shape;323;p37"/>
          <p:cNvPicPr preferRelativeResize="0"/>
          <p:nvPr/>
        </p:nvPicPr>
        <p:blipFill rotWithShape="1">
          <a:blip r:embed="rId1"/>
          <a:srcRect t="6812" b="6958"/>
          <a:stretch>
            <a:fillRect/>
          </a:stretch>
        </p:blipFill>
        <p:spPr>
          <a:xfrm>
            <a:off x="2640150" y="2079375"/>
            <a:ext cx="4353599" cy="279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改写代码的算法</a:t>
            </a:r>
            <a:endParaRPr lang="zh-TW" sz="3000"/>
          </a:p>
        </p:txBody>
      </p:sp>
      <p:sp>
        <p:nvSpPr>
          <p:cNvPr id="329" name="Google Shape;329;p38"/>
          <p:cNvSpPr txBox="1"/>
          <p:nvPr>
            <p:ph type="body" idx="1"/>
          </p:nvPr>
        </p:nvSpPr>
        <p:spPr>
          <a:xfrm>
            <a:off x="1297500" y="1039250"/>
            <a:ext cx="703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1800"/>
              <a:t>考察每个指令所包含的比特下一次使用的时机，观察中间是否有空隙 。比如下图中假设A</a:t>
            </a:r>
            <a:r>
              <a:rPr lang="zh-TW" sz="1800" baseline="-25000"/>
              <a:t>2</a:t>
            </a:r>
            <a:r>
              <a:rPr lang="zh-TW" sz="1800"/>
              <a:t>的比特在B层中均无用到，则称A</a:t>
            </a:r>
            <a:r>
              <a:rPr lang="zh-TW" sz="1800" baseline="-25000"/>
              <a:t>2</a:t>
            </a:r>
            <a:r>
              <a:rPr lang="zh-TW" sz="1800"/>
              <a:t>与B平行</a:t>
            </a:r>
            <a:endParaRPr sz="1800"/>
          </a:p>
        </p:txBody>
      </p:sp>
      <p:pic>
        <p:nvPicPr>
          <p:cNvPr id="330" name="Google Shape;330;p3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384999" y="1994475"/>
            <a:ext cx="6577999" cy="301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改写代码的算法</a:t>
            </a:r>
            <a:endParaRPr lang="zh-TW" sz="3000"/>
          </a:p>
        </p:txBody>
      </p:sp>
      <p:sp>
        <p:nvSpPr>
          <p:cNvPr id="336" name="Google Shape;336;p39"/>
          <p:cNvSpPr txBox="1"/>
          <p:nvPr>
            <p:ph type="body" idx="1"/>
          </p:nvPr>
        </p:nvSpPr>
        <p:spPr>
          <a:xfrm>
            <a:off x="1297500" y="1090275"/>
            <a:ext cx="7038900" cy="58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1800"/>
              <a:t>如果A</a:t>
            </a:r>
            <a:r>
              <a:rPr lang="zh-TW" sz="1800" baseline="-25000"/>
              <a:t>2</a:t>
            </a:r>
            <a:r>
              <a:rPr lang="zh-TW" sz="1800"/>
              <a:t>使用了与C</a:t>
            </a:r>
            <a:r>
              <a:rPr lang="zh-TW" sz="1800" baseline="-25000"/>
              <a:t>2</a:t>
            </a:r>
            <a:r>
              <a:rPr lang="zh-TW" sz="1800"/>
              <a:t>相同的比特，那么称他们是重叠的。为了不改变程序的原有意思，A</a:t>
            </a:r>
            <a:r>
              <a:rPr lang="zh-TW" sz="1800" baseline="-25000"/>
              <a:t>2</a:t>
            </a:r>
            <a:r>
              <a:rPr lang="zh-TW" sz="1800"/>
              <a:t>不能在C</a:t>
            </a:r>
            <a:r>
              <a:rPr lang="zh-TW" sz="1800" baseline="-25000"/>
              <a:t>2</a:t>
            </a:r>
            <a:r>
              <a:rPr lang="zh-TW" sz="1800"/>
              <a:t>之后执行</a:t>
            </a:r>
            <a:endParaRPr sz="1800"/>
          </a:p>
        </p:txBody>
      </p:sp>
      <p:pic>
        <p:nvPicPr>
          <p:cNvPr id="337" name="Google Shape;337;p3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208625" y="1882375"/>
            <a:ext cx="7216629" cy="314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改写代码的算法</a:t>
            </a:r>
            <a:endParaRPr lang="zh-TW" sz="3000"/>
          </a:p>
        </p:txBody>
      </p:sp>
      <p:sp>
        <p:nvSpPr>
          <p:cNvPr id="343" name="Google Shape;343;p40"/>
          <p:cNvSpPr txBox="1"/>
          <p:nvPr>
            <p:ph type="body" idx="1"/>
          </p:nvPr>
        </p:nvSpPr>
        <p:spPr>
          <a:xfrm>
            <a:off x="1297500" y="1209275"/>
            <a:ext cx="7038900" cy="4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1800"/>
              <a:t>因此最迟将A</a:t>
            </a:r>
            <a:r>
              <a:rPr lang="zh-TW" sz="1800" baseline="-25000"/>
              <a:t>2</a:t>
            </a:r>
            <a:r>
              <a:rPr lang="zh-TW" sz="1800"/>
              <a:t>移动到B层</a:t>
            </a:r>
            <a:endParaRPr sz="1800"/>
          </a:p>
        </p:txBody>
      </p:sp>
      <p:pic>
        <p:nvPicPr>
          <p:cNvPr id="344" name="Google Shape;344;p4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136475" y="1688375"/>
            <a:ext cx="5079812" cy="3150325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40"/>
          <p:cNvSpPr txBox="1"/>
          <p:nvPr/>
        </p:nvSpPr>
        <p:spPr>
          <a:xfrm>
            <a:off x="595125" y="2325925"/>
            <a:ext cx="2320800" cy="16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</a:rPr>
              <a:t>之后将</a:t>
            </a:r>
            <a:r>
              <a:rPr lang="zh-TW" sz="1800">
                <a:solidFill>
                  <a:schemeClr val="lt1"/>
                </a:solidFill>
                <a:latin typeface="Lato" panose="020F0602020204030203"/>
                <a:ea typeface="Lato" panose="020F0602020204030203"/>
                <a:cs typeface="Lato" panose="020F0602020204030203"/>
                <a:sym typeface="Lato" panose="020F0602020204030203"/>
              </a:rPr>
              <a:t>A</a:t>
            </a:r>
            <a:r>
              <a:rPr lang="zh-TW" sz="1800" baseline="-25000">
                <a:solidFill>
                  <a:schemeClr val="lt1"/>
                </a:solidFill>
                <a:latin typeface="Lato" panose="020F0602020204030203"/>
                <a:ea typeface="Lato" panose="020F0602020204030203"/>
                <a:cs typeface="Lato" panose="020F0602020204030203"/>
                <a:sym typeface="Lato" panose="020F0602020204030203"/>
              </a:rPr>
              <a:t>2</a:t>
            </a:r>
            <a:r>
              <a:rPr lang="zh-TW" sz="1800">
                <a:solidFill>
                  <a:schemeClr val="lt1"/>
                </a:solidFill>
                <a:latin typeface="Lato" panose="020F0602020204030203"/>
                <a:ea typeface="Lato" panose="020F0602020204030203"/>
                <a:cs typeface="Lato" panose="020F0602020204030203"/>
                <a:sym typeface="Lato" panose="020F0602020204030203"/>
              </a:rPr>
              <a:t>和C</a:t>
            </a:r>
            <a:r>
              <a:rPr lang="zh-TW" sz="1800" baseline="-25000">
                <a:solidFill>
                  <a:schemeClr val="lt1"/>
                </a:solidFill>
                <a:latin typeface="Lato" panose="020F0602020204030203"/>
                <a:ea typeface="Lato" panose="020F0602020204030203"/>
                <a:cs typeface="Lato" panose="020F0602020204030203"/>
                <a:sym typeface="Lato" panose="020F0602020204030203"/>
              </a:rPr>
              <a:t>2</a:t>
            </a:r>
            <a:r>
              <a:rPr lang="zh-TW" sz="1800">
                <a:solidFill>
                  <a:schemeClr val="lt1"/>
                </a:solidFill>
                <a:latin typeface="Lato" panose="020F0602020204030203"/>
                <a:ea typeface="Lato" panose="020F0602020204030203"/>
                <a:cs typeface="Lato" panose="020F0602020204030203"/>
                <a:sym typeface="Lato" panose="020F0602020204030203"/>
              </a:rPr>
              <a:t>视作一个整体继续考察，观察是否可以继续向后推迟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改写代码的算法</a:t>
            </a:r>
            <a:endParaRPr lang="zh-TW" sz="3000"/>
          </a:p>
        </p:txBody>
      </p:sp>
      <p:sp>
        <p:nvSpPr>
          <p:cNvPr id="351" name="Google Shape;351;p41"/>
          <p:cNvSpPr txBox="1"/>
          <p:nvPr>
            <p:ph type="body" idx="1"/>
          </p:nvPr>
        </p:nvSpPr>
        <p:spPr>
          <a:xfrm>
            <a:off x="306050" y="2243550"/>
            <a:ext cx="40383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1800"/>
              <a:t>伪代码：调整某一条指令的adjust函数</a:t>
            </a:r>
            <a:endParaRPr sz="1800"/>
          </a:p>
        </p:txBody>
      </p:sp>
      <p:pic>
        <p:nvPicPr>
          <p:cNvPr id="352" name="Google Shape;352;p4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561225" y="51000"/>
            <a:ext cx="4246819" cy="509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effectLst>
            <a:outerShdw blurRad="57150" dist="19050" dir="5400000" algn="bl" rotWithShape="0">
              <a:srgbClr val="FFFF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背景知识</a:t>
            </a:r>
            <a:endParaRPr sz="3000"/>
          </a:p>
        </p:txBody>
      </p:sp>
      <p:sp>
        <p:nvSpPr>
          <p:cNvPr id="151" name="Google Shape;151;p15"/>
          <p:cNvSpPr txBox="1"/>
          <p:nvPr>
            <p:ph type="body" idx="1"/>
          </p:nvPr>
        </p:nvSpPr>
        <p:spPr>
          <a:xfrm>
            <a:off x="1297500" y="1567550"/>
            <a:ext cx="7038900" cy="5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什么是量子程序？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  <p:sp>
        <p:nvSpPr>
          <p:cNvPr id="152" name="Google Shape;152;p15"/>
          <p:cNvSpPr txBox="1"/>
          <p:nvPr/>
        </p:nvSpPr>
        <p:spPr>
          <a:xfrm>
            <a:off x="1297500" y="2615900"/>
            <a:ext cx="6648900" cy="12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Lato" panose="020F0602020204030203"/>
                <a:ea typeface="Lato" panose="020F0602020204030203"/>
                <a:cs typeface="Lato" panose="020F0602020204030203"/>
                <a:sym typeface="Lato" panose="020F0602020204030203"/>
              </a:rPr>
              <a:t>量子程序的主体是一段对</a:t>
            </a:r>
            <a:r>
              <a:rPr lang="zh-TW" sz="1800">
                <a:solidFill>
                  <a:srgbClr val="FFFF00"/>
                </a:solidFill>
                <a:latin typeface="Lato" panose="020F0602020204030203"/>
                <a:ea typeface="Lato" panose="020F0602020204030203"/>
                <a:cs typeface="Lato" panose="020F0602020204030203"/>
                <a:sym typeface="Lato" panose="020F0602020204030203"/>
              </a:rPr>
              <a:t>量子比特</a:t>
            </a:r>
            <a:r>
              <a:rPr lang="zh-TW" sz="1800">
                <a:solidFill>
                  <a:schemeClr val="lt1"/>
                </a:solidFill>
                <a:latin typeface="Lato" panose="020F0602020204030203"/>
                <a:ea typeface="Lato" panose="020F0602020204030203"/>
                <a:cs typeface="Lato" panose="020F0602020204030203"/>
                <a:sym typeface="Lato" panose="020F0602020204030203"/>
              </a:rPr>
              <a:t>进行一系列操作的动作序列</a:t>
            </a:r>
            <a:endParaRPr sz="1800">
              <a:solidFill>
                <a:schemeClr val="lt1"/>
              </a:solidFill>
              <a:latin typeface="Lato" panose="020F0602020204030203"/>
              <a:ea typeface="Lato" panose="020F0602020204030203"/>
              <a:cs typeface="Lato" panose="020F0602020204030203"/>
              <a:sym typeface="Lato" panose="020F06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zh-TW" sz="1800">
                <a:solidFill>
                  <a:srgbClr val="FFFF00"/>
                </a:solidFill>
                <a:latin typeface="Lato" panose="020F0602020204030203"/>
                <a:ea typeface="Lato" panose="020F0602020204030203"/>
                <a:cs typeface="Lato" panose="020F0602020204030203"/>
                <a:sym typeface="Lato" panose="020F0602020204030203"/>
              </a:rPr>
              <a:t>量子比特</a:t>
            </a:r>
            <a:r>
              <a:rPr lang="zh-TW" sz="1800">
                <a:solidFill>
                  <a:schemeClr val="lt1"/>
                </a:solidFill>
                <a:latin typeface="Lato" panose="020F0602020204030203"/>
                <a:ea typeface="Lato" panose="020F0602020204030203"/>
                <a:cs typeface="Lato" panose="020F0602020204030203"/>
                <a:sym typeface="Lato" panose="020F0602020204030203"/>
              </a:rPr>
              <a:t>是量子程序的核心单元</a:t>
            </a:r>
            <a:endParaRPr sz="1800">
              <a:solidFill>
                <a:schemeClr val="lt1"/>
              </a:solidFill>
              <a:latin typeface="Lato" panose="020F0602020204030203"/>
              <a:ea typeface="Lato" panose="020F0602020204030203"/>
              <a:cs typeface="Lato" panose="020F0602020204030203"/>
              <a:sym typeface="Lato" panose="020F0602020204030203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实验效果</a:t>
            </a:r>
            <a:endParaRPr lang="zh-TW" sz="3000"/>
          </a:p>
        </p:txBody>
      </p:sp>
      <p:sp>
        <p:nvSpPr>
          <p:cNvPr id="358" name="Google Shape;358;p42"/>
          <p:cNvSpPr txBox="1"/>
          <p:nvPr>
            <p:ph type="body" idx="1"/>
          </p:nvPr>
        </p:nvSpPr>
        <p:spPr>
          <a:xfrm>
            <a:off x="430350" y="1567550"/>
            <a:ext cx="30213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/>
              <a:t>我们在IBM提供的量子计算机 </a:t>
            </a:r>
            <a:r>
              <a:rPr lang="zh-TW" sz="1400">
                <a:solidFill>
                  <a:srgbClr val="24292E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zh-TW" sz="1400" u="sng">
                <a:solidFill>
                  <a:srgbClr val="FFFF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hlinkClick r:id="rId1"/>
              </a:rPr>
              <a:t>IBM Q 5 Tenerife</a:t>
            </a:r>
            <a:r>
              <a:rPr lang="zh-TW" sz="1400">
                <a:solidFill>
                  <a:srgbClr val="FFFF00"/>
                </a:solidFill>
              </a:rPr>
              <a:t> </a:t>
            </a:r>
            <a:r>
              <a:rPr lang="zh-TW" sz="1400">
                <a:solidFill>
                  <a:srgbClr val="FFFFFF"/>
                </a:solidFill>
              </a:rPr>
              <a:t>中对右侧的两种代码各进行了10000次测试 。为排除不同时间计算机状态不同的影响，两种测试是交替进行的</a:t>
            </a:r>
            <a:endParaRPr sz="14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1400">
                <a:solidFill>
                  <a:srgbClr val="FFFFFF"/>
                </a:solidFill>
              </a:rPr>
              <a:t>在完全理想的状态下，c[1]和c[2]中得到的结果应当相同，即 (c[1],c[2]) 应为 (0,0) 或 (1,1)。但由于量子门有错误率以及退相干的影响，会出现(0,1)和(1,0)，我们将这种状态的比例视为错误率</a:t>
            </a:r>
            <a:endParaRPr sz="1400">
              <a:solidFill>
                <a:srgbClr val="FFFFFF"/>
              </a:solidFill>
            </a:endParaRPr>
          </a:p>
        </p:txBody>
      </p:sp>
      <p:pic>
        <p:nvPicPr>
          <p:cNvPr id="359" name="Google Shape;359;p4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415750" y="1662850"/>
            <a:ext cx="5388225" cy="27206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zh-TW" sz="3000"/>
              <a:t>实验效果</a:t>
            </a:r>
            <a:endParaRPr lang="zh-TW" sz="3000"/>
          </a:p>
        </p:txBody>
      </p:sp>
      <p:pic>
        <p:nvPicPr>
          <p:cNvPr id="365" name="Google Shape;365;p4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297500" y="1462075"/>
            <a:ext cx="2943225" cy="221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4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311275" y="1466838"/>
            <a:ext cx="2962275" cy="22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43"/>
          <p:cNvSpPr txBox="1"/>
          <p:nvPr/>
        </p:nvSpPr>
        <p:spPr>
          <a:xfrm>
            <a:off x="1051763" y="3796725"/>
            <a:ext cx="34347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变换前，错误率为6.30%+7.77%=14.07%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8" name="Google Shape;368;p43"/>
          <p:cNvSpPr txBox="1"/>
          <p:nvPr/>
        </p:nvSpPr>
        <p:spPr>
          <a:xfrm>
            <a:off x="5237025" y="3881725"/>
            <a:ext cx="3545100" cy="7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变换后，错误率为6.13%+6.41%=12.54%，同比下降了11%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4"/>
          <p:cNvSpPr txBox="1"/>
          <p:nvPr>
            <p:ph type="title"/>
          </p:nvPr>
        </p:nvSpPr>
        <p:spPr>
          <a:xfrm>
            <a:off x="1348525" y="2230500"/>
            <a:ext cx="7038900" cy="6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其他正在进行的项目</a:t>
            </a:r>
            <a:endParaRPr sz="3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量子电路映射</a:t>
            </a:r>
            <a:endParaRPr sz="3000"/>
          </a:p>
        </p:txBody>
      </p:sp>
      <p:sp>
        <p:nvSpPr>
          <p:cNvPr id="379" name="Google Shape;379;p45"/>
          <p:cNvSpPr txBox="1"/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物理上量子芯片结构: 量子比特间单向</a:t>
            </a:r>
            <a:endParaRPr sz="18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/>
              <a:buChar char="●"/>
            </a:pPr>
            <a:r>
              <a:rPr lang="zh-TW"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电路映射作用:</a:t>
            </a:r>
            <a:endParaRPr sz="18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/>
              <a:buChar char="○"/>
            </a:pPr>
            <a:r>
              <a:rPr lang="zh-TW"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使得映射到的物理量子比特满足逻辑上的约束</a:t>
            </a:r>
            <a:endParaRPr sz="18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/>
              <a:buChar char="○"/>
            </a:pPr>
            <a:r>
              <a:rPr lang="zh-TW"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在此基础上，尽可能减少映射开销</a:t>
            </a:r>
            <a:endParaRPr sz="18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80" name="Google Shape;380;p4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787401" y="3060050"/>
            <a:ext cx="5139778" cy="141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量子电路映射</a:t>
            </a:r>
            <a:endParaRPr sz="3000"/>
          </a:p>
        </p:txBody>
      </p:sp>
      <p:sp>
        <p:nvSpPr>
          <p:cNvPr id="386" name="Google Shape;386;p46"/>
          <p:cNvSpPr txBox="1"/>
          <p:nvPr>
            <p:ph type="body" idx="1"/>
          </p:nvPr>
        </p:nvSpPr>
        <p:spPr>
          <a:xfrm>
            <a:off x="1052550" y="13078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映射</a:t>
            </a:r>
            <a:endParaRPr sz="18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/>
              <a:buChar char="○"/>
            </a:pPr>
            <a:r>
              <a:rPr lang="zh-TW"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主要考虑CNOT,swap门变换</a:t>
            </a:r>
            <a:endParaRPr sz="18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387" name="Google Shape;387;p4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172800" y="2062900"/>
            <a:ext cx="5033494" cy="29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4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494925" y="283663"/>
            <a:ext cx="4649075" cy="1134281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46"/>
          <p:cNvSpPr txBox="1"/>
          <p:nvPr/>
        </p:nvSpPr>
        <p:spPr>
          <a:xfrm>
            <a:off x="6140025" y="1482575"/>
            <a:ext cx="23121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CNOT门某种变换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量子电路代价模型</a:t>
            </a:r>
            <a:endParaRPr sz="3000"/>
          </a:p>
        </p:txBody>
      </p:sp>
      <p:sp>
        <p:nvSpPr>
          <p:cNvPr id="395" name="Google Shape;395;p47"/>
          <p:cNvSpPr txBox="1"/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速度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单量子门和CNOT（等双量子门）的个数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QC：NOT,、CNOT、controlled-V 、controlled-V†的个数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双量子门中两个量子比特的距离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辅助比特和垃圾比特的个数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层数</a:t>
            </a:r>
            <a:endParaRPr sz="1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量子电路优化</a:t>
            </a:r>
            <a:endParaRPr sz="3000"/>
          </a:p>
        </p:txBody>
      </p:sp>
      <p:sp>
        <p:nvSpPr>
          <p:cNvPr id="401" name="Google Shape;401;p48"/>
          <p:cNvSpPr txBox="1"/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基于重写规则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基于模板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线性可逆电路化简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启发式算法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层级压缩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常量控制比特移除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无用比特相关代码移除</a:t>
            </a:r>
            <a:endParaRPr sz="1800"/>
          </a:p>
        </p:txBody>
      </p:sp>
      <p:pic>
        <p:nvPicPr>
          <p:cNvPr id="402" name="Google Shape;402;p4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192600" y="1567550"/>
            <a:ext cx="4143800" cy="209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9"/>
          <p:cNvSpPr txBox="1"/>
          <p:nvPr>
            <p:ph type="title"/>
          </p:nvPr>
        </p:nvSpPr>
        <p:spPr>
          <a:xfrm>
            <a:off x="1258750" y="3695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项目进展时间线</a:t>
            </a:r>
            <a:endParaRPr lang="zh-TW"/>
          </a:p>
        </p:txBody>
      </p:sp>
      <p:cxnSp>
        <p:nvCxnSpPr>
          <p:cNvPr id="408" name="Google Shape;408;p49"/>
          <p:cNvCxnSpPr/>
          <p:nvPr/>
        </p:nvCxnSpPr>
        <p:spPr>
          <a:xfrm>
            <a:off x="931410" y="2933516"/>
            <a:ext cx="7255200" cy="0"/>
          </a:xfrm>
          <a:prstGeom prst="straightConnector1">
            <a:avLst/>
          </a:prstGeom>
          <a:noFill/>
          <a:ln w="38100" cap="flat" cmpd="sng">
            <a:solidFill>
              <a:srgbClr val="F3F3F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09" name="Google Shape;409;p49"/>
          <p:cNvSpPr/>
          <p:nvPr/>
        </p:nvSpPr>
        <p:spPr>
          <a:xfrm>
            <a:off x="8152453" y="2898389"/>
            <a:ext cx="68400" cy="68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Lato" panose="020F0602020204030203"/>
              <a:ea typeface="Lato" panose="020F0602020204030203"/>
              <a:cs typeface="Lato" panose="020F0602020204030203"/>
              <a:sym typeface="Lato" panose="020F0602020204030203"/>
            </a:endParaRPr>
          </a:p>
        </p:txBody>
      </p:sp>
      <p:sp>
        <p:nvSpPr>
          <p:cNvPr id="410" name="Google Shape;410;p49"/>
          <p:cNvSpPr/>
          <p:nvPr/>
        </p:nvSpPr>
        <p:spPr>
          <a:xfrm>
            <a:off x="8172025" y="1987794"/>
            <a:ext cx="27600" cy="942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1" name="Google Shape;411;p49"/>
          <p:cNvSpPr/>
          <p:nvPr/>
        </p:nvSpPr>
        <p:spPr>
          <a:xfrm>
            <a:off x="7958779" y="1586136"/>
            <a:ext cx="453900" cy="453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2" name="Google Shape;412;p49"/>
          <p:cNvSpPr/>
          <p:nvPr/>
        </p:nvSpPr>
        <p:spPr>
          <a:xfrm>
            <a:off x="4547603" y="2898389"/>
            <a:ext cx="68400" cy="687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Lato" panose="020F0602020204030203"/>
              <a:ea typeface="Lato" panose="020F0602020204030203"/>
              <a:cs typeface="Lato" panose="020F0602020204030203"/>
              <a:sym typeface="Lato" panose="020F0602020204030203"/>
            </a:endParaRPr>
          </a:p>
        </p:txBody>
      </p:sp>
      <p:sp>
        <p:nvSpPr>
          <p:cNvPr id="413" name="Google Shape;413;p49"/>
          <p:cNvSpPr/>
          <p:nvPr/>
        </p:nvSpPr>
        <p:spPr>
          <a:xfrm>
            <a:off x="4353929" y="1586136"/>
            <a:ext cx="453900" cy="4539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4" name="Google Shape;414;p49"/>
          <p:cNvSpPr/>
          <p:nvPr/>
        </p:nvSpPr>
        <p:spPr>
          <a:xfrm>
            <a:off x="2665020" y="2898389"/>
            <a:ext cx="68400" cy="6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Lato" panose="020F0602020204030203"/>
              <a:ea typeface="Lato" panose="020F0602020204030203"/>
              <a:cs typeface="Lato" panose="020F0602020204030203"/>
              <a:sym typeface="Lato" panose="020F0602020204030203"/>
            </a:endParaRPr>
          </a:p>
        </p:txBody>
      </p:sp>
      <p:sp>
        <p:nvSpPr>
          <p:cNvPr id="415" name="Google Shape;415;p49"/>
          <p:cNvSpPr/>
          <p:nvPr/>
        </p:nvSpPr>
        <p:spPr>
          <a:xfrm>
            <a:off x="916700" y="1987794"/>
            <a:ext cx="27600" cy="94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6" name="Google Shape;416;p49"/>
          <p:cNvSpPr/>
          <p:nvPr/>
        </p:nvSpPr>
        <p:spPr>
          <a:xfrm>
            <a:off x="2471346" y="907491"/>
            <a:ext cx="453900" cy="453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7" name="Google Shape;417;p49"/>
          <p:cNvSpPr/>
          <p:nvPr/>
        </p:nvSpPr>
        <p:spPr>
          <a:xfrm>
            <a:off x="897120" y="2898389"/>
            <a:ext cx="68400" cy="68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Lato" panose="020F0602020204030203"/>
              <a:ea typeface="Lato" panose="020F0602020204030203"/>
              <a:cs typeface="Lato" panose="020F0602020204030203"/>
              <a:sym typeface="Lato" panose="020F0602020204030203"/>
            </a:endParaRPr>
          </a:p>
        </p:txBody>
      </p:sp>
      <p:sp>
        <p:nvSpPr>
          <p:cNvPr id="418" name="Google Shape;418;p49"/>
          <p:cNvSpPr/>
          <p:nvPr/>
        </p:nvSpPr>
        <p:spPr>
          <a:xfrm>
            <a:off x="703447" y="1588161"/>
            <a:ext cx="453900" cy="45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9" name="Google Shape;419;p49"/>
          <p:cNvSpPr/>
          <p:nvPr/>
        </p:nvSpPr>
        <p:spPr>
          <a:xfrm>
            <a:off x="871610" y="1719440"/>
            <a:ext cx="171600" cy="209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3333" y="65455"/>
                </a:moveTo>
                <a:lnTo>
                  <a:pt x="53333" y="60000"/>
                </a:lnTo>
                <a:lnTo>
                  <a:pt x="63333" y="60000"/>
                </a:lnTo>
                <a:cubicBezTo>
                  <a:pt x="65177" y="60000"/>
                  <a:pt x="66666" y="58777"/>
                  <a:pt x="66666" y="57272"/>
                </a:cubicBezTo>
                <a:lnTo>
                  <a:pt x="66666" y="16361"/>
                </a:lnTo>
                <a:lnTo>
                  <a:pt x="110777" y="16361"/>
                </a:lnTo>
                <a:lnTo>
                  <a:pt x="93811" y="39505"/>
                </a:lnTo>
                <a:lnTo>
                  <a:pt x="93855" y="39527"/>
                </a:lnTo>
                <a:cubicBezTo>
                  <a:pt x="93555" y="39938"/>
                  <a:pt x="93333" y="40400"/>
                  <a:pt x="93333" y="40911"/>
                </a:cubicBezTo>
                <a:cubicBezTo>
                  <a:pt x="93333" y="41427"/>
                  <a:pt x="93555" y="41877"/>
                  <a:pt x="93855" y="42288"/>
                </a:cubicBezTo>
                <a:lnTo>
                  <a:pt x="93811" y="42311"/>
                </a:lnTo>
                <a:lnTo>
                  <a:pt x="110777" y="65455"/>
                </a:lnTo>
                <a:cubicBezTo>
                  <a:pt x="110777" y="65455"/>
                  <a:pt x="53333" y="65455"/>
                  <a:pt x="53333" y="65455"/>
                </a:cubicBezTo>
                <a:close/>
                <a:moveTo>
                  <a:pt x="6666" y="5455"/>
                </a:moveTo>
                <a:lnTo>
                  <a:pt x="60000" y="5455"/>
                </a:lnTo>
                <a:lnTo>
                  <a:pt x="60000" y="54544"/>
                </a:lnTo>
                <a:lnTo>
                  <a:pt x="6666" y="54544"/>
                </a:lnTo>
                <a:cubicBezTo>
                  <a:pt x="6666" y="54544"/>
                  <a:pt x="6666" y="5455"/>
                  <a:pt x="6666" y="5455"/>
                </a:cubicBezTo>
                <a:close/>
                <a:moveTo>
                  <a:pt x="119522" y="66777"/>
                </a:moveTo>
                <a:lnTo>
                  <a:pt x="100555" y="40911"/>
                </a:lnTo>
                <a:lnTo>
                  <a:pt x="119522" y="15038"/>
                </a:lnTo>
                <a:lnTo>
                  <a:pt x="119477" y="15016"/>
                </a:lnTo>
                <a:cubicBezTo>
                  <a:pt x="119777" y="14605"/>
                  <a:pt x="120000" y="14150"/>
                  <a:pt x="120000" y="13638"/>
                </a:cubicBezTo>
                <a:cubicBezTo>
                  <a:pt x="120000" y="12127"/>
                  <a:pt x="118511" y="10911"/>
                  <a:pt x="116666" y="10911"/>
                </a:cubicBezTo>
                <a:lnTo>
                  <a:pt x="66666" y="10911"/>
                </a:lnTo>
                <a:lnTo>
                  <a:pt x="66666" y="2727"/>
                </a:lnTo>
                <a:cubicBezTo>
                  <a:pt x="66666" y="1222"/>
                  <a:pt x="65177" y="0"/>
                  <a:pt x="63333" y="0"/>
                </a:cubicBezTo>
                <a:lnTo>
                  <a:pt x="3333" y="0"/>
                </a:lnTo>
                <a:cubicBezTo>
                  <a:pt x="1488" y="0"/>
                  <a:pt x="0" y="1222"/>
                  <a:pt x="0" y="2727"/>
                </a:cubicBezTo>
                <a:lnTo>
                  <a:pt x="0" y="117272"/>
                </a:lnTo>
                <a:cubicBezTo>
                  <a:pt x="0" y="118777"/>
                  <a:pt x="1488" y="120000"/>
                  <a:pt x="3333" y="120000"/>
                </a:cubicBezTo>
                <a:cubicBezTo>
                  <a:pt x="5177" y="120000"/>
                  <a:pt x="6666" y="118777"/>
                  <a:pt x="6666" y="117272"/>
                </a:cubicBezTo>
                <a:lnTo>
                  <a:pt x="6666" y="60000"/>
                </a:lnTo>
                <a:lnTo>
                  <a:pt x="46666" y="60000"/>
                </a:lnTo>
                <a:lnTo>
                  <a:pt x="46666" y="68183"/>
                </a:lnTo>
                <a:cubicBezTo>
                  <a:pt x="46666" y="69688"/>
                  <a:pt x="48155" y="70911"/>
                  <a:pt x="50000" y="70911"/>
                </a:cubicBezTo>
                <a:lnTo>
                  <a:pt x="116666" y="70911"/>
                </a:lnTo>
                <a:cubicBezTo>
                  <a:pt x="118511" y="70911"/>
                  <a:pt x="120000" y="69688"/>
                  <a:pt x="120000" y="68183"/>
                </a:cubicBezTo>
                <a:cubicBezTo>
                  <a:pt x="120000" y="67672"/>
                  <a:pt x="119777" y="67211"/>
                  <a:pt x="119477" y="66800"/>
                </a:cubicBezTo>
                <a:cubicBezTo>
                  <a:pt x="119477" y="66800"/>
                  <a:pt x="119522" y="66777"/>
                  <a:pt x="119522" y="6677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4275" tIns="14275" rIns="14275" bIns="1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Lato" panose="020F0602020204030203"/>
              <a:ea typeface="Lato" panose="020F0602020204030203"/>
              <a:cs typeface="Lato" panose="020F0602020204030203"/>
              <a:sym typeface="Lato" panose="020F0602020204030203"/>
            </a:endParaRPr>
          </a:p>
        </p:txBody>
      </p:sp>
      <p:sp>
        <p:nvSpPr>
          <p:cNvPr id="420" name="Google Shape;420;p49"/>
          <p:cNvSpPr/>
          <p:nvPr/>
        </p:nvSpPr>
        <p:spPr>
          <a:xfrm>
            <a:off x="6319663" y="2898389"/>
            <a:ext cx="68400" cy="68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Lato" panose="020F0602020204030203"/>
              <a:ea typeface="Lato" panose="020F0602020204030203"/>
              <a:cs typeface="Lato" panose="020F0602020204030203"/>
              <a:sym typeface="Lato" panose="020F0602020204030203"/>
            </a:endParaRPr>
          </a:p>
        </p:txBody>
      </p:sp>
      <p:sp>
        <p:nvSpPr>
          <p:cNvPr id="421" name="Google Shape;421;p49"/>
          <p:cNvSpPr/>
          <p:nvPr/>
        </p:nvSpPr>
        <p:spPr>
          <a:xfrm>
            <a:off x="6339238" y="1366630"/>
            <a:ext cx="27600" cy="156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2" name="Google Shape;422;p49"/>
          <p:cNvSpPr/>
          <p:nvPr/>
        </p:nvSpPr>
        <p:spPr>
          <a:xfrm>
            <a:off x="6125990" y="907491"/>
            <a:ext cx="453900" cy="453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3" name="Google Shape;423;p49"/>
          <p:cNvSpPr txBox="1"/>
          <p:nvPr/>
        </p:nvSpPr>
        <p:spPr>
          <a:xfrm>
            <a:off x="7992018" y="3047384"/>
            <a:ext cx="398100" cy="1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 b="1">
                <a:solidFill>
                  <a:schemeClr val="dk2"/>
                </a:solidFill>
                <a:latin typeface="Lato" panose="020F0602020204030203"/>
                <a:ea typeface="Lato" panose="020F0602020204030203"/>
                <a:cs typeface="Lato" panose="020F0602020204030203"/>
                <a:sym typeface="Lato" panose="020F0602020204030203"/>
              </a:rPr>
              <a:t>So far</a:t>
            </a:r>
            <a:endParaRPr sz="1000" b="1">
              <a:solidFill>
                <a:schemeClr val="dk2"/>
              </a:solidFill>
              <a:latin typeface="Lato" panose="020F0602020204030203"/>
              <a:ea typeface="Lato" panose="020F0602020204030203"/>
              <a:cs typeface="Lato" panose="020F0602020204030203"/>
              <a:sym typeface="Lato" panose="020F0602020204030203"/>
            </a:endParaRPr>
          </a:p>
        </p:txBody>
      </p:sp>
      <p:sp>
        <p:nvSpPr>
          <p:cNvPr id="424" name="Google Shape;424;p49"/>
          <p:cNvSpPr txBox="1"/>
          <p:nvPr/>
        </p:nvSpPr>
        <p:spPr>
          <a:xfrm>
            <a:off x="2465375" y="3047375"/>
            <a:ext cx="453900" cy="1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 b="1">
                <a:solidFill>
                  <a:schemeClr val="dk2"/>
                </a:solidFill>
                <a:latin typeface="Lato" panose="020F0602020204030203"/>
                <a:ea typeface="Lato" panose="020F0602020204030203"/>
                <a:cs typeface="Lato" panose="020F0602020204030203"/>
                <a:sym typeface="Lato" panose="020F0602020204030203"/>
              </a:rPr>
              <a:t>10.14</a:t>
            </a:r>
            <a:endParaRPr sz="1000" b="1">
              <a:solidFill>
                <a:schemeClr val="dk2"/>
              </a:solidFill>
              <a:latin typeface="Lato" panose="020F0602020204030203"/>
              <a:ea typeface="Lato" panose="020F0602020204030203"/>
              <a:cs typeface="Lato" panose="020F0602020204030203"/>
              <a:sym typeface="Lato" panose="020F0602020204030203"/>
            </a:endParaRPr>
          </a:p>
        </p:txBody>
      </p:sp>
      <p:sp>
        <p:nvSpPr>
          <p:cNvPr id="425" name="Google Shape;425;p49"/>
          <p:cNvSpPr txBox="1"/>
          <p:nvPr/>
        </p:nvSpPr>
        <p:spPr>
          <a:xfrm>
            <a:off x="746601" y="3047384"/>
            <a:ext cx="360300" cy="1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 b="1">
                <a:solidFill>
                  <a:schemeClr val="lt1"/>
                </a:solidFill>
                <a:latin typeface="Lato" panose="020F0602020204030203"/>
                <a:ea typeface="Lato" panose="020F0602020204030203"/>
                <a:cs typeface="Lato" panose="020F0602020204030203"/>
                <a:sym typeface="Lato" panose="020F0602020204030203"/>
              </a:rPr>
              <a:t>9.21</a:t>
            </a:r>
            <a:endParaRPr sz="1000" b="1">
              <a:solidFill>
                <a:schemeClr val="lt1"/>
              </a:solidFill>
              <a:latin typeface="Lato" panose="020F0602020204030203"/>
              <a:ea typeface="Lato" panose="020F0602020204030203"/>
              <a:cs typeface="Lato" panose="020F0602020204030203"/>
              <a:sym typeface="Lato" panose="020F0602020204030203"/>
            </a:endParaRPr>
          </a:p>
        </p:txBody>
      </p:sp>
      <p:sp>
        <p:nvSpPr>
          <p:cNvPr id="426" name="Google Shape;426;p49"/>
          <p:cNvSpPr/>
          <p:nvPr/>
        </p:nvSpPr>
        <p:spPr>
          <a:xfrm>
            <a:off x="2684598" y="1357524"/>
            <a:ext cx="27600" cy="1567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7" name="Google Shape;427;p49"/>
          <p:cNvSpPr/>
          <p:nvPr/>
        </p:nvSpPr>
        <p:spPr>
          <a:xfrm>
            <a:off x="8061245" y="1702609"/>
            <a:ext cx="236400" cy="236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5457" y="57272"/>
                </a:moveTo>
                <a:cubicBezTo>
                  <a:pt x="66965" y="57272"/>
                  <a:pt x="68183" y="56055"/>
                  <a:pt x="68183" y="54544"/>
                </a:cubicBezTo>
                <a:cubicBezTo>
                  <a:pt x="68183" y="53038"/>
                  <a:pt x="66965" y="51816"/>
                  <a:pt x="65457" y="51816"/>
                </a:cubicBezTo>
                <a:cubicBezTo>
                  <a:pt x="63949" y="51816"/>
                  <a:pt x="62725" y="53038"/>
                  <a:pt x="62725" y="54544"/>
                </a:cubicBezTo>
                <a:cubicBezTo>
                  <a:pt x="62725" y="56055"/>
                  <a:pt x="63949" y="57272"/>
                  <a:pt x="65457" y="57272"/>
                </a:cubicBezTo>
                <a:moveTo>
                  <a:pt x="90019" y="27272"/>
                </a:moveTo>
                <a:cubicBezTo>
                  <a:pt x="91528" y="27272"/>
                  <a:pt x="92745" y="28494"/>
                  <a:pt x="92745" y="30000"/>
                </a:cubicBezTo>
                <a:cubicBezTo>
                  <a:pt x="92745" y="31511"/>
                  <a:pt x="91528" y="32727"/>
                  <a:pt x="90019" y="32727"/>
                </a:cubicBezTo>
                <a:cubicBezTo>
                  <a:pt x="88511" y="32727"/>
                  <a:pt x="87288" y="31511"/>
                  <a:pt x="87288" y="30000"/>
                </a:cubicBezTo>
                <a:cubicBezTo>
                  <a:pt x="87288" y="28494"/>
                  <a:pt x="88511" y="27272"/>
                  <a:pt x="90019" y="27272"/>
                </a:cubicBezTo>
                <a:moveTo>
                  <a:pt x="90019" y="38183"/>
                </a:moveTo>
                <a:cubicBezTo>
                  <a:pt x="94538" y="38183"/>
                  <a:pt x="98203" y="34516"/>
                  <a:pt x="98203" y="30000"/>
                </a:cubicBezTo>
                <a:cubicBezTo>
                  <a:pt x="98203" y="25483"/>
                  <a:pt x="94538" y="21822"/>
                  <a:pt x="90019" y="21822"/>
                </a:cubicBezTo>
                <a:cubicBezTo>
                  <a:pt x="85495" y="21822"/>
                  <a:pt x="81830" y="25483"/>
                  <a:pt x="81830" y="30000"/>
                </a:cubicBezTo>
                <a:cubicBezTo>
                  <a:pt x="81830" y="34516"/>
                  <a:pt x="85495" y="38183"/>
                  <a:pt x="90019" y="38183"/>
                </a:cubicBezTo>
                <a:moveTo>
                  <a:pt x="73646" y="65455"/>
                </a:moveTo>
                <a:cubicBezTo>
                  <a:pt x="75155" y="65455"/>
                  <a:pt x="76372" y="64233"/>
                  <a:pt x="76372" y="62727"/>
                </a:cubicBezTo>
                <a:cubicBezTo>
                  <a:pt x="76372" y="61222"/>
                  <a:pt x="75155" y="60000"/>
                  <a:pt x="73646" y="60000"/>
                </a:cubicBezTo>
                <a:cubicBezTo>
                  <a:pt x="72133" y="60000"/>
                  <a:pt x="70915" y="61222"/>
                  <a:pt x="70915" y="62727"/>
                </a:cubicBezTo>
                <a:cubicBezTo>
                  <a:pt x="70915" y="64233"/>
                  <a:pt x="72133" y="65455"/>
                  <a:pt x="73646" y="65455"/>
                </a:cubicBezTo>
                <a:moveTo>
                  <a:pt x="57268" y="43638"/>
                </a:moveTo>
                <a:cubicBezTo>
                  <a:pt x="55760" y="43638"/>
                  <a:pt x="54542" y="44855"/>
                  <a:pt x="54542" y="46366"/>
                </a:cubicBezTo>
                <a:cubicBezTo>
                  <a:pt x="54542" y="47872"/>
                  <a:pt x="55760" y="49088"/>
                  <a:pt x="57268" y="49088"/>
                </a:cubicBezTo>
                <a:cubicBezTo>
                  <a:pt x="58776" y="49088"/>
                  <a:pt x="59999" y="47872"/>
                  <a:pt x="59999" y="46366"/>
                </a:cubicBezTo>
                <a:cubicBezTo>
                  <a:pt x="59999" y="44855"/>
                  <a:pt x="58776" y="43638"/>
                  <a:pt x="57268" y="43638"/>
                </a:cubicBezTo>
                <a:moveTo>
                  <a:pt x="9777" y="110233"/>
                </a:moveTo>
                <a:lnTo>
                  <a:pt x="19639" y="85511"/>
                </a:lnTo>
                <a:cubicBezTo>
                  <a:pt x="20965" y="87966"/>
                  <a:pt x="22610" y="90294"/>
                  <a:pt x="24539" y="92455"/>
                </a:cubicBezTo>
                <a:cubicBezTo>
                  <a:pt x="27453" y="95722"/>
                  <a:pt x="30833" y="98394"/>
                  <a:pt x="34493" y="100377"/>
                </a:cubicBezTo>
                <a:cubicBezTo>
                  <a:pt x="34493" y="100377"/>
                  <a:pt x="9777" y="110233"/>
                  <a:pt x="9777" y="110233"/>
                </a:cubicBezTo>
                <a:close/>
                <a:moveTo>
                  <a:pt x="21153" y="67000"/>
                </a:moveTo>
                <a:lnTo>
                  <a:pt x="0" y="120000"/>
                </a:lnTo>
                <a:lnTo>
                  <a:pt x="53034" y="98861"/>
                </a:lnTo>
                <a:cubicBezTo>
                  <a:pt x="52089" y="98972"/>
                  <a:pt x="51144" y="99022"/>
                  <a:pt x="50205" y="99022"/>
                </a:cubicBezTo>
                <a:cubicBezTo>
                  <a:pt x="33980" y="99022"/>
                  <a:pt x="19286" y="83344"/>
                  <a:pt x="21153" y="67000"/>
                </a:cubicBezTo>
                <a:moveTo>
                  <a:pt x="91710" y="59205"/>
                </a:moveTo>
                <a:cubicBezTo>
                  <a:pt x="90628" y="60283"/>
                  <a:pt x="88932" y="62061"/>
                  <a:pt x="86958" y="64122"/>
                </a:cubicBezTo>
                <a:cubicBezTo>
                  <a:pt x="83441" y="67800"/>
                  <a:pt x="78034" y="73450"/>
                  <a:pt x="74819" y="76405"/>
                </a:cubicBezTo>
                <a:lnTo>
                  <a:pt x="43621" y="45227"/>
                </a:lnTo>
                <a:cubicBezTo>
                  <a:pt x="46580" y="42016"/>
                  <a:pt x="52237" y="36611"/>
                  <a:pt x="55913" y="33100"/>
                </a:cubicBezTo>
                <a:cubicBezTo>
                  <a:pt x="57979" y="31127"/>
                  <a:pt x="59755" y="29433"/>
                  <a:pt x="60836" y="28350"/>
                </a:cubicBezTo>
                <a:cubicBezTo>
                  <a:pt x="75598" y="13594"/>
                  <a:pt x="103979" y="5516"/>
                  <a:pt x="114593" y="5455"/>
                </a:cubicBezTo>
                <a:cubicBezTo>
                  <a:pt x="114570" y="14288"/>
                  <a:pt x="107127" y="43800"/>
                  <a:pt x="91710" y="59205"/>
                </a:cubicBezTo>
                <a:moveTo>
                  <a:pt x="71006" y="80905"/>
                </a:moveTo>
                <a:cubicBezTo>
                  <a:pt x="69014" y="88183"/>
                  <a:pt x="66385" y="94844"/>
                  <a:pt x="63477" y="100194"/>
                </a:cubicBezTo>
                <a:cubicBezTo>
                  <a:pt x="62276" y="96966"/>
                  <a:pt x="60563" y="93322"/>
                  <a:pt x="58127" y="89500"/>
                </a:cubicBezTo>
                <a:cubicBezTo>
                  <a:pt x="57108" y="87905"/>
                  <a:pt x="55361" y="86977"/>
                  <a:pt x="53523" y="86977"/>
                </a:cubicBezTo>
                <a:cubicBezTo>
                  <a:pt x="53091" y="86977"/>
                  <a:pt x="52652" y="87027"/>
                  <a:pt x="52220" y="87133"/>
                </a:cubicBezTo>
                <a:cubicBezTo>
                  <a:pt x="51161" y="87394"/>
                  <a:pt x="50074" y="87527"/>
                  <a:pt x="48999" y="87527"/>
                </a:cubicBezTo>
                <a:cubicBezTo>
                  <a:pt x="44987" y="87527"/>
                  <a:pt x="41071" y="85733"/>
                  <a:pt x="37679" y="82344"/>
                </a:cubicBezTo>
                <a:cubicBezTo>
                  <a:pt x="33354" y="78022"/>
                  <a:pt x="31647" y="72855"/>
                  <a:pt x="32888" y="67811"/>
                </a:cubicBezTo>
                <a:cubicBezTo>
                  <a:pt x="33445" y="65538"/>
                  <a:pt x="32489" y="63166"/>
                  <a:pt x="30520" y="61911"/>
                </a:cubicBezTo>
                <a:cubicBezTo>
                  <a:pt x="26690" y="59477"/>
                  <a:pt x="23048" y="57766"/>
                  <a:pt x="19815" y="56572"/>
                </a:cubicBezTo>
                <a:cubicBezTo>
                  <a:pt x="25171" y="53655"/>
                  <a:pt x="31835" y="51033"/>
                  <a:pt x="39119" y="49038"/>
                </a:cubicBezTo>
                <a:cubicBezTo>
                  <a:pt x="39267" y="49000"/>
                  <a:pt x="39387" y="48905"/>
                  <a:pt x="39529" y="48850"/>
                </a:cubicBezTo>
                <a:lnTo>
                  <a:pt x="71194" y="80500"/>
                </a:lnTo>
                <a:cubicBezTo>
                  <a:pt x="71142" y="80638"/>
                  <a:pt x="71046" y="80755"/>
                  <a:pt x="71006" y="80905"/>
                </a:cubicBezTo>
                <a:moveTo>
                  <a:pt x="119066" y="927"/>
                </a:moveTo>
                <a:cubicBezTo>
                  <a:pt x="118446" y="305"/>
                  <a:pt x="116921" y="0"/>
                  <a:pt x="114713" y="0"/>
                </a:cubicBezTo>
                <a:cubicBezTo>
                  <a:pt x="103183" y="0"/>
                  <a:pt x="73083" y="8394"/>
                  <a:pt x="56978" y="24494"/>
                </a:cubicBezTo>
                <a:cubicBezTo>
                  <a:pt x="53182" y="28288"/>
                  <a:pt x="40599" y="39861"/>
                  <a:pt x="37679" y="43777"/>
                </a:cubicBezTo>
                <a:cubicBezTo>
                  <a:pt x="28232" y="46366"/>
                  <a:pt x="14477" y="51538"/>
                  <a:pt x="6806" y="59205"/>
                </a:cubicBezTo>
                <a:cubicBezTo>
                  <a:pt x="6806" y="59205"/>
                  <a:pt x="16168" y="59238"/>
                  <a:pt x="27589" y="66511"/>
                </a:cubicBezTo>
                <a:cubicBezTo>
                  <a:pt x="25928" y="73277"/>
                  <a:pt x="28033" y="80416"/>
                  <a:pt x="33821" y="86200"/>
                </a:cubicBezTo>
                <a:cubicBezTo>
                  <a:pt x="38328" y="90705"/>
                  <a:pt x="43661" y="92983"/>
                  <a:pt x="48999" y="92983"/>
                </a:cubicBezTo>
                <a:cubicBezTo>
                  <a:pt x="50513" y="92983"/>
                  <a:pt x="52026" y="92800"/>
                  <a:pt x="53523" y="92427"/>
                </a:cubicBezTo>
                <a:cubicBezTo>
                  <a:pt x="60796" y="103844"/>
                  <a:pt x="60836" y="113200"/>
                  <a:pt x="60836" y="113200"/>
                </a:cubicBezTo>
                <a:cubicBezTo>
                  <a:pt x="68508" y="105533"/>
                  <a:pt x="73686" y="91783"/>
                  <a:pt x="76270" y="82344"/>
                </a:cubicBezTo>
                <a:cubicBezTo>
                  <a:pt x="80191" y="79427"/>
                  <a:pt x="91772" y="66855"/>
                  <a:pt x="95568" y="63061"/>
                </a:cubicBezTo>
                <a:cubicBezTo>
                  <a:pt x="114752" y="43888"/>
                  <a:pt x="122925" y="4783"/>
                  <a:pt x="119066" y="927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4275" tIns="14275" rIns="14275" bIns="1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Lato" panose="020F0602020204030203"/>
              <a:ea typeface="Lato" panose="020F0602020204030203"/>
              <a:cs typeface="Lato" panose="020F0602020204030203"/>
              <a:sym typeface="Lato" panose="020F0602020204030203"/>
            </a:endParaRPr>
          </a:p>
        </p:txBody>
      </p:sp>
      <p:sp>
        <p:nvSpPr>
          <p:cNvPr id="428" name="Google Shape;428;p49"/>
          <p:cNvSpPr txBox="1"/>
          <p:nvPr/>
        </p:nvSpPr>
        <p:spPr>
          <a:xfrm>
            <a:off x="911355" y="2272721"/>
            <a:ext cx="1536000" cy="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575" tIns="40775" rIns="81575" bIns="40775" anchor="t" anchorCtr="0">
            <a:noAutofit/>
          </a:bodyPr>
          <a:lstStyle/>
          <a:p>
            <a:pPr marL="0" marR="0" lvl="0" indent="0" algn="l" rtl="0">
              <a:lnSpc>
                <a:spcPct val="168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 panose="020B0604020202020204"/>
              <a:buNone/>
            </a:pPr>
            <a:r>
              <a:rPr lang="zh-TW" sz="1300">
                <a:solidFill>
                  <a:schemeClr val="lt1"/>
                </a:solidFill>
                <a:latin typeface="Lato" panose="020F0602020204030203"/>
                <a:ea typeface="Lato" panose="020F0602020204030203"/>
                <a:cs typeface="Lato" panose="020F0602020204030203"/>
                <a:sym typeface="Lato" panose="020F0602020204030203"/>
              </a:rPr>
              <a:t>课题组成立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429" name="Google Shape;429;p49"/>
          <p:cNvSpPr/>
          <p:nvPr/>
        </p:nvSpPr>
        <p:spPr>
          <a:xfrm>
            <a:off x="1811520" y="2898389"/>
            <a:ext cx="68400" cy="687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Lato" panose="020F0602020204030203"/>
              <a:ea typeface="Lato" panose="020F0602020204030203"/>
              <a:cs typeface="Lato" panose="020F0602020204030203"/>
              <a:sym typeface="Lato" panose="020F0602020204030203"/>
            </a:endParaRPr>
          </a:p>
        </p:txBody>
      </p:sp>
      <p:sp>
        <p:nvSpPr>
          <p:cNvPr id="430" name="Google Shape;430;p49"/>
          <p:cNvSpPr/>
          <p:nvPr/>
        </p:nvSpPr>
        <p:spPr>
          <a:xfrm>
            <a:off x="1831924" y="2901039"/>
            <a:ext cx="27600" cy="9423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1" name="Google Shape;431;p49"/>
          <p:cNvSpPr/>
          <p:nvPr/>
        </p:nvSpPr>
        <p:spPr>
          <a:xfrm>
            <a:off x="1618772" y="3767211"/>
            <a:ext cx="453900" cy="4539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2" name="Google Shape;432;p49"/>
          <p:cNvSpPr/>
          <p:nvPr/>
        </p:nvSpPr>
        <p:spPr>
          <a:xfrm>
            <a:off x="4554454" y="1983156"/>
            <a:ext cx="27600" cy="942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3" name="Google Shape;433;p49"/>
          <p:cNvSpPr/>
          <p:nvPr/>
        </p:nvSpPr>
        <p:spPr>
          <a:xfrm rot="10800000">
            <a:off x="3611698" y="2898391"/>
            <a:ext cx="68400" cy="68700"/>
          </a:xfrm>
          <a:prstGeom prst="ellipse">
            <a:avLst/>
          </a:prstGeom>
          <a:solidFill>
            <a:srgbClr val="E691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Lato" panose="020F0602020204030203"/>
              <a:ea typeface="Lato" panose="020F0602020204030203"/>
              <a:cs typeface="Lato" panose="020F0602020204030203"/>
              <a:sym typeface="Lato" panose="020F0602020204030203"/>
            </a:endParaRPr>
          </a:p>
        </p:txBody>
      </p:sp>
      <p:sp>
        <p:nvSpPr>
          <p:cNvPr id="434" name="Google Shape;434;p49"/>
          <p:cNvSpPr/>
          <p:nvPr/>
        </p:nvSpPr>
        <p:spPr>
          <a:xfrm rot="10800000">
            <a:off x="3419871" y="4504089"/>
            <a:ext cx="453900" cy="453900"/>
          </a:xfrm>
          <a:prstGeom prst="ellipse">
            <a:avLst/>
          </a:prstGeom>
          <a:solidFill>
            <a:srgbClr val="E69138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5" name="Google Shape;435;p49"/>
          <p:cNvSpPr/>
          <p:nvPr/>
        </p:nvSpPr>
        <p:spPr>
          <a:xfrm rot="10800000">
            <a:off x="3632919" y="2940456"/>
            <a:ext cx="27600" cy="15675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6" name="Google Shape;436;p49"/>
          <p:cNvSpPr/>
          <p:nvPr/>
        </p:nvSpPr>
        <p:spPr>
          <a:xfrm>
            <a:off x="5392920" y="2898389"/>
            <a:ext cx="68400" cy="68700"/>
          </a:xfrm>
          <a:prstGeom prst="ellipse">
            <a:avLst/>
          </a:prstGeom>
          <a:solidFill>
            <a:srgbClr val="8E7C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Lato" panose="020F0602020204030203"/>
              <a:ea typeface="Lato" panose="020F0602020204030203"/>
              <a:cs typeface="Lato" panose="020F0602020204030203"/>
              <a:sym typeface="Lato" panose="020F0602020204030203"/>
            </a:endParaRPr>
          </a:p>
        </p:txBody>
      </p:sp>
      <p:sp>
        <p:nvSpPr>
          <p:cNvPr id="437" name="Google Shape;437;p49"/>
          <p:cNvSpPr/>
          <p:nvPr/>
        </p:nvSpPr>
        <p:spPr>
          <a:xfrm>
            <a:off x="5413324" y="2901039"/>
            <a:ext cx="27600" cy="9423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8" name="Google Shape;438;p49"/>
          <p:cNvSpPr/>
          <p:nvPr/>
        </p:nvSpPr>
        <p:spPr>
          <a:xfrm>
            <a:off x="5200172" y="3767211"/>
            <a:ext cx="453900" cy="453900"/>
          </a:xfrm>
          <a:prstGeom prst="ellipse">
            <a:avLst/>
          </a:prstGeom>
          <a:solidFill>
            <a:srgbClr val="8E7CC3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9" name="Google Shape;439;p49"/>
          <p:cNvSpPr/>
          <p:nvPr/>
        </p:nvSpPr>
        <p:spPr>
          <a:xfrm rot="10800000">
            <a:off x="7269298" y="2898391"/>
            <a:ext cx="68400" cy="687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Lato" panose="020F0602020204030203"/>
              <a:ea typeface="Lato" panose="020F0602020204030203"/>
              <a:cs typeface="Lato" panose="020F0602020204030203"/>
              <a:sym typeface="Lato" panose="020F0602020204030203"/>
            </a:endParaRPr>
          </a:p>
        </p:txBody>
      </p:sp>
      <p:sp>
        <p:nvSpPr>
          <p:cNvPr id="440" name="Google Shape;440;p49"/>
          <p:cNvSpPr/>
          <p:nvPr/>
        </p:nvSpPr>
        <p:spPr>
          <a:xfrm rot="10800000">
            <a:off x="7077471" y="4504089"/>
            <a:ext cx="453900" cy="4539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1" name="Google Shape;441;p49"/>
          <p:cNvSpPr/>
          <p:nvPr/>
        </p:nvSpPr>
        <p:spPr>
          <a:xfrm rot="10800000">
            <a:off x="7290519" y="2940456"/>
            <a:ext cx="27600" cy="15675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2" name="Google Shape;442;p49"/>
          <p:cNvSpPr txBox="1"/>
          <p:nvPr/>
        </p:nvSpPr>
        <p:spPr>
          <a:xfrm>
            <a:off x="1661001" y="2666384"/>
            <a:ext cx="360300" cy="1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 b="1">
                <a:solidFill>
                  <a:schemeClr val="lt1"/>
                </a:solidFill>
                <a:latin typeface="Lato" panose="020F0602020204030203"/>
                <a:ea typeface="Lato" panose="020F0602020204030203"/>
                <a:cs typeface="Lato" panose="020F0602020204030203"/>
                <a:sym typeface="Lato" panose="020F0602020204030203"/>
              </a:rPr>
              <a:t>10.7</a:t>
            </a:r>
            <a:endParaRPr sz="1000" b="1">
              <a:solidFill>
                <a:schemeClr val="lt1"/>
              </a:solidFill>
              <a:latin typeface="Lato" panose="020F0602020204030203"/>
              <a:ea typeface="Lato" panose="020F0602020204030203"/>
              <a:cs typeface="Lato" panose="020F0602020204030203"/>
              <a:sym typeface="Lato" panose="020F0602020204030203"/>
            </a:endParaRPr>
          </a:p>
        </p:txBody>
      </p:sp>
      <p:sp>
        <p:nvSpPr>
          <p:cNvPr id="443" name="Google Shape;443;p49"/>
          <p:cNvSpPr txBox="1"/>
          <p:nvPr/>
        </p:nvSpPr>
        <p:spPr>
          <a:xfrm>
            <a:off x="3406375" y="2666375"/>
            <a:ext cx="453900" cy="1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 b="1">
                <a:solidFill>
                  <a:schemeClr val="dk2"/>
                </a:solidFill>
                <a:latin typeface="Lato" panose="020F0602020204030203"/>
                <a:ea typeface="Lato" panose="020F0602020204030203"/>
                <a:cs typeface="Lato" panose="020F0602020204030203"/>
                <a:sym typeface="Lato" panose="020F0602020204030203"/>
              </a:rPr>
              <a:t>10.28</a:t>
            </a:r>
            <a:endParaRPr sz="1000" b="1">
              <a:solidFill>
                <a:schemeClr val="dk2"/>
              </a:solidFill>
              <a:latin typeface="Lato" panose="020F0602020204030203"/>
              <a:ea typeface="Lato" panose="020F0602020204030203"/>
              <a:cs typeface="Lato" panose="020F0602020204030203"/>
              <a:sym typeface="Lato" panose="020F0602020204030203"/>
            </a:endParaRPr>
          </a:p>
        </p:txBody>
      </p:sp>
      <p:sp>
        <p:nvSpPr>
          <p:cNvPr id="444" name="Google Shape;444;p49"/>
          <p:cNvSpPr txBox="1"/>
          <p:nvPr/>
        </p:nvSpPr>
        <p:spPr>
          <a:xfrm>
            <a:off x="5208575" y="2666375"/>
            <a:ext cx="453900" cy="1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 b="1">
                <a:solidFill>
                  <a:schemeClr val="dk2"/>
                </a:solidFill>
                <a:latin typeface="Lato" panose="020F0602020204030203"/>
                <a:ea typeface="Lato" panose="020F0602020204030203"/>
                <a:cs typeface="Lato" panose="020F0602020204030203"/>
                <a:sym typeface="Lato" panose="020F0602020204030203"/>
              </a:rPr>
              <a:t>11.18</a:t>
            </a:r>
            <a:endParaRPr sz="1000" b="1">
              <a:solidFill>
                <a:schemeClr val="dk2"/>
              </a:solidFill>
              <a:latin typeface="Lato" panose="020F0602020204030203"/>
              <a:ea typeface="Lato" panose="020F0602020204030203"/>
              <a:cs typeface="Lato" panose="020F0602020204030203"/>
              <a:sym typeface="Lato" panose="020F0602020204030203"/>
            </a:endParaRPr>
          </a:p>
        </p:txBody>
      </p:sp>
      <p:sp>
        <p:nvSpPr>
          <p:cNvPr id="445" name="Google Shape;445;p49"/>
          <p:cNvSpPr txBox="1"/>
          <p:nvPr/>
        </p:nvSpPr>
        <p:spPr>
          <a:xfrm>
            <a:off x="7118688" y="2666375"/>
            <a:ext cx="453900" cy="1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 b="1">
                <a:solidFill>
                  <a:schemeClr val="dk2"/>
                </a:solidFill>
                <a:latin typeface="Lato" panose="020F0602020204030203"/>
                <a:ea typeface="Lato" panose="020F0602020204030203"/>
                <a:cs typeface="Lato" panose="020F0602020204030203"/>
                <a:sym typeface="Lato" panose="020F0602020204030203"/>
              </a:rPr>
              <a:t>12.18</a:t>
            </a:r>
            <a:endParaRPr sz="1000" b="1">
              <a:solidFill>
                <a:schemeClr val="dk2"/>
              </a:solidFill>
              <a:latin typeface="Lato" panose="020F0602020204030203"/>
              <a:ea typeface="Lato" panose="020F0602020204030203"/>
              <a:cs typeface="Lato" panose="020F0602020204030203"/>
              <a:sym typeface="Lato" panose="020F0602020204030203"/>
            </a:endParaRPr>
          </a:p>
        </p:txBody>
      </p:sp>
      <p:sp>
        <p:nvSpPr>
          <p:cNvPr id="446" name="Google Shape;446;p49"/>
          <p:cNvSpPr txBox="1"/>
          <p:nvPr/>
        </p:nvSpPr>
        <p:spPr>
          <a:xfrm>
            <a:off x="4370375" y="3047375"/>
            <a:ext cx="453900" cy="1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 b="1">
                <a:solidFill>
                  <a:schemeClr val="dk2"/>
                </a:solidFill>
                <a:latin typeface="Lato" panose="020F0602020204030203"/>
                <a:ea typeface="Lato" panose="020F0602020204030203"/>
                <a:cs typeface="Lato" panose="020F0602020204030203"/>
                <a:sym typeface="Lato" panose="020F0602020204030203"/>
              </a:rPr>
              <a:t>11.11</a:t>
            </a:r>
            <a:endParaRPr sz="1000" b="1">
              <a:solidFill>
                <a:schemeClr val="dk2"/>
              </a:solidFill>
              <a:latin typeface="Lato" panose="020F0602020204030203"/>
              <a:ea typeface="Lato" panose="020F0602020204030203"/>
              <a:cs typeface="Lato" panose="020F0602020204030203"/>
              <a:sym typeface="Lato" panose="020F0602020204030203"/>
            </a:endParaRPr>
          </a:p>
        </p:txBody>
      </p:sp>
      <p:sp>
        <p:nvSpPr>
          <p:cNvPr id="447" name="Google Shape;447;p49"/>
          <p:cNvSpPr txBox="1"/>
          <p:nvPr/>
        </p:nvSpPr>
        <p:spPr>
          <a:xfrm>
            <a:off x="6122975" y="3047375"/>
            <a:ext cx="453900" cy="1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 b="1">
                <a:solidFill>
                  <a:schemeClr val="dk2"/>
                </a:solidFill>
                <a:latin typeface="Lato" panose="020F0602020204030203"/>
                <a:ea typeface="Lato" panose="020F0602020204030203"/>
                <a:cs typeface="Lato" panose="020F0602020204030203"/>
                <a:sym typeface="Lato" panose="020F0602020204030203"/>
              </a:rPr>
              <a:t>11.20</a:t>
            </a:r>
            <a:endParaRPr sz="1000" b="1">
              <a:solidFill>
                <a:schemeClr val="dk2"/>
              </a:solidFill>
              <a:latin typeface="Lato" panose="020F0602020204030203"/>
              <a:ea typeface="Lato" panose="020F0602020204030203"/>
              <a:cs typeface="Lato" panose="020F0602020204030203"/>
              <a:sym typeface="Lato" panose="020F0602020204030203"/>
            </a:endParaRPr>
          </a:p>
        </p:txBody>
      </p:sp>
      <p:sp>
        <p:nvSpPr>
          <p:cNvPr id="448" name="Google Shape;448;p49"/>
          <p:cNvSpPr txBox="1"/>
          <p:nvPr/>
        </p:nvSpPr>
        <p:spPr>
          <a:xfrm>
            <a:off x="1879925" y="3231875"/>
            <a:ext cx="1687200" cy="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575" tIns="40775" rIns="81575" bIns="40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 panose="020B0604020202020204"/>
              <a:buNone/>
            </a:pPr>
            <a:r>
              <a:rPr lang="zh-TW" sz="1300">
                <a:solidFill>
                  <a:schemeClr val="lt1"/>
                </a:solidFill>
                <a:latin typeface="Lato" panose="020F0602020204030203"/>
                <a:ea typeface="Lato" panose="020F0602020204030203"/>
                <a:cs typeface="Lato" panose="020F0602020204030203"/>
                <a:sym typeface="Lato" panose="020F0602020204030203"/>
              </a:rPr>
              <a:t>初步了解IBM-Q等平台，Q#、ProjectQ等语言和框架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449" name="Google Shape;449;p49"/>
          <p:cNvSpPr txBox="1"/>
          <p:nvPr/>
        </p:nvSpPr>
        <p:spPr>
          <a:xfrm>
            <a:off x="3708730" y="3231871"/>
            <a:ext cx="1536000" cy="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575" tIns="40775" rIns="81575" bIns="40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 panose="020B0604020202020204"/>
              <a:buNone/>
            </a:pPr>
            <a:r>
              <a:rPr lang="zh-TW" sz="1300">
                <a:solidFill>
                  <a:schemeClr val="lt1"/>
                </a:solidFill>
                <a:latin typeface="Lato" panose="020F0602020204030203"/>
                <a:ea typeface="Lato" panose="020F0602020204030203"/>
                <a:cs typeface="Lato" panose="020F0602020204030203"/>
                <a:sym typeface="Lato" panose="020F0602020204030203"/>
              </a:rPr>
              <a:t>调研各种量子汇编语言和指令集、底层架构等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450" name="Google Shape;450;p49"/>
          <p:cNvSpPr txBox="1"/>
          <p:nvPr/>
        </p:nvSpPr>
        <p:spPr>
          <a:xfrm>
            <a:off x="5461330" y="3231871"/>
            <a:ext cx="1536000" cy="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575" tIns="40775" rIns="81575" bIns="40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 panose="020B0604020202020204"/>
              <a:buNone/>
            </a:pPr>
            <a:r>
              <a:rPr lang="zh-TW" sz="1300">
                <a:solidFill>
                  <a:schemeClr val="lt1"/>
                </a:solidFill>
                <a:latin typeface="Lato" panose="020F0602020204030203"/>
                <a:ea typeface="Lato" panose="020F0602020204030203"/>
                <a:cs typeface="Lato" panose="020F0602020204030203"/>
                <a:sym typeface="Lato" panose="020F0602020204030203"/>
              </a:rPr>
              <a:t>调研代码变换</a:t>
            </a:r>
            <a:r>
              <a:rPr lang="zh-CN" altLang="zh-TW" sz="1300">
                <a:solidFill>
                  <a:schemeClr val="lt1"/>
                </a:solidFill>
                <a:latin typeface="Lato" panose="020F0602020204030203"/>
                <a:ea typeface="宋体" charset="0"/>
                <a:cs typeface="Lato" panose="020F0602020204030203"/>
                <a:sym typeface="Lato" panose="020F0602020204030203"/>
              </a:rPr>
              <a:t>在物理中</a:t>
            </a:r>
            <a:r>
              <a:rPr lang="zh-TW" sz="1300">
                <a:solidFill>
                  <a:schemeClr val="lt1"/>
                </a:solidFill>
                <a:latin typeface="Lato" panose="020F0602020204030203"/>
                <a:ea typeface="Lato" panose="020F0602020204030203"/>
                <a:cs typeface="Lato" panose="020F0602020204030203"/>
                <a:sym typeface="Lato" panose="020F0602020204030203"/>
              </a:rPr>
              <a:t>的可行性问题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451" name="Google Shape;451;p49"/>
          <p:cNvSpPr txBox="1"/>
          <p:nvPr/>
        </p:nvSpPr>
        <p:spPr>
          <a:xfrm>
            <a:off x="7366330" y="3231871"/>
            <a:ext cx="1536000" cy="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575" tIns="40775" rIns="81575" bIns="40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 panose="020B0604020202020204"/>
              <a:buNone/>
            </a:pPr>
            <a:r>
              <a:rPr lang="zh-TW" sz="1300">
                <a:solidFill>
                  <a:schemeClr val="lt1"/>
                </a:solidFill>
                <a:latin typeface="Lato" panose="020F0602020204030203"/>
                <a:ea typeface="Lato" panose="020F0602020204030203"/>
                <a:cs typeface="Lato" panose="020F0602020204030203"/>
                <a:sym typeface="Lato" panose="020F0602020204030203"/>
              </a:rPr>
              <a:t>调研已有优化算法和评估方案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452" name="Google Shape;452;p49"/>
          <p:cNvSpPr txBox="1"/>
          <p:nvPr/>
        </p:nvSpPr>
        <p:spPr>
          <a:xfrm>
            <a:off x="2718130" y="2241271"/>
            <a:ext cx="1536000" cy="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575" tIns="40775" rIns="81575" bIns="40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 panose="020B0604020202020204"/>
              <a:buNone/>
            </a:pPr>
            <a:r>
              <a:rPr lang="zh-TW" sz="1300">
                <a:solidFill>
                  <a:schemeClr val="lt1"/>
                </a:solidFill>
                <a:latin typeface="Lato" panose="020F0602020204030203"/>
                <a:ea typeface="Lato" panose="020F0602020204030203"/>
                <a:cs typeface="Lato" panose="020F0602020204030203"/>
                <a:sym typeface="Lato" panose="020F0602020204030203"/>
              </a:rPr>
              <a:t>调研Mapping算法和QFT算法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453" name="Google Shape;453;p49"/>
          <p:cNvSpPr txBox="1"/>
          <p:nvPr/>
        </p:nvSpPr>
        <p:spPr>
          <a:xfrm>
            <a:off x="4623130" y="2241271"/>
            <a:ext cx="1536000" cy="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575" tIns="40775" rIns="81575" bIns="40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 panose="020B0604020202020204"/>
              <a:buNone/>
            </a:pPr>
            <a:r>
              <a:rPr lang="zh-TW" sz="1300">
                <a:solidFill>
                  <a:schemeClr val="lt1"/>
                </a:solidFill>
                <a:latin typeface="Lato" panose="020F0602020204030203"/>
                <a:ea typeface="Lato" panose="020F0602020204030203"/>
                <a:cs typeface="Lato" panose="020F0602020204030203"/>
                <a:sym typeface="Lato" panose="020F0602020204030203"/>
              </a:rPr>
              <a:t>提出</a:t>
            </a:r>
            <a:r>
              <a:rPr lang="zh-CN" altLang="zh-TW" sz="1300">
                <a:solidFill>
                  <a:schemeClr val="lt1"/>
                </a:solidFill>
                <a:latin typeface="Lato" panose="020F0602020204030203"/>
                <a:ea typeface="宋体" charset="0"/>
                <a:cs typeface="Lato" panose="020F0602020204030203"/>
                <a:sym typeface="Lato" panose="020F0602020204030203"/>
              </a:rPr>
              <a:t>了应对退相干的代码优化方案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454" name="Google Shape;454;p49"/>
          <p:cNvSpPr txBox="1"/>
          <p:nvPr/>
        </p:nvSpPr>
        <p:spPr>
          <a:xfrm>
            <a:off x="6375725" y="1766079"/>
            <a:ext cx="1536000" cy="9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575" tIns="40775" rIns="81575" bIns="40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 panose="020B0604020202020204"/>
              <a:buNone/>
            </a:pPr>
            <a:r>
              <a:rPr lang="zh-TW" sz="1300">
                <a:solidFill>
                  <a:schemeClr val="lt1"/>
                </a:solidFill>
                <a:latin typeface="Lato" panose="020F0602020204030203"/>
                <a:ea typeface="Lato" panose="020F0602020204030203"/>
                <a:cs typeface="Lato" panose="020F0602020204030203"/>
                <a:sym typeface="Lato" panose="020F0602020204030203"/>
              </a:rPr>
              <a:t>向华为量子编程的相关专家了解业界量子编程的发展现状和HIQ语言的相关细节。</a:t>
            </a:r>
            <a:endParaRPr sz="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0"/>
          <p:cNvSpPr txBox="1"/>
          <p:nvPr>
            <p:ph type="title"/>
          </p:nvPr>
        </p:nvSpPr>
        <p:spPr>
          <a:xfrm>
            <a:off x="1297500" y="393750"/>
            <a:ext cx="7038900" cy="4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会议记录一览</a:t>
            </a:r>
            <a:endParaRPr lang="zh-TW"/>
          </a:p>
        </p:txBody>
      </p:sp>
      <p:pic>
        <p:nvPicPr>
          <p:cNvPr id="460" name="Google Shape;460;p50"/>
          <p:cNvPicPr preferRelativeResize="0"/>
          <p:nvPr/>
        </p:nvPicPr>
        <p:blipFill rotWithShape="1">
          <a:blip r:embed="rId1"/>
          <a:srcRect l="6084" r="7484"/>
          <a:stretch>
            <a:fillRect/>
          </a:stretch>
        </p:blipFill>
        <p:spPr>
          <a:xfrm>
            <a:off x="2765675" y="1178290"/>
            <a:ext cx="1799125" cy="395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5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564380" y="90170"/>
            <a:ext cx="4554220" cy="5046345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50"/>
          <p:cNvSpPr txBox="1"/>
          <p:nvPr/>
        </p:nvSpPr>
        <p:spPr>
          <a:xfrm>
            <a:off x="332740" y="2239645"/>
            <a:ext cx="2432685" cy="1052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截至2019.1.11前的会议记录位于CSA的Quantum文件夹下的meeting.pdf内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effectLst>
            <a:outerShdw blurRad="57150" dist="19050" dir="5400000" algn="bl" rotWithShape="0">
              <a:srgbClr val="FFFF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背景知识</a:t>
            </a:r>
            <a:endParaRPr sz="3000"/>
          </a:p>
        </p:txBody>
      </p:sp>
      <p:sp>
        <p:nvSpPr>
          <p:cNvPr id="158" name="Google Shape;158;p16"/>
          <p:cNvSpPr txBox="1"/>
          <p:nvPr/>
        </p:nvSpPr>
        <p:spPr>
          <a:xfrm>
            <a:off x="1584450" y="1198425"/>
            <a:ext cx="5913600" cy="4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D966"/>
                </a:solidFill>
              </a:rPr>
              <a:t>什么是</a:t>
            </a:r>
            <a:r>
              <a:rPr lang="zh-TW" sz="1800">
                <a:solidFill>
                  <a:srgbClr val="FCD664"/>
                </a:solidFill>
              </a:rPr>
              <a:t>量子比特？</a:t>
            </a:r>
            <a:endParaRPr sz="1800">
              <a:solidFill>
                <a:srgbClr val="FCD664"/>
              </a:solidFill>
            </a:endParaRPr>
          </a:p>
        </p:txBody>
      </p:sp>
      <p:sp>
        <p:nvSpPr>
          <p:cNvPr id="159" name="Google Shape;159;p16"/>
          <p:cNvSpPr txBox="1"/>
          <p:nvPr/>
        </p:nvSpPr>
        <p:spPr>
          <a:xfrm>
            <a:off x="1553700" y="1845100"/>
            <a:ext cx="5975100" cy="27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  <a:latin typeface="Lato" panose="020F0602020204030203"/>
                <a:ea typeface="Lato" panose="020F0602020204030203"/>
                <a:cs typeface="Lato" panose="020F0602020204030203"/>
                <a:sym typeface="Lato" panose="020F0602020204030203"/>
              </a:rPr>
              <a:t>同样有0或1两个基本状态，我们一般称为|0&gt;和|1&gt;</a:t>
            </a:r>
            <a:endParaRPr sz="1800">
              <a:solidFill>
                <a:srgbClr val="FFFFFF"/>
              </a:solidFill>
              <a:latin typeface="Lato" panose="020F0602020204030203"/>
              <a:ea typeface="Lato" panose="020F0602020204030203"/>
              <a:cs typeface="Lato" panose="020F0602020204030203"/>
              <a:sym typeface="Lato" panose="020F06020202040302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  <a:latin typeface="Lato" panose="020F0602020204030203"/>
                <a:ea typeface="Lato" panose="020F0602020204030203"/>
                <a:cs typeface="Lato" panose="020F0602020204030203"/>
                <a:sym typeface="Lato" panose="020F0602020204030203"/>
              </a:rPr>
              <a:t>与经典比特不同的是，可以处在两个基本状态的叠加，如</a:t>
            </a:r>
            <a:endParaRPr sz="1800">
              <a:solidFill>
                <a:srgbClr val="FFFFFF"/>
              </a:solidFill>
              <a:latin typeface="Lato" panose="020F0602020204030203"/>
              <a:ea typeface="Lato" panose="020F0602020204030203"/>
              <a:cs typeface="Lato" panose="020F0602020204030203"/>
              <a:sym typeface="Lato" panose="020F0602020204030203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  <a:latin typeface="Lato" panose="020F0602020204030203"/>
                <a:ea typeface="Lato" panose="020F0602020204030203"/>
                <a:cs typeface="Lato" panose="020F0602020204030203"/>
                <a:sym typeface="Lato" panose="020F0602020204030203"/>
              </a:rPr>
              <a:t>α|0&gt; + β|1&gt;</a:t>
            </a:r>
            <a:endParaRPr sz="1800">
              <a:solidFill>
                <a:srgbClr val="FFFFFF"/>
              </a:solidFill>
              <a:latin typeface="Lato" panose="020F0602020204030203"/>
              <a:ea typeface="Lato" panose="020F0602020204030203"/>
              <a:cs typeface="Lato" panose="020F0602020204030203"/>
              <a:sym typeface="Lato" panose="020F06020202040302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  <a:latin typeface="Lato" panose="020F0602020204030203"/>
                <a:ea typeface="Lato" panose="020F0602020204030203"/>
                <a:cs typeface="Lato" panose="020F0602020204030203"/>
                <a:sym typeface="Lato" panose="020F0602020204030203"/>
              </a:rPr>
              <a:t>只要满足α</a:t>
            </a:r>
            <a:r>
              <a:rPr lang="zh-TW" sz="1800" baseline="30000">
                <a:solidFill>
                  <a:srgbClr val="FFFFFF"/>
                </a:solidFill>
                <a:latin typeface="Lato" panose="020F0602020204030203"/>
                <a:ea typeface="Lato" panose="020F0602020204030203"/>
                <a:cs typeface="Lato" panose="020F0602020204030203"/>
                <a:sym typeface="Lato" panose="020F0602020204030203"/>
              </a:rPr>
              <a:t>2</a:t>
            </a:r>
            <a:r>
              <a:rPr lang="zh-TW" sz="1800">
                <a:solidFill>
                  <a:srgbClr val="FFFFFF"/>
                </a:solidFill>
                <a:latin typeface="Lato" panose="020F0602020204030203"/>
                <a:ea typeface="Lato" panose="020F0602020204030203"/>
                <a:cs typeface="Lato" panose="020F0602020204030203"/>
                <a:sym typeface="Lato" panose="020F0602020204030203"/>
              </a:rPr>
              <a:t>+β</a:t>
            </a:r>
            <a:r>
              <a:rPr lang="zh-TW" sz="1800" baseline="30000">
                <a:solidFill>
                  <a:srgbClr val="FFFFFF"/>
                </a:solidFill>
                <a:latin typeface="Lato" panose="020F0602020204030203"/>
                <a:ea typeface="Lato" panose="020F0602020204030203"/>
                <a:cs typeface="Lato" panose="020F0602020204030203"/>
                <a:sym typeface="Lato" panose="020F0602020204030203"/>
              </a:rPr>
              <a:t>2</a:t>
            </a:r>
            <a:r>
              <a:rPr lang="zh-TW" sz="1800">
                <a:solidFill>
                  <a:srgbClr val="FFFFFF"/>
                </a:solidFill>
                <a:latin typeface="Lato" panose="020F0602020204030203"/>
                <a:ea typeface="Lato" panose="020F0602020204030203"/>
                <a:cs typeface="Lato" panose="020F0602020204030203"/>
                <a:sym typeface="Lato" panose="020F0602020204030203"/>
              </a:rPr>
              <a:t>=1</a:t>
            </a:r>
            <a:endParaRPr sz="1800">
              <a:solidFill>
                <a:srgbClr val="FFFFFF"/>
              </a:solidFill>
              <a:latin typeface="Lato" panose="020F0602020204030203"/>
              <a:ea typeface="Lato" panose="020F0602020204030203"/>
              <a:cs typeface="Lato" panose="020F0602020204030203"/>
              <a:sym typeface="Lato" panose="020F06020202040302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  <a:latin typeface="Lato" panose="020F0602020204030203"/>
                <a:ea typeface="Lato" panose="020F0602020204030203"/>
                <a:cs typeface="Lato" panose="020F0602020204030203"/>
                <a:sym typeface="Lato" panose="020F0602020204030203"/>
              </a:rPr>
              <a:t>因此我们也把一个比特表示成一个向量</a:t>
            </a:r>
            <a:endParaRPr sz="1800">
              <a:solidFill>
                <a:srgbClr val="FFFFFF"/>
              </a:solidFill>
              <a:latin typeface="Lato" panose="020F0602020204030203"/>
              <a:ea typeface="Lato" panose="020F0602020204030203"/>
              <a:cs typeface="Lato" panose="020F0602020204030203"/>
              <a:sym typeface="Lato" panose="020F0602020204030203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  <a:latin typeface="Lato" panose="020F0602020204030203"/>
                <a:ea typeface="Lato" panose="020F0602020204030203"/>
                <a:cs typeface="Lato" panose="020F0602020204030203"/>
                <a:sym typeface="Lato" panose="020F0602020204030203"/>
              </a:rPr>
              <a:t>(α,β)</a:t>
            </a:r>
            <a:r>
              <a:rPr lang="zh-TW" sz="1800" baseline="30000">
                <a:solidFill>
                  <a:srgbClr val="FFFFFF"/>
                </a:solidFill>
                <a:latin typeface="Lato" panose="020F0602020204030203"/>
                <a:ea typeface="Lato" panose="020F0602020204030203"/>
                <a:cs typeface="Lato" panose="020F0602020204030203"/>
                <a:sym typeface="Lato" panose="020F0602020204030203"/>
              </a:rPr>
              <a:t>T</a:t>
            </a:r>
            <a:endParaRPr sz="1800" baseline="30000">
              <a:solidFill>
                <a:srgbClr val="FFFFFF"/>
              </a:solidFill>
              <a:latin typeface="Lato" panose="020F0602020204030203"/>
              <a:ea typeface="Lato" panose="020F0602020204030203"/>
              <a:cs typeface="Lato" panose="020F0602020204030203"/>
              <a:sym typeface="Lato" panose="020F06020202040302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  <a:latin typeface="Lato" panose="020F0602020204030203"/>
                <a:ea typeface="Lato" panose="020F0602020204030203"/>
                <a:cs typeface="Lato" panose="020F0602020204030203"/>
                <a:sym typeface="Lato" panose="020F0602020204030203"/>
              </a:rPr>
              <a:t>那么状态|0&gt;就是(1,0)</a:t>
            </a:r>
            <a:r>
              <a:rPr lang="zh-TW" sz="1800" baseline="30000">
                <a:solidFill>
                  <a:srgbClr val="FFFFFF"/>
                </a:solidFill>
                <a:latin typeface="Lato" panose="020F0602020204030203"/>
                <a:ea typeface="Lato" panose="020F0602020204030203"/>
                <a:cs typeface="Lato" panose="020F0602020204030203"/>
                <a:sym typeface="Lato" panose="020F0602020204030203"/>
              </a:rPr>
              <a:t>T</a:t>
            </a:r>
            <a:r>
              <a:rPr lang="zh-TW" sz="1800">
                <a:solidFill>
                  <a:srgbClr val="FFFFFF"/>
                </a:solidFill>
                <a:latin typeface="Lato" panose="020F0602020204030203"/>
                <a:ea typeface="Lato" panose="020F0602020204030203"/>
                <a:cs typeface="Lato" panose="020F0602020204030203"/>
                <a:sym typeface="Lato" panose="020F0602020204030203"/>
              </a:rPr>
              <a:t>，状态|1&gt;就是(0,1)</a:t>
            </a:r>
            <a:r>
              <a:rPr lang="zh-TW" sz="1800" baseline="30000">
                <a:solidFill>
                  <a:srgbClr val="FFFFFF"/>
                </a:solidFill>
                <a:latin typeface="Lato" panose="020F0602020204030203"/>
                <a:ea typeface="Lato" panose="020F0602020204030203"/>
                <a:cs typeface="Lato" panose="020F0602020204030203"/>
                <a:sym typeface="Lato" panose="020F0602020204030203"/>
              </a:rPr>
              <a:t>T</a:t>
            </a:r>
            <a:endParaRPr sz="1800">
              <a:solidFill>
                <a:srgbClr val="FFFFFF"/>
              </a:solidFill>
              <a:latin typeface="Lato" panose="020F0602020204030203"/>
              <a:ea typeface="Lato" panose="020F0602020204030203"/>
              <a:cs typeface="Lato" panose="020F0602020204030203"/>
              <a:sym typeface="Lato" panose="020F06020202040302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Lato" panose="020F0602020204030203"/>
              <a:ea typeface="Lato" panose="020F0602020204030203"/>
              <a:cs typeface="Lato" panose="020F0602020204030203"/>
              <a:sym typeface="Lato" panose="020F06020202040302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zh-TW" sz="1800">
                <a:solidFill>
                  <a:srgbClr val="FFFFFF"/>
                </a:solidFill>
                <a:latin typeface="Lato" panose="020F0602020204030203"/>
                <a:ea typeface="Lato" panose="020F0602020204030203"/>
                <a:cs typeface="Lato" panose="020F0602020204030203"/>
                <a:sym typeface="Lato" panose="020F0602020204030203"/>
              </a:rPr>
              <a:t>我们把基本状态称为</a:t>
            </a:r>
            <a:r>
              <a:rPr lang="zh-TW" sz="1800">
                <a:solidFill>
                  <a:srgbClr val="FFFF00"/>
                </a:solidFill>
                <a:latin typeface="Lato" panose="020F0602020204030203"/>
                <a:ea typeface="Lato" panose="020F0602020204030203"/>
                <a:cs typeface="Lato" panose="020F0602020204030203"/>
                <a:sym typeface="Lato" panose="020F0602020204030203"/>
              </a:rPr>
              <a:t>基态</a:t>
            </a:r>
            <a:r>
              <a:rPr lang="zh-TW" sz="1800">
                <a:solidFill>
                  <a:srgbClr val="FFFFFF"/>
                </a:solidFill>
                <a:latin typeface="Lato" panose="020F0602020204030203"/>
                <a:ea typeface="Lato" panose="020F0602020204030203"/>
                <a:cs typeface="Lato" panose="020F0602020204030203"/>
                <a:sym typeface="Lato" panose="020F0602020204030203"/>
              </a:rPr>
              <a:t>，之外的状态称为</a:t>
            </a:r>
            <a:r>
              <a:rPr lang="zh-TW" sz="1800">
                <a:solidFill>
                  <a:srgbClr val="FFFF00"/>
                </a:solidFill>
                <a:latin typeface="Lato" panose="020F0602020204030203"/>
                <a:ea typeface="Lato" panose="020F0602020204030203"/>
                <a:cs typeface="Lato" panose="020F0602020204030203"/>
                <a:sym typeface="Lato" panose="020F0602020204030203"/>
              </a:rPr>
              <a:t>叠加态</a:t>
            </a:r>
            <a:endParaRPr sz="1800">
              <a:solidFill>
                <a:srgbClr val="FFFF00"/>
              </a:solidFill>
              <a:latin typeface="Lato" panose="020F0602020204030203"/>
              <a:ea typeface="Lato" panose="020F0602020204030203"/>
              <a:cs typeface="Lato" panose="020F0602020204030203"/>
              <a:sym typeface="Lato" panose="020F06020202040302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effectLst>
            <a:outerShdw blurRad="57150" dist="19050" dir="5400000" algn="bl" rotWithShape="0">
              <a:srgbClr val="FFFF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背景知识</a:t>
            </a:r>
            <a:endParaRPr sz="3000"/>
          </a:p>
        </p:txBody>
      </p:sp>
      <p:sp>
        <p:nvSpPr>
          <p:cNvPr id="165" name="Google Shape;165;p17"/>
          <p:cNvSpPr txBox="1"/>
          <p:nvPr/>
        </p:nvSpPr>
        <p:spPr>
          <a:xfrm>
            <a:off x="1247550" y="1307850"/>
            <a:ext cx="6648900" cy="29118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Lato" panose="020F0602020204030203"/>
                <a:ea typeface="Lato" panose="020F0602020204030203"/>
                <a:cs typeface="Lato" panose="020F0602020204030203"/>
                <a:sym typeface="Lato" panose="020F0602020204030203"/>
              </a:rPr>
              <a:t>当多个量子比特纠缠在一起时拥有的基态成指数级上升，比如两个量子比特有</a:t>
            </a:r>
            <a:endParaRPr sz="1800">
              <a:solidFill>
                <a:schemeClr val="lt1"/>
              </a:solidFill>
              <a:latin typeface="Lato" panose="020F0602020204030203"/>
              <a:ea typeface="Lato" panose="020F0602020204030203"/>
              <a:cs typeface="Lato" panose="020F0602020204030203"/>
              <a:sym typeface="Lato" panose="020F0602020204030203"/>
            </a:endParaRPr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Lato" panose="020F0602020204030203"/>
                <a:ea typeface="Lato" panose="020F0602020204030203"/>
                <a:cs typeface="Lato" panose="020F0602020204030203"/>
                <a:sym typeface="Lato" panose="020F0602020204030203"/>
              </a:rPr>
              <a:t>|00&gt;, |01&gt;, |10&gt;, |11&gt;</a:t>
            </a:r>
            <a:endParaRPr sz="1800">
              <a:solidFill>
                <a:schemeClr val="lt1"/>
              </a:solidFill>
              <a:latin typeface="Lato" panose="020F0602020204030203"/>
              <a:ea typeface="Lato" panose="020F0602020204030203"/>
              <a:cs typeface="Lato" panose="020F0602020204030203"/>
              <a:sym typeface="Lato" panose="020F06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Lato" panose="020F0602020204030203"/>
                <a:ea typeface="Lato" panose="020F0602020204030203"/>
                <a:cs typeface="Lato" panose="020F0602020204030203"/>
                <a:sym typeface="Lato" panose="020F0602020204030203"/>
              </a:rPr>
              <a:t>量子比特同样可以是这些基态的叠加，如</a:t>
            </a:r>
            <a:endParaRPr sz="1800">
              <a:solidFill>
                <a:schemeClr val="lt1"/>
              </a:solidFill>
              <a:latin typeface="Lato" panose="020F0602020204030203"/>
              <a:ea typeface="Lato" panose="020F0602020204030203"/>
              <a:cs typeface="Lato" panose="020F0602020204030203"/>
              <a:sym typeface="Lato" panose="020F0602020204030203"/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</a:rPr>
              <a:t>a|00&gt; + b|01&gt;+c|10&gt;+d|11&gt;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</a:rPr>
              <a:t>表示成向量(a,b,c,d)</a:t>
            </a:r>
            <a:r>
              <a:rPr lang="zh-TW" sz="1800" baseline="30000">
                <a:solidFill>
                  <a:srgbClr val="FFFFFF"/>
                </a:solidFill>
              </a:rPr>
              <a:t>T</a:t>
            </a:r>
            <a:r>
              <a:rPr lang="zh-TW" sz="1800">
                <a:solidFill>
                  <a:srgbClr val="FFFFFF"/>
                </a:solidFill>
              </a:rPr>
              <a:t>，只要满足该向量的模为1即可.</a:t>
            </a:r>
            <a:endParaRPr sz="18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ato" panose="020F0602020204030203"/>
              <a:ea typeface="Lato" panose="020F0602020204030203"/>
              <a:cs typeface="Lato" panose="020F0602020204030203"/>
              <a:sym typeface="Lato" panose="020F06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>
              <a:solidFill>
                <a:schemeClr val="lt1"/>
              </a:solidFill>
              <a:latin typeface="Lato" panose="020F0602020204030203"/>
              <a:ea typeface="Lato" panose="020F0602020204030203"/>
              <a:cs typeface="Lato" panose="020F0602020204030203"/>
              <a:sym typeface="Lato" panose="020F0602020204030203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effectLst>
            <a:outerShdw blurRad="57150" dist="19050" dir="5400000" algn="bl" rotWithShape="0">
              <a:srgbClr val="FFFF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zh-TW" sz="3000"/>
              <a:t>背景知识</a:t>
            </a:r>
            <a:endParaRPr sz="3000"/>
          </a:p>
        </p:txBody>
      </p:sp>
      <p:sp>
        <p:nvSpPr>
          <p:cNvPr id="171" name="Google Shape;171;p18"/>
          <p:cNvSpPr txBox="1"/>
          <p:nvPr>
            <p:ph type="body" idx="1"/>
          </p:nvPr>
        </p:nvSpPr>
        <p:spPr>
          <a:xfrm>
            <a:off x="1297500" y="1307850"/>
            <a:ext cx="7038900" cy="5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1800">
                <a:solidFill>
                  <a:srgbClr val="FCD664"/>
                </a:solidFill>
              </a:rPr>
              <a:t>初始化</a:t>
            </a:r>
            <a:endParaRPr sz="1800"/>
          </a:p>
        </p:txBody>
      </p:sp>
      <p:sp>
        <p:nvSpPr>
          <p:cNvPr id="172" name="Google Shape;172;p18"/>
          <p:cNvSpPr txBox="1"/>
          <p:nvPr/>
        </p:nvSpPr>
        <p:spPr>
          <a:xfrm>
            <a:off x="1297500" y="2018225"/>
            <a:ext cx="6648900" cy="20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Lato" panose="020F0602020204030203"/>
                <a:ea typeface="Lato" panose="020F0602020204030203"/>
                <a:cs typeface="Lato" panose="020F0602020204030203"/>
                <a:sym typeface="Lato" panose="020F0602020204030203"/>
              </a:rPr>
              <a:t>通常，量子电路在执行之前会对量子比特进行初始化（reset），一般把量子比特置为|0&gt;。</a:t>
            </a:r>
            <a:endParaRPr sz="1800">
              <a:solidFill>
                <a:schemeClr val="lt1"/>
              </a:solidFill>
              <a:latin typeface="Lato" panose="020F0602020204030203"/>
              <a:ea typeface="Lato" panose="020F0602020204030203"/>
              <a:cs typeface="Lato" panose="020F0602020204030203"/>
              <a:sym typeface="Lato" panose="020F06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Lato" panose="020F0602020204030203"/>
                <a:ea typeface="Lato" panose="020F0602020204030203"/>
                <a:cs typeface="Lato" panose="020F0602020204030203"/>
                <a:sym typeface="Lato" panose="020F0602020204030203"/>
              </a:rPr>
              <a:t>在最常见的超导量子计算机中，|0&gt;状态是能量最低也是最稳定的基态，初始化方法常常是静置比特一段时间，比特的能量流出然后变成基态 。</a:t>
            </a:r>
            <a:endParaRPr sz="1800">
              <a:solidFill>
                <a:schemeClr val="lt1"/>
              </a:solidFill>
              <a:latin typeface="Lato" panose="020F0602020204030203"/>
              <a:ea typeface="Lato" panose="020F0602020204030203"/>
              <a:cs typeface="Lato" panose="020F0602020204030203"/>
              <a:sym typeface="Lato" panose="020F0602020204030203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effectLst>
            <a:outerShdw blurRad="57150" dist="19050" dir="5400000" algn="bl" rotWithShape="0">
              <a:srgbClr val="FFFF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zh-TW" sz="3000"/>
              <a:t>背景知识</a:t>
            </a:r>
            <a:endParaRPr sz="3000"/>
          </a:p>
        </p:txBody>
      </p:sp>
      <p:sp>
        <p:nvSpPr>
          <p:cNvPr id="178" name="Google Shape;178;p19"/>
          <p:cNvSpPr txBox="1"/>
          <p:nvPr>
            <p:ph type="body" idx="1"/>
          </p:nvPr>
        </p:nvSpPr>
        <p:spPr>
          <a:xfrm>
            <a:off x="1297500" y="1307850"/>
            <a:ext cx="7038900" cy="5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CD664"/>
                </a:solidFill>
              </a:rPr>
              <a:t>测量操作</a:t>
            </a:r>
            <a:endParaRPr sz="1800">
              <a:solidFill>
                <a:srgbClr val="FCD664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  <p:sp>
        <p:nvSpPr>
          <p:cNvPr id="179" name="Google Shape;179;p19"/>
          <p:cNvSpPr txBox="1"/>
          <p:nvPr/>
        </p:nvSpPr>
        <p:spPr>
          <a:xfrm>
            <a:off x="1297500" y="2018225"/>
            <a:ext cx="66489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Lato" panose="020F0602020204030203"/>
                <a:ea typeface="Lato" panose="020F0602020204030203"/>
                <a:cs typeface="Lato" panose="020F0602020204030203"/>
                <a:sym typeface="Lato" panose="020F0602020204030203"/>
              </a:rPr>
              <a:t>当对单个或纠缠在一起的多个量子比特进行测量时，其一定会坍缩到某一个基态，概率是该基态前系数的模方．</a:t>
            </a:r>
            <a:endParaRPr sz="1800">
              <a:solidFill>
                <a:schemeClr val="lt1"/>
              </a:solidFill>
              <a:latin typeface="Lato" panose="020F0602020204030203"/>
              <a:ea typeface="Lato" panose="020F0602020204030203"/>
              <a:cs typeface="Lato" panose="020F0602020204030203"/>
              <a:sym typeface="Lato" panose="020F06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Lato" panose="020F0602020204030203"/>
                <a:ea typeface="Lato" panose="020F0602020204030203"/>
                <a:cs typeface="Lato" panose="020F0602020204030203"/>
                <a:sym typeface="Lato" panose="020F0602020204030203"/>
              </a:rPr>
              <a:t>比如量子比特　0.6|0&gt;+0.8|1&gt;　被测量时有0.36的概率坍缩到|0&gt;，有0.64的概率坍缩到|1&gt;.</a:t>
            </a:r>
            <a:endParaRPr sz="1800">
              <a:solidFill>
                <a:schemeClr val="lt1"/>
              </a:solidFill>
              <a:latin typeface="Lato" panose="020F0602020204030203"/>
              <a:ea typeface="Lato" panose="020F0602020204030203"/>
              <a:cs typeface="Lato" panose="020F0602020204030203"/>
              <a:sym typeface="Lato" panose="020F06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Lato" panose="020F0602020204030203"/>
                <a:ea typeface="Lato" panose="020F0602020204030203"/>
                <a:cs typeface="Lato" panose="020F0602020204030203"/>
                <a:sym typeface="Lato" panose="020F0602020204030203"/>
              </a:rPr>
              <a:t>测量和初始化都需要较长的时间</a:t>
            </a:r>
            <a:endParaRPr sz="1800">
              <a:solidFill>
                <a:schemeClr val="lt1"/>
              </a:solidFill>
              <a:latin typeface="Lato" panose="020F0602020204030203"/>
              <a:ea typeface="Lato" panose="020F0602020204030203"/>
              <a:cs typeface="Lato" panose="020F0602020204030203"/>
              <a:sym typeface="Lato" panose="020F0602020204030203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effectLst>
            <a:outerShdw blurRad="57150" dist="19050" dir="5400000" algn="bl" rotWithShape="0">
              <a:srgbClr val="FFFF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背景知识</a:t>
            </a:r>
            <a:endParaRPr sz="3000"/>
          </a:p>
        </p:txBody>
      </p:sp>
      <p:sp>
        <p:nvSpPr>
          <p:cNvPr id="185" name="Google Shape;185;p20"/>
          <p:cNvSpPr txBox="1"/>
          <p:nvPr>
            <p:ph type="body" idx="1"/>
          </p:nvPr>
        </p:nvSpPr>
        <p:spPr>
          <a:xfrm>
            <a:off x="1297500" y="1307850"/>
            <a:ext cx="7038900" cy="5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量子门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  <p:sp>
        <p:nvSpPr>
          <p:cNvPr id="186" name="Google Shape;186;p20"/>
          <p:cNvSpPr txBox="1"/>
          <p:nvPr/>
        </p:nvSpPr>
        <p:spPr>
          <a:xfrm>
            <a:off x="1297500" y="2110825"/>
            <a:ext cx="6648900" cy="16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Lato" panose="020F0602020204030203"/>
                <a:ea typeface="Lato" panose="020F0602020204030203"/>
                <a:cs typeface="Lato" panose="020F0602020204030203"/>
                <a:sym typeface="Lato" panose="020F0602020204030203"/>
              </a:rPr>
              <a:t>一个量子门代表了对一次对量子比特的操作，概念上类似于与门，非门，会改变量子比特的状态.。由于量子比特用向量表示，量子门也可以用矩阵来表示，一次量子门操作就是将一个矩阵乘到量子比特向量的右侧。</a:t>
            </a:r>
            <a:endParaRPr sz="1800">
              <a:solidFill>
                <a:schemeClr val="lt1"/>
              </a:solidFill>
              <a:latin typeface="Lato" panose="020F0602020204030203"/>
              <a:ea typeface="Lato" panose="020F0602020204030203"/>
              <a:cs typeface="Lato" panose="020F0602020204030203"/>
              <a:sym typeface="Lato" panose="020F0602020204030203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effectLst>
            <a:outerShdw blurRad="57150" dist="19050" dir="5400000" algn="bl" rotWithShape="0">
              <a:srgbClr val="FFFF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背景知识</a:t>
            </a:r>
            <a:endParaRPr sz="3000"/>
          </a:p>
        </p:txBody>
      </p:sp>
      <p:pic>
        <p:nvPicPr>
          <p:cNvPr id="192" name="Google Shape;192;p2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621400" y="1307850"/>
            <a:ext cx="2105025" cy="11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1"/>
          <p:cNvSpPr txBox="1"/>
          <p:nvPr/>
        </p:nvSpPr>
        <p:spPr>
          <a:xfrm>
            <a:off x="2251375" y="3279500"/>
            <a:ext cx="4853400" cy="12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CD664"/>
                </a:solidFill>
              </a:rPr>
              <a:t>Hadamard门</a:t>
            </a:r>
            <a:r>
              <a:rPr lang="zh-TW" sz="1800">
                <a:solidFill>
                  <a:srgbClr val="FFFFFF"/>
                </a:solidFill>
              </a:rPr>
              <a:t>是最重要的单比特门之一，它的功效是把一个|0&gt;状态的比特变成了 一个测量后状态|0&gt;和|1&gt;出现概率相等的状态，也称为</a:t>
            </a:r>
            <a:r>
              <a:rPr lang="zh-TW" sz="1800">
                <a:solidFill>
                  <a:srgbClr val="FCD664"/>
                </a:solidFill>
              </a:rPr>
              <a:t>Bell态</a:t>
            </a:r>
            <a:endParaRPr sz="1800">
              <a:solidFill>
                <a:srgbClr val="FCD664"/>
              </a:solidFill>
            </a:endParaRPr>
          </a:p>
        </p:txBody>
      </p:sp>
      <p:pic>
        <p:nvPicPr>
          <p:cNvPr id="194" name="Google Shape;194;p2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726425" y="1307850"/>
            <a:ext cx="3099102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808360" y="1307850"/>
            <a:ext cx="813040" cy="11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1"/>
          <p:cNvSpPr/>
          <p:nvPr/>
        </p:nvSpPr>
        <p:spPr>
          <a:xfrm>
            <a:off x="2870600" y="2698675"/>
            <a:ext cx="2997000" cy="210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3097</Words>
  <Application>WPS 演示</Application>
  <PresentationFormat/>
  <Paragraphs>291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3" baseType="lpstr">
      <vt:lpstr>Arial</vt:lpstr>
      <vt:lpstr>宋体</vt:lpstr>
      <vt:lpstr>Wingdings</vt:lpstr>
      <vt:lpstr>Arial</vt:lpstr>
      <vt:lpstr>Montserrat</vt:lpstr>
      <vt:lpstr>Lato</vt:lpstr>
      <vt:lpstr>Roboto</vt:lpstr>
      <vt:lpstr>Gubbi</vt:lpstr>
      <vt:lpstr>宋体</vt:lpstr>
      <vt:lpstr>方正书宋_GBK</vt:lpstr>
      <vt:lpstr>微软雅黑</vt:lpstr>
      <vt:lpstr>黑体</vt:lpstr>
      <vt:lpstr>Arial Unicode MS</vt:lpstr>
      <vt:lpstr>Times New Roman</vt:lpstr>
      <vt:lpstr>Focus</vt:lpstr>
      <vt:lpstr>量子编程系统报告</vt:lpstr>
      <vt:lpstr>组员分工</vt:lpstr>
      <vt:lpstr>背景知识</vt:lpstr>
      <vt:lpstr>背景知识</vt:lpstr>
      <vt:lpstr>背景知识</vt:lpstr>
      <vt:lpstr>背景知识</vt:lpstr>
      <vt:lpstr>背景知识</vt:lpstr>
      <vt:lpstr>背景知识</vt:lpstr>
      <vt:lpstr>背景知识</vt:lpstr>
      <vt:lpstr>背景知识</vt:lpstr>
      <vt:lpstr>背景知识</vt:lpstr>
      <vt:lpstr>量子编程语言</vt:lpstr>
      <vt:lpstr>量子编程语言的编译和执行</vt:lpstr>
      <vt:lpstr>并行执行</vt:lpstr>
      <vt:lpstr>PowerPoint 演示文稿</vt:lpstr>
      <vt:lpstr>PowerPoint 演示文稿</vt:lpstr>
      <vt:lpstr>PowerPoint 演示文稿</vt:lpstr>
      <vt:lpstr>错误率太高！</vt:lpstr>
      <vt:lpstr>量子退相干</vt:lpstr>
      <vt:lpstr>量子纠错</vt:lpstr>
      <vt:lpstr>项目成果：应对退相干的编译器优化</vt:lpstr>
      <vt:lpstr>压缩量子比特处于叠加态的时间</vt:lpstr>
      <vt:lpstr>压缩量子比特处于叠加态的时间</vt:lpstr>
      <vt:lpstr>压缩量子比特处于叠加态的时间</vt:lpstr>
      <vt:lpstr>改写代码的算法</vt:lpstr>
      <vt:lpstr>改写代码的算法</vt:lpstr>
      <vt:lpstr>改写代码的算法</vt:lpstr>
      <vt:lpstr>改写代码的算法</vt:lpstr>
      <vt:lpstr>改写代码的算法</vt:lpstr>
      <vt:lpstr>实验效果</vt:lpstr>
      <vt:lpstr>实验效果</vt:lpstr>
      <vt:lpstr>其他正在进行的项目</vt:lpstr>
      <vt:lpstr>量子电路映射</vt:lpstr>
      <vt:lpstr>量子电路映射</vt:lpstr>
      <vt:lpstr>量子电路代价模型</vt:lpstr>
      <vt:lpstr>量子电路优化</vt:lpstr>
      <vt:lpstr>项目进展时间线</vt:lpstr>
      <vt:lpstr>会议记录一览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量子编程组</dc:title>
  <dc:creator/>
  <cp:lastModifiedBy>sqrta</cp:lastModifiedBy>
  <cp:revision>9</cp:revision>
  <dcterms:created xsi:type="dcterms:W3CDTF">2019-01-12T01:30:07Z</dcterms:created>
  <dcterms:modified xsi:type="dcterms:W3CDTF">2019-01-12T01:30:07Z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2052-10.1.0.6634</vt:lpwstr>
  </property>
</Properties>
</file>