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2400" y="743760"/>
            <a:ext cx="10673640" cy="5349600"/>
            <a:chOff x="752400" y="743760"/>
            <a:chExt cx="1067364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2040" y="743760"/>
              <a:ext cx="3274920" cy="440784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概率编程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679840" y="3956400"/>
            <a:ext cx="6831000" cy="10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2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唐珑涛   任正行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076840" y="619200"/>
            <a:ext cx="7211520" cy="101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Logistic regression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03" name="屏幕快照 2019-01-11 下午7.42.09.png" descr=""/>
          <p:cNvPicPr/>
          <p:nvPr/>
        </p:nvPicPr>
        <p:blipFill>
          <a:blip r:embed="rId1"/>
          <a:stretch/>
        </p:blipFill>
        <p:spPr>
          <a:xfrm>
            <a:off x="905040" y="2144880"/>
            <a:ext cx="10997280" cy="2132640"/>
          </a:xfrm>
          <a:prstGeom prst="rect">
            <a:avLst/>
          </a:prstGeom>
          <a:ln w="12600"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1152000" y="4465800"/>
            <a:ext cx="9061200" cy="66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目标：求</a:t>
            </a: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θ</a:t>
            </a: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的最佳值。</a:t>
            </a:r>
            <a:endParaRPr b="0" lang="en-US" sz="3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可以构造</a:t>
            </a: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loss function,</a:t>
            </a: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求导，用梯度下降方法。</a:t>
            </a:r>
            <a:endParaRPr b="0" lang="en-US" sz="3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用概率编程的方法如何解决？</a:t>
            </a:r>
            <a:endParaRPr b="0" lang="en-US" sz="37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401200" y="-6840"/>
            <a:ext cx="7447680" cy="96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把</a:t>
            </a: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θ</a:t>
            </a: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看成是随机变量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06" name="圆形" descr=""/>
          <p:cNvPicPr/>
          <p:nvPr/>
        </p:nvPicPr>
        <p:blipFill>
          <a:blip r:embed="rId1"/>
          <a:stretch/>
        </p:blipFill>
        <p:spPr>
          <a:xfrm>
            <a:off x="7292520" y="2276280"/>
            <a:ext cx="1425240" cy="12837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7681680" y="2440800"/>
            <a:ext cx="600480" cy="96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θ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08" name="圆形" descr=""/>
          <p:cNvPicPr/>
          <p:nvPr/>
        </p:nvPicPr>
        <p:blipFill>
          <a:blip r:embed="rId2"/>
          <a:stretch/>
        </p:blipFill>
        <p:spPr>
          <a:xfrm>
            <a:off x="3512160" y="2276280"/>
            <a:ext cx="1425240" cy="128376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3860640" y="2428200"/>
            <a:ext cx="660240" cy="96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X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0" name="圆形" descr=""/>
          <p:cNvPicPr/>
          <p:nvPr/>
        </p:nvPicPr>
        <p:blipFill>
          <a:blip r:embed="rId3"/>
          <a:stretch/>
        </p:blipFill>
        <p:spPr>
          <a:xfrm>
            <a:off x="5452560" y="5573520"/>
            <a:ext cx="1425240" cy="128376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5854680" y="5738040"/>
            <a:ext cx="600480" cy="96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Y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2" name="线条" descr=""/>
          <p:cNvPicPr/>
          <p:nvPr/>
        </p:nvPicPr>
        <p:blipFill>
          <a:blip r:embed="rId4"/>
          <a:stretch/>
        </p:blipFill>
        <p:spPr>
          <a:xfrm rot="3597000">
            <a:off x="3995280" y="4284360"/>
            <a:ext cx="2517120" cy="484200"/>
          </a:xfrm>
          <a:prstGeom prst="rect">
            <a:avLst/>
          </a:prstGeom>
          <a:ln>
            <a:noFill/>
          </a:ln>
        </p:spPr>
      </p:pic>
      <p:pic>
        <p:nvPicPr>
          <p:cNvPr id="113" name="线条" descr=""/>
          <p:cNvPicPr/>
          <p:nvPr/>
        </p:nvPicPr>
        <p:blipFill>
          <a:blip r:embed="rId5"/>
          <a:stretch/>
        </p:blipFill>
        <p:spPr>
          <a:xfrm rot="7191000">
            <a:off x="5739840" y="4296240"/>
            <a:ext cx="2536560" cy="484200"/>
          </a:xfrm>
          <a:prstGeom prst="rect">
            <a:avLst/>
          </a:prstGeom>
          <a:ln>
            <a:noFill/>
          </a:ln>
        </p:spPr>
      </p:pic>
      <p:pic>
        <p:nvPicPr>
          <p:cNvPr id="114" name="引文气泡" descr=""/>
          <p:cNvPicPr/>
          <p:nvPr/>
        </p:nvPicPr>
        <p:blipFill>
          <a:blip r:embed="rId6"/>
          <a:stretch/>
        </p:blipFill>
        <p:spPr>
          <a:xfrm>
            <a:off x="4536360" y="1355040"/>
            <a:ext cx="1829160" cy="100008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4727520" y="1581480"/>
            <a:ext cx="1400040" cy="44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有观测值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6" name="引文气泡" descr=""/>
          <p:cNvPicPr/>
          <p:nvPr/>
        </p:nvPicPr>
        <p:blipFill>
          <a:blip r:embed="rId7"/>
          <a:stretch/>
        </p:blipFill>
        <p:spPr>
          <a:xfrm>
            <a:off x="6727680" y="4961520"/>
            <a:ext cx="1829160" cy="100008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6918840" y="5188320"/>
            <a:ext cx="1400040" cy="44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有观测值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8" name="箭头" descr=""/>
          <p:cNvPicPr/>
          <p:nvPr/>
        </p:nvPicPr>
        <p:blipFill>
          <a:blip r:embed="rId8"/>
          <a:stretch/>
        </p:blipFill>
        <p:spPr>
          <a:xfrm>
            <a:off x="1842120" y="2134800"/>
            <a:ext cx="1829160" cy="1360440"/>
          </a:xfrm>
          <a:prstGeom prst="rect">
            <a:avLst/>
          </a:prstGeom>
          <a:ln>
            <a:noFill/>
          </a:ln>
        </p:spPr>
      </p:pic>
      <p:sp>
        <p:nvSpPr>
          <p:cNvPr id="119" name="CustomShape 7"/>
          <p:cNvSpPr/>
          <p:nvPr/>
        </p:nvSpPr>
        <p:spPr>
          <a:xfrm>
            <a:off x="1934640" y="2613600"/>
            <a:ext cx="1400040" cy="44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注入先验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0" name="箭头" descr=""/>
          <p:cNvPicPr/>
          <p:nvPr/>
        </p:nvPicPr>
        <p:blipFill>
          <a:blip r:embed="rId9"/>
          <a:stretch/>
        </p:blipFill>
        <p:spPr>
          <a:xfrm>
            <a:off x="5655240" y="2236320"/>
            <a:ext cx="1829160" cy="1360440"/>
          </a:xfrm>
          <a:prstGeom prst="rect">
            <a:avLst/>
          </a:prstGeom>
          <a:ln>
            <a:noFill/>
          </a:ln>
        </p:spPr>
      </p:pic>
      <p:sp>
        <p:nvSpPr>
          <p:cNvPr id="121" name="CustomShape 8"/>
          <p:cNvSpPr/>
          <p:nvPr/>
        </p:nvSpPr>
        <p:spPr>
          <a:xfrm>
            <a:off x="5747760" y="2715120"/>
            <a:ext cx="1400040" cy="44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注入先验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2" name="箭头" descr=""/>
          <p:cNvPicPr/>
          <p:nvPr/>
        </p:nvPicPr>
        <p:blipFill>
          <a:blip r:embed="rId10"/>
          <a:stretch/>
        </p:blipFill>
        <p:spPr>
          <a:xfrm>
            <a:off x="8591040" y="2096280"/>
            <a:ext cx="948240" cy="1433520"/>
          </a:xfrm>
          <a:prstGeom prst="rect">
            <a:avLst/>
          </a:prstGeom>
          <a:ln>
            <a:noFill/>
          </a:ln>
        </p:spPr>
      </p:pic>
      <p:pic>
        <p:nvPicPr>
          <p:cNvPr id="123" name="星形" descr=""/>
          <p:cNvPicPr/>
          <p:nvPr/>
        </p:nvPicPr>
        <p:blipFill>
          <a:blip r:embed="rId11"/>
          <a:stretch/>
        </p:blipFill>
        <p:spPr>
          <a:xfrm>
            <a:off x="9091800" y="1557000"/>
            <a:ext cx="2631600" cy="2045160"/>
          </a:xfrm>
          <a:prstGeom prst="rect">
            <a:avLst/>
          </a:prstGeom>
          <a:ln>
            <a:noFill/>
          </a:ln>
        </p:spPr>
      </p:pic>
      <p:sp>
        <p:nvSpPr>
          <p:cNvPr id="124" name="CustomShape 9"/>
          <p:cNvSpPr/>
          <p:nvPr/>
        </p:nvSpPr>
        <p:spPr>
          <a:xfrm>
            <a:off x="9672840" y="2389320"/>
            <a:ext cx="1400040" cy="44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获得后验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80160" y="1417680"/>
            <a:ext cx="5781240" cy="38858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3" descr=""/>
          <p:cNvPicPr/>
          <p:nvPr/>
        </p:nvPicPr>
        <p:blipFill>
          <a:blip r:embed="rId1"/>
          <a:stretch/>
        </p:blipFill>
        <p:spPr>
          <a:xfrm>
            <a:off x="2502000" y="758160"/>
            <a:ext cx="7201800" cy="534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屏幕快照 2019-01-11 下午8.31.37.png" descr=""/>
          <p:cNvPicPr/>
          <p:nvPr/>
        </p:nvPicPr>
        <p:blipFill>
          <a:blip r:embed="rId1"/>
          <a:stretch/>
        </p:blipFill>
        <p:spPr>
          <a:xfrm>
            <a:off x="923760" y="120600"/>
            <a:ext cx="5476320" cy="4045320"/>
          </a:xfrm>
          <a:prstGeom prst="rect">
            <a:avLst/>
          </a:prstGeom>
          <a:ln w="12600">
            <a:noFill/>
          </a:ln>
        </p:spPr>
      </p:pic>
      <p:pic>
        <p:nvPicPr>
          <p:cNvPr id="128" name="屏幕快照 2019-01-11 下午8.31.58.png" descr=""/>
          <p:cNvPicPr/>
          <p:nvPr/>
        </p:nvPicPr>
        <p:blipFill>
          <a:blip r:embed="rId2"/>
          <a:stretch/>
        </p:blipFill>
        <p:spPr>
          <a:xfrm>
            <a:off x="8194680" y="837360"/>
            <a:ext cx="2746440" cy="2611440"/>
          </a:xfrm>
          <a:prstGeom prst="rect">
            <a:avLst/>
          </a:prstGeom>
          <a:ln w="12600">
            <a:noFill/>
          </a:ln>
        </p:spPr>
      </p:pic>
      <p:pic>
        <p:nvPicPr>
          <p:cNvPr id="129" name="屏幕快照 2019-01-11 下午8.32.12.png" descr=""/>
          <p:cNvPicPr/>
          <p:nvPr/>
        </p:nvPicPr>
        <p:blipFill>
          <a:blip r:embed="rId3"/>
          <a:stretch/>
        </p:blipFill>
        <p:spPr>
          <a:xfrm>
            <a:off x="3662280" y="5154120"/>
            <a:ext cx="5064480" cy="8499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概率编程的优点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与普通编程计算相比：提供了处理带有不确定性问题的建模和编程方法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与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deep learning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相比：更好的可解释性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可扩展性，适应性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概率编程的不足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表达模型受限在概率图模型中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采样计算需要消耗大量的计算资源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探索工作中的不足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基础理论的加强：数理统计学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现有的框架探索和应用场景结合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价值评估？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什么是概率编程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用编程语言的方式描述概率推理系统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随机变量、推理过程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背景：贝叶斯推断，统计决策论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latin typeface="Franklin Gothic Book"/>
              </a:rPr>
              <a:t> 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3" descr=""/>
          <p:cNvPicPr/>
          <p:nvPr/>
        </p:nvPicPr>
        <p:blipFill>
          <a:blip r:embed="rId1"/>
          <a:stretch/>
        </p:blipFill>
        <p:spPr>
          <a:xfrm>
            <a:off x="1540800" y="444240"/>
            <a:ext cx="7140600" cy="586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概率编程中的原子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随机变量作为一个结点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随机变量间的关系作为边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描绘一个概率编程中的模型就是描述这些点和这些点的关系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屏幕快照 2019-01-11 下午7.45.16.png" descr=""/>
          <p:cNvPicPr/>
          <p:nvPr/>
        </p:nvPicPr>
        <p:blipFill>
          <a:blip r:embed="rId1"/>
          <a:stretch/>
        </p:blipFill>
        <p:spPr>
          <a:xfrm>
            <a:off x="6624720" y="1848960"/>
            <a:ext cx="3088440" cy="3864240"/>
          </a:xfrm>
          <a:prstGeom prst="rect">
            <a:avLst/>
          </a:prstGeom>
          <a:ln w="12600">
            <a:noFill/>
          </a:ln>
        </p:spPr>
      </p:pic>
      <p:pic>
        <p:nvPicPr>
          <p:cNvPr id="92" name="屏幕快照 2019-01-11 下午7.44.03.png" descr=""/>
          <p:cNvPicPr/>
          <p:nvPr/>
        </p:nvPicPr>
        <p:blipFill>
          <a:blip r:embed="rId2"/>
          <a:stretch/>
        </p:blipFill>
        <p:spPr>
          <a:xfrm>
            <a:off x="1863360" y="2465280"/>
            <a:ext cx="3260160" cy="32220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没有观测值：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依据给出的先验分布得到联合分布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有观测值：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计算相应的条件概率分布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概率编程语言和工具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丰富的计算库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功能完整的函数（采样、推断）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优美的类封装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屏幕快照 2019-01-11 下午8.04.03.png" descr=""/>
          <p:cNvPicPr/>
          <p:nvPr/>
        </p:nvPicPr>
        <p:blipFill>
          <a:blip r:embed="rId1"/>
          <a:stretch/>
        </p:blipFill>
        <p:spPr>
          <a:xfrm>
            <a:off x="2172600" y="111600"/>
            <a:ext cx="4943520" cy="2192400"/>
          </a:xfrm>
          <a:prstGeom prst="rect">
            <a:avLst/>
          </a:prstGeom>
          <a:ln w="12600">
            <a:noFill/>
          </a:ln>
        </p:spPr>
      </p:pic>
      <p:pic>
        <p:nvPicPr>
          <p:cNvPr id="98" name="屏幕快照 2019-01-11 下午8.05.28.png" descr=""/>
          <p:cNvPicPr/>
          <p:nvPr/>
        </p:nvPicPr>
        <p:blipFill>
          <a:blip r:embed="rId2"/>
          <a:stretch/>
        </p:blipFill>
        <p:spPr>
          <a:xfrm>
            <a:off x="1827720" y="2636640"/>
            <a:ext cx="9270000" cy="775440"/>
          </a:xfrm>
          <a:prstGeom prst="rect">
            <a:avLst/>
          </a:prstGeom>
          <a:ln w="12600">
            <a:noFill/>
          </a:ln>
        </p:spPr>
      </p:pic>
      <p:pic>
        <p:nvPicPr>
          <p:cNvPr id="99" name="屏幕快照 2018-12-18 下午4.26.28.png" descr=""/>
          <p:cNvPicPr/>
          <p:nvPr/>
        </p:nvPicPr>
        <p:blipFill>
          <a:blip r:embed="rId3"/>
          <a:stretch/>
        </p:blipFill>
        <p:spPr>
          <a:xfrm>
            <a:off x="5188680" y="4239360"/>
            <a:ext cx="5810400" cy="1323720"/>
          </a:xfrm>
          <a:prstGeom prst="rect">
            <a:avLst/>
          </a:prstGeom>
          <a:ln w="12600">
            <a:noFill/>
          </a:ln>
        </p:spPr>
      </p:pic>
      <p:pic>
        <p:nvPicPr>
          <p:cNvPr id="100" name="屏幕快照 2018-10-25 下午4.36.03.png" descr=""/>
          <p:cNvPicPr/>
          <p:nvPr/>
        </p:nvPicPr>
        <p:blipFill>
          <a:blip r:embed="rId4"/>
          <a:stretch/>
        </p:blipFill>
        <p:spPr>
          <a:xfrm>
            <a:off x="8427600" y="0"/>
            <a:ext cx="1690560" cy="2304000"/>
          </a:xfrm>
          <a:prstGeom prst="rect">
            <a:avLst/>
          </a:prstGeom>
          <a:ln>
            <a:noFill/>
          </a:ln>
        </p:spPr>
      </p:pic>
      <p:pic>
        <p:nvPicPr>
          <p:cNvPr id="101" name="屏幕快照 2019-01-11 下午8.06.47.png" descr=""/>
          <p:cNvPicPr/>
          <p:nvPr/>
        </p:nvPicPr>
        <p:blipFill>
          <a:blip r:embed="rId5"/>
          <a:stretch/>
        </p:blipFill>
        <p:spPr>
          <a:xfrm>
            <a:off x="2225160" y="3638160"/>
            <a:ext cx="2418840" cy="3219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56</TotalTime>
  <Application>LibreOffice/6.0.6.2$Linux_X86_64 LibreOffice_project/00$Build-2</Application>
  <Words>173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2019-01-11T15:21:41Z</dcterms:created>
  <dc:creator>Windows 用户</dc:creator>
  <dc:description/>
  <dc:language>en-US</dc:language>
  <cp:lastModifiedBy/>
  <dcterms:modified xsi:type="dcterms:W3CDTF">2019-01-12T08:05:25Z</dcterms:modified>
  <cp:revision>33</cp:revision>
  <dc:subject/>
  <dc:title>概率编程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