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89100"/>
            <a:ext cx="10464800" cy="3467100"/>
          </a:xfrm>
          <a:prstGeom prst="rect">
            <a:avLst/>
          </a:prstGeom>
        </p:spPr>
        <p:txBody>
          <a:bodyPr anchor="b"/>
          <a:lstStyle>
            <a:lvl1pPr algn="ctr"/>
          </a:lstStyle>
          <a:p>
            <a:pPr/>
            <a:r>
              <a:t>标题文本</a:t>
            </a:r>
          </a:p>
        </p:txBody>
      </p:sp>
      <p:sp>
        <p:nvSpPr>
          <p:cNvPr id="12" name="正文级别 1…"/>
          <p:cNvSpPr txBox="1"/>
          <p:nvPr>
            <p:ph type="body" sz="quarter" idx="1"/>
          </p:nvPr>
        </p:nvSpPr>
        <p:spPr>
          <a:xfrm>
            <a:off x="1270000" y="51816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在此键入引文。”"/>
          <p:cNvSpPr txBox="1"/>
          <p:nvPr>
            <p:ph type="body" sz="quarter" idx="13"/>
          </p:nvPr>
        </p:nvSpPr>
        <p:spPr>
          <a:xfrm>
            <a:off x="1270000" y="4241831"/>
            <a:ext cx="10464800" cy="901638"/>
          </a:xfrm>
          <a:prstGeom prst="rect">
            <a:avLst/>
          </a:prstGeom>
        </p:spPr>
        <p:txBody>
          <a:bodyPr>
            <a:spAutoFit/>
          </a:bodyPr>
          <a:lstStyle>
            <a:lvl1pPr marL="0" indent="0" algn="ctr">
              <a:spcBef>
                <a:spcPts val="0"/>
              </a:spcBef>
              <a:buSzTx/>
              <a:buNone/>
            </a:lvl1pPr>
          </a:lstStyle>
          <a:p>
            <a:pPr/>
            <a:r>
              <a:t>“在此键入引文。”</a:t>
            </a:r>
          </a:p>
        </p:txBody>
      </p:sp>
      <p:sp>
        <p:nvSpPr>
          <p:cNvPr id="94" name="–Johnny Appleseed"/>
          <p:cNvSpPr txBox="1"/>
          <p:nvPr>
            <p:ph type="body" sz="quarter" idx="14"/>
          </p:nvPr>
        </p:nvSpPr>
        <p:spPr>
          <a:xfrm>
            <a:off x="1270000" y="6362700"/>
            <a:ext cx="10464800" cy="6477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sz="half" idx="13"/>
          </p:nvPr>
        </p:nvSpPr>
        <p:spPr>
          <a:xfrm>
            <a:off x="1573807" y="1421425"/>
            <a:ext cx="9855201" cy="5143501"/>
          </a:xfrm>
          <a:prstGeom prst="rect">
            <a:avLst/>
          </a:prstGeom>
          <a:ln w="9525">
            <a:round/>
          </a:ln>
        </p:spPr>
        <p:txBody>
          <a:bodyPr lIns="91439" tIns="45719" rIns="91439" bIns="45719" anchor="t">
            <a:noAutofit/>
          </a:bodyPr>
          <a:lstStyle/>
          <a:p>
            <a:pPr/>
          </a:p>
        </p:txBody>
      </p:sp>
      <p:sp>
        <p:nvSpPr>
          <p:cNvPr id="21" name="标题文本"/>
          <p:cNvSpPr txBox="1"/>
          <p:nvPr>
            <p:ph type="title"/>
          </p:nvPr>
        </p:nvSpPr>
        <p:spPr>
          <a:xfrm>
            <a:off x="1270000" y="6680200"/>
            <a:ext cx="10464800" cy="1270000"/>
          </a:xfrm>
          <a:prstGeom prst="rect">
            <a:avLst/>
          </a:prstGeom>
        </p:spPr>
        <p:txBody>
          <a:bodyPr anchor="b"/>
          <a:lstStyle>
            <a:lvl1pPr algn="ctr"/>
          </a:lstStyle>
          <a:p>
            <a:pPr/>
            <a:r>
              <a:t>标题文本</a:t>
            </a:r>
          </a:p>
        </p:txBody>
      </p:sp>
      <p:sp>
        <p:nvSpPr>
          <p:cNvPr id="22" name="正文级别 1…"/>
          <p:cNvSpPr txBox="1"/>
          <p:nvPr>
            <p:ph type="body" sz="quarter" idx="1"/>
          </p:nvPr>
        </p:nvSpPr>
        <p:spPr>
          <a:xfrm>
            <a:off x="1270000" y="7835900"/>
            <a:ext cx="10464800" cy="14605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89300"/>
            <a:ext cx="10464800" cy="3175000"/>
          </a:xfrm>
          <a:prstGeom prst="rect">
            <a:avLst/>
          </a:prstGeom>
        </p:spPr>
        <p:txBody>
          <a:bodyPr/>
          <a:lstStyle>
            <a:lvl1pPr algn="ct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75450" y="1408083"/>
            <a:ext cx="4673600" cy="6972301"/>
          </a:xfrm>
          <a:prstGeom prst="rect">
            <a:avLst/>
          </a:prstGeom>
          <a:ln w="9525">
            <a:round/>
          </a:ln>
        </p:spPr>
        <p:txBody>
          <a:bodyPr lIns="91439" tIns="45719" rIns="91439" bIns="45719" anchor="t">
            <a:noAutofit/>
          </a:bodyPr>
          <a:lstStyle/>
          <a:p>
            <a:pPr/>
          </a:p>
        </p:txBody>
      </p:sp>
      <p:sp>
        <p:nvSpPr>
          <p:cNvPr id="39" name="标题文本"/>
          <p:cNvSpPr txBox="1"/>
          <p:nvPr>
            <p:ph type="title"/>
          </p:nvPr>
        </p:nvSpPr>
        <p:spPr>
          <a:xfrm>
            <a:off x="965200" y="1397000"/>
            <a:ext cx="5600700" cy="4038600"/>
          </a:xfrm>
          <a:prstGeom prst="rect">
            <a:avLst/>
          </a:prstGeom>
        </p:spPr>
        <p:txBody>
          <a:bodyPr anchor="b"/>
          <a:lstStyle>
            <a:lvl1pPr algn="ctr">
              <a:defRPr sz="6800"/>
            </a:lvl1pPr>
          </a:lstStyle>
          <a:p>
            <a:pPr/>
            <a:r>
              <a:t>标题文本</a:t>
            </a:r>
          </a:p>
        </p:txBody>
      </p:sp>
      <p:sp>
        <p:nvSpPr>
          <p:cNvPr id="40" name="正文级别 1…"/>
          <p:cNvSpPr txBox="1"/>
          <p:nvPr>
            <p:ph type="body" sz="quarter" idx="1"/>
          </p:nvPr>
        </p:nvSpPr>
        <p:spPr>
          <a:xfrm>
            <a:off x="965200" y="5448300"/>
            <a:ext cx="5600700" cy="29337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lvl1pPr algn="ct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lvl1pPr algn="ctr"/>
          </a:lstStyle>
          <a:p>
            <a:pPr/>
            <a:r>
              <a:t>标题文本</a:t>
            </a:r>
          </a:p>
        </p:txBody>
      </p:sp>
      <p:sp>
        <p:nvSpPr>
          <p:cNvPr id="57" name="正文级别 1…"/>
          <p:cNvSpPr txBox="1"/>
          <p:nvPr>
            <p:ph type="body" idx="1"/>
          </p:nvPr>
        </p:nvSpPr>
        <p:spPr>
          <a:xfrm>
            <a:off x="1270000" y="2819400"/>
            <a:ext cx="10464800" cy="5842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31000" y="2857500"/>
            <a:ext cx="5003800" cy="5588000"/>
          </a:xfrm>
          <a:prstGeom prst="rect">
            <a:avLst/>
          </a:prstGeom>
          <a:ln w="9525">
            <a:round/>
          </a:ln>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lvl1pPr algn="ctr"/>
          </a:lstStyle>
          <a:p>
            <a:pPr/>
            <a:r>
              <a:t>标题文本</a:t>
            </a:r>
          </a:p>
        </p:txBody>
      </p:sp>
      <p:sp>
        <p:nvSpPr>
          <p:cNvPr id="67" name="正文级别 1…"/>
          <p:cNvSpPr txBox="1"/>
          <p:nvPr>
            <p:ph type="body" sz="half" idx="1"/>
          </p:nvPr>
        </p:nvSpPr>
        <p:spPr>
          <a:xfrm>
            <a:off x="1270000" y="2819400"/>
            <a:ext cx="5016500" cy="5651500"/>
          </a:xfrm>
          <a:prstGeom prst="rect">
            <a:avLst/>
          </a:prstGeom>
        </p:spPr>
        <p:txBody>
          <a:bodyPr/>
          <a:lstStyle>
            <a:lvl1pPr marL="368300" indent="-368300">
              <a:spcBef>
                <a:spcPts val="2800"/>
              </a:spcBef>
              <a:buBlip>
                <a:blip r:embed="rId2"/>
              </a:buBlip>
              <a:defRPr sz="3000"/>
            </a:lvl1pPr>
            <a:lvl2pPr marL="736600" indent="-368300">
              <a:spcBef>
                <a:spcPts val="2800"/>
              </a:spcBef>
              <a:buBlip>
                <a:blip r:embed="rId2"/>
              </a:buBlip>
              <a:defRPr sz="3000"/>
            </a:lvl2pPr>
            <a:lvl3pPr marL="1104900" indent="-368300">
              <a:spcBef>
                <a:spcPts val="2800"/>
              </a:spcBef>
              <a:buBlip>
                <a:blip r:embed="rId2"/>
              </a:buBlip>
              <a:defRPr sz="3000"/>
            </a:lvl3pPr>
            <a:lvl4pPr marL="1473200" indent="-368300">
              <a:spcBef>
                <a:spcPts val="2800"/>
              </a:spcBef>
              <a:buBlip>
                <a:blip r:embed="rId2"/>
              </a:buBlip>
              <a:defRPr sz="3000"/>
            </a:lvl4pPr>
            <a:lvl5pPr marL="1841500" indent="-368300">
              <a:spcBef>
                <a:spcPts val="2800"/>
              </a:spcBef>
              <a:buBlip>
                <a:blip r:embed="rId2"/>
              </a:buBlip>
              <a:defRPr sz="30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7396540" y="812918"/>
            <a:ext cx="4660901" cy="2984501"/>
          </a:xfrm>
          <a:prstGeom prst="rect">
            <a:avLst/>
          </a:prstGeom>
          <a:ln w="9525">
            <a:round/>
          </a:ln>
        </p:spPr>
        <p:txBody>
          <a:bodyPr lIns="91439" tIns="45719" rIns="91439" bIns="45719" anchor="t">
            <a:noAutofit/>
          </a:bodyPr>
          <a:lstStyle/>
          <a:p>
            <a:pPr/>
          </a:p>
        </p:txBody>
      </p:sp>
      <p:sp>
        <p:nvSpPr>
          <p:cNvPr id="84" name="图像"/>
          <p:cNvSpPr/>
          <p:nvPr>
            <p:ph type="pic" sz="quarter" idx="14"/>
          </p:nvPr>
        </p:nvSpPr>
        <p:spPr>
          <a:xfrm>
            <a:off x="7396540" y="4038718"/>
            <a:ext cx="4660901" cy="4864101"/>
          </a:xfrm>
          <a:prstGeom prst="rect">
            <a:avLst/>
          </a:prstGeom>
          <a:ln w="9525">
            <a:round/>
          </a:ln>
        </p:spPr>
        <p:txBody>
          <a:bodyPr lIns="91439" tIns="45719" rIns="91439" bIns="45719" anchor="t">
            <a:noAutofit/>
          </a:bodyPr>
          <a:lstStyle/>
          <a:p>
            <a:pPr/>
          </a:p>
        </p:txBody>
      </p:sp>
      <p:sp>
        <p:nvSpPr>
          <p:cNvPr id="85" name="图像"/>
          <p:cNvSpPr/>
          <p:nvPr>
            <p:ph type="pic" sz="half" idx="15"/>
          </p:nvPr>
        </p:nvSpPr>
        <p:spPr>
          <a:xfrm>
            <a:off x="952500" y="825500"/>
            <a:ext cx="6197600" cy="8089900"/>
          </a:xfrm>
          <a:prstGeom prst="rect">
            <a:avLst/>
          </a:prstGeom>
          <a:ln w="9525">
            <a:round/>
          </a:ln>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正文级别 1…"/>
          <p:cNvSpPr txBox="1"/>
          <p:nvPr>
            <p:ph type="body" idx="1"/>
          </p:nvPr>
        </p:nvSpPr>
        <p:spPr>
          <a:xfrm>
            <a:off x="1270000" y="1168400"/>
            <a:ext cx="10464800" cy="7416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正文级别 1</a:t>
            </a:r>
          </a:p>
          <a:p>
            <a:pPr lvl="1"/>
            <a:r>
              <a:t>正文级别 2</a:t>
            </a:r>
          </a:p>
          <a:p>
            <a:pPr lvl="2"/>
            <a:r>
              <a:t>正文级别 3</a:t>
            </a:r>
          </a:p>
          <a:p>
            <a:pPr lvl="3"/>
            <a:r>
              <a:t>正文级别 4</a:t>
            </a:r>
          </a:p>
          <a:p>
            <a:pPr lvl="4"/>
            <a:r>
              <a:t>正文级别 5</a:t>
            </a:r>
          </a:p>
        </p:txBody>
      </p:sp>
      <p:sp>
        <p:nvSpPr>
          <p:cNvPr id="3" name="标题文本"/>
          <p:cNvSpPr txBox="1"/>
          <p:nvPr>
            <p:ph type="title"/>
          </p:nvPr>
        </p:nvSpPr>
        <p:spPr>
          <a:xfrm>
            <a:off x="1270000" y="635000"/>
            <a:ext cx="10464800" cy="210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4" name="幻灯片编号"/>
          <p:cNvSpPr txBox="1"/>
          <p:nvPr>
            <p:ph type="sldNum" sz="quarter" idx="2"/>
          </p:nvPr>
        </p:nvSpPr>
        <p:spPr>
          <a:xfrm>
            <a:off x="6337299" y="9296399"/>
            <a:ext cx="323479" cy="4572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1pPr>
      <a:lvl2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2pPr>
      <a:lvl3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3pPr>
      <a:lvl4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4pPr>
      <a:lvl5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5pPr>
      <a:lvl6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6pPr>
      <a:lvl7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7pPr>
      <a:lvl8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8pPr>
      <a:lvl9pPr marL="0" marR="0" indent="0" algn="l" defTabSz="584200" latinLnBrk="0">
        <a:lnSpc>
          <a:spcPct val="100000"/>
        </a:lnSpc>
        <a:spcBef>
          <a:spcPts val="0"/>
        </a:spcBef>
        <a:spcAft>
          <a:spcPts val="0"/>
        </a:spcAft>
        <a:buClrTx/>
        <a:buSzTx/>
        <a:buFontTx/>
        <a:buNone/>
        <a:tabLst/>
        <a:defRPr b="0" baseline="0" cap="none" i="0" spc="0" strike="noStrike" sz="7200" u="none">
          <a:ln>
            <a:noFill/>
          </a:ln>
          <a:solidFill>
            <a:srgbClr val="3E231A"/>
          </a:solidFill>
          <a:uFillTx/>
          <a:latin typeface="+mn-lt"/>
          <a:ea typeface="+mn-ea"/>
          <a:cs typeface="+mn-cs"/>
          <a:sym typeface="Papyrus"/>
        </a:defRPr>
      </a:lvl9pPr>
    </p:titleStyle>
    <p:bodyStyle>
      <a:lvl1pPr marL="4699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1pPr>
      <a:lvl2pPr marL="9398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2pPr>
      <a:lvl3pPr marL="14097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3pPr>
      <a:lvl4pPr marL="18796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4pPr>
      <a:lvl5pPr marL="23495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5pPr>
      <a:lvl6pPr marL="28194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6pPr>
      <a:lvl7pPr marL="32893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7pPr>
      <a:lvl8pPr marL="37592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8pPr>
      <a:lvl9pPr marL="4229100" marR="0" indent="-469900" algn="l" defTabSz="584200" rtl="0" latinLnBrk="0">
        <a:lnSpc>
          <a:spcPct val="100000"/>
        </a:lnSpc>
        <a:spcBef>
          <a:spcPts val="3000"/>
        </a:spcBef>
        <a:spcAft>
          <a:spcPts val="0"/>
        </a:spcAft>
        <a:buClrTx/>
        <a:buSzPct val="25000"/>
        <a:buFontTx/>
        <a:buBlip>
          <a:blip r:embed="rId3"/>
        </a:buBlip>
        <a:tabLst/>
        <a:defRPr b="0" baseline="0" cap="none" i="0" spc="0" strike="noStrike" sz="3800" u="none">
          <a:ln>
            <a:noFill/>
          </a:ln>
          <a:solidFill>
            <a:srgbClr val="3E231A"/>
          </a:solidFill>
          <a:uFillTx/>
          <a:latin typeface="+mn-lt"/>
          <a:ea typeface="+mn-ea"/>
          <a:cs typeface="+mn-cs"/>
          <a:sym typeface="Papyru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pymc.io/notebooks/getting_started.html#A-Motivating-Example:-Linear-Regression"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3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image" Target="../media/image3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概率编程…"/>
          <p:cNvSpPr txBox="1"/>
          <p:nvPr>
            <p:ph type="ctrTitle"/>
          </p:nvPr>
        </p:nvSpPr>
        <p:spPr>
          <a:prstGeom prst="rect">
            <a:avLst/>
          </a:prstGeom>
        </p:spPr>
        <p:txBody>
          <a:bodyPr/>
          <a:lstStyle/>
          <a:p>
            <a:pPr/>
            <a:r>
              <a:t>概率编程</a:t>
            </a:r>
          </a:p>
          <a:p>
            <a:pPr>
              <a:defRPr sz="3600"/>
            </a:pPr>
            <a:r>
              <a:t>Probabilistic Programming</a:t>
            </a:r>
          </a:p>
        </p:txBody>
      </p:sp>
      <p:sp>
        <p:nvSpPr>
          <p:cNvPr id="120" name="调研结果与简介…"/>
          <p:cNvSpPr txBox="1"/>
          <p:nvPr>
            <p:ph type="subTitle" sz="quarter" idx="1"/>
          </p:nvPr>
        </p:nvSpPr>
        <p:spPr>
          <a:prstGeom prst="rect">
            <a:avLst/>
          </a:prstGeom>
        </p:spPr>
        <p:txBody>
          <a:bodyPr/>
          <a:lstStyle/>
          <a:p>
            <a:pPr defTabSz="554990">
              <a:defRPr sz="3420"/>
            </a:pPr>
            <a:r>
              <a:t>调研结果与简介</a:t>
            </a:r>
          </a:p>
          <a:p>
            <a:pPr lvl="2" algn="r" defTabSz="554990">
              <a:defRPr sz="3420"/>
            </a:pPr>
            <a:r>
              <a:t>—2018,10,26 唐珑涛</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atures"/>
          <p:cNvSpPr txBox="1"/>
          <p:nvPr>
            <p:ph type="title"/>
          </p:nvPr>
        </p:nvSpPr>
        <p:spPr>
          <a:prstGeom prst="rect">
            <a:avLst/>
          </a:prstGeom>
        </p:spPr>
        <p:txBody>
          <a:bodyPr/>
          <a:lstStyle/>
          <a:p>
            <a:pPr/>
            <a:r>
              <a:t>Features</a:t>
            </a:r>
          </a:p>
        </p:txBody>
      </p:sp>
      <p:sp>
        <p:nvSpPr>
          <p:cNvPr id="146" name="PyMC3 strives to make Bayesian modeling as simple and painless as possible, allowing users to focus on their scientific problem, rather than on the methods used to solve it. Here is a partial list of its features:"/>
          <p:cNvSpPr txBox="1"/>
          <p:nvPr>
            <p:ph type="body" idx="1"/>
          </p:nvPr>
        </p:nvSpPr>
        <p:spPr>
          <a:prstGeom prst="rect">
            <a:avLst/>
          </a:prstGeom>
        </p:spPr>
        <p:txBody>
          <a:bodyPr/>
          <a:lstStyle>
            <a:lvl1pPr>
              <a:buBlip>
                <a:blip r:embed="rId2"/>
              </a:buBlip>
            </a:lvl1pPr>
          </a:lstStyle>
          <a:p>
            <a:pPr/>
            <a:r>
              <a:t>PyMC3 strives to make Bayesian modeling as simple and painless as possible, allowing users to focus on their scientific problem, rather than on the methods used to solve it. Here is a partial list of its features: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eatures"/>
          <p:cNvSpPr txBox="1"/>
          <p:nvPr>
            <p:ph type="title"/>
          </p:nvPr>
        </p:nvSpPr>
        <p:spPr>
          <a:prstGeom prst="rect">
            <a:avLst/>
          </a:prstGeom>
        </p:spPr>
        <p:txBody>
          <a:bodyPr/>
          <a:lstStyle/>
          <a:p>
            <a:pPr/>
            <a:r>
              <a:t>Features</a:t>
            </a:r>
          </a:p>
        </p:txBody>
      </p:sp>
      <p:sp>
        <p:nvSpPr>
          <p:cNvPr id="149" name="Modern methods for fitting Bayesian models, including MCMC and VI.…"/>
          <p:cNvSpPr txBox="1"/>
          <p:nvPr>
            <p:ph type="body" idx="1"/>
          </p:nvPr>
        </p:nvSpPr>
        <p:spPr>
          <a:prstGeom prst="rect">
            <a:avLst/>
          </a:prstGeom>
        </p:spPr>
        <p:txBody>
          <a:bodyPr/>
          <a:lstStyle/>
          <a:p>
            <a:pPr marL="244347" indent="-244347" defTabSz="303783">
              <a:spcBef>
                <a:spcPts val="1500"/>
              </a:spcBef>
              <a:buBlip>
                <a:blip r:embed="rId2"/>
              </a:buBlip>
              <a:defRPr sz="1975"/>
            </a:pPr>
            <a:r>
              <a:t>Modern methods for fitting Bayesian models, including MCMC and VI.</a:t>
            </a:r>
          </a:p>
          <a:p>
            <a:pPr marL="244347" indent="-244347" defTabSz="303783">
              <a:spcBef>
                <a:spcPts val="1500"/>
              </a:spcBef>
              <a:buBlip>
                <a:blip r:embed="rId2"/>
              </a:buBlip>
              <a:defRPr sz="1975"/>
            </a:pPr>
            <a:r>
              <a:t>Includes a large suite of well-documented statistical distributions.</a:t>
            </a:r>
          </a:p>
          <a:p>
            <a:pPr marL="244347" indent="-244347" defTabSz="303783">
              <a:spcBef>
                <a:spcPts val="1500"/>
              </a:spcBef>
              <a:buBlip>
                <a:blip r:embed="rId2"/>
              </a:buBlip>
              <a:defRPr sz="1975"/>
            </a:pPr>
            <a:r>
              <a:t>Uses Theano as the computational backend, allowing for fast expression evaluation, automatic gradient calculation, and GPU computing.</a:t>
            </a:r>
          </a:p>
          <a:p>
            <a:pPr marL="244347" indent="-244347" defTabSz="303783">
              <a:spcBef>
                <a:spcPts val="1500"/>
              </a:spcBef>
              <a:buBlip>
                <a:blip r:embed="rId2"/>
              </a:buBlip>
              <a:defRPr sz="1975"/>
            </a:pPr>
            <a:r>
              <a:t>Built-in support for Gaussian process modeling.</a:t>
            </a:r>
          </a:p>
          <a:p>
            <a:pPr marL="244347" indent="-244347" defTabSz="303783">
              <a:spcBef>
                <a:spcPts val="1500"/>
              </a:spcBef>
              <a:buBlip>
                <a:blip r:embed="rId2"/>
              </a:buBlip>
              <a:defRPr sz="1975"/>
            </a:pPr>
            <a:r>
              <a:t>Model summarization and plotting.</a:t>
            </a:r>
          </a:p>
          <a:p>
            <a:pPr marL="244347" indent="-244347" defTabSz="303783">
              <a:spcBef>
                <a:spcPts val="1500"/>
              </a:spcBef>
              <a:buBlip>
                <a:blip r:embed="rId2"/>
              </a:buBlip>
              <a:defRPr sz="1975"/>
            </a:pPr>
            <a:r>
              <a:t>Model checking and convergence detection.</a:t>
            </a:r>
          </a:p>
          <a:p>
            <a:pPr marL="244347" indent="-244347" defTabSz="303783">
              <a:spcBef>
                <a:spcPts val="1500"/>
              </a:spcBef>
              <a:buBlip>
                <a:blip r:embed="rId2"/>
              </a:buBlip>
              <a:defRPr sz="1975"/>
            </a:pPr>
            <a:r>
              <a:t>Extensible: easily incorporates custom step methods and unusual probability distributions.</a:t>
            </a:r>
          </a:p>
          <a:p>
            <a:pPr marL="244347" indent="-244347" defTabSz="303783">
              <a:spcBef>
                <a:spcPts val="1500"/>
              </a:spcBef>
              <a:buBlip>
                <a:blip r:embed="rId2"/>
              </a:buBlip>
              <a:defRPr sz="1975"/>
            </a:pPr>
            <a:r>
              <a:t>Bayesian models can be embedded in larger programs, and results can be analyzed with the full power of Python.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一个简单的例子"/>
          <p:cNvSpPr txBox="1"/>
          <p:nvPr>
            <p:ph type="ctrTitle"/>
          </p:nvPr>
        </p:nvSpPr>
        <p:spPr>
          <a:prstGeom prst="rect">
            <a:avLst/>
          </a:prstGeom>
        </p:spPr>
        <p:txBody>
          <a:bodyPr/>
          <a:lstStyle/>
          <a:p>
            <a:pPr/>
            <a:r>
              <a:t>一个简单的例子</a:t>
            </a:r>
          </a:p>
        </p:txBody>
      </p:sp>
      <p:sp>
        <p:nvSpPr>
          <p:cNvPr id="152" name="请移步：https://docs.pymc.io/notebooks/getting_started.html#A-Motivating-Example:-Linear-Regression"/>
          <p:cNvSpPr txBox="1"/>
          <p:nvPr>
            <p:ph type="subTitle" sz="quarter" idx="1"/>
          </p:nvPr>
        </p:nvSpPr>
        <p:spPr>
          <a:prstGeom prst="rect">
            <a:avLst/>
          </a:prstGeom>
        </p:spPr>
        <p:txBody>
          <a:bodyPr/>
          <a:lstStyle/>
          <a:p>
            <a:pPr defTabSz="461518">
              <a:defRPr sz="2844"/>
            </a:pPr>
            <a:r>
              <a:t>请移步：</a:t>
            </a:r>
            <a:r>
              <a:rPr u="sng">
                <a:hlinkClick r:id="rId2" invalidUrl="" action="" tgtFrame="" tooltip="" history="1" highlightClick="0" endSnd="0"/>
              </a:rPr>
              <a:t>https://docs.pymc.io/notebooks/getting_started.html#A-Motivating-Example:-Linear-Regression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Discussion"/>
          <p:cNvSpPr txBox="1"/>
          <p:nvPr>
            <p:ph type="title"/>
          </p:nvPr>
        </p:nvSpPr>
        <p:spPr>
          <a:prstGeom prst="rect">
            <a:avLst/>
          </a:prstGeom>
        </p:spPr>
        <p:txBody>
          <a:bodyPr/>
          <a:lstStyle/>
          <a:p>
            <a:pPr/>
            <a:r>
              <a:t>Discussion</a:t>
            </a:r>
          </a:p>
        </p:txBody>
      </p:sp>
      <p:sp>
        <p:nvSpPr>
          <p:cNvPr id="155" name="Probabilistic programming is an emerging paradigm in statistical learning, of which Bayesian modeling is an important sub-discipline. The signature characteristics of probabilistic programming–specifying variables as probability distributions and conditioning variables on other variables and on observations–makes it a powerful tool for building models in a variety of settings, and over a range of model complexity. Accompanying the rise of probabilistic programming has been a burst of innovation in fitting methods for Bayesian models that represent notable improvement over existing MCMC methods. Yet, despite this expansion, there are few software packages available that have kept pace with the methodological innovation, and still fewer that allow non-expert users to implement models."/>
          <p:cNvSpPr txBox="1"/>
          <p:nvPr>
            <p:ph type="body" idx="1"/>
          </p:nvPr>
        </p:nvSpPr>
        <p:spPr>
          <a:prstGeom prst="rect">
            <a:avLst/>
          </a:prstGeom>
        </p:spPr>
        <p:txBody>
          <a:bodyPr/>
          <a:lstStyle>
            <a:lvl1pPr marL="296036" indent="-296036" defTabSz="368045">
              <a:spcBef>
                <a:spcPts val="1800"/>
              </a:spcBef>
              <a:buBlip>
                <a:blip r:embed="rId2"/>
              </a:buBlip>
              <a:defRPr sz="2394"/>
            </a:lvl1pPr>
          </a:lstStyle>
          <a:p>
            <a:pPr/>
            <a:r>
              <a:t>Probabilistic programming is an emerging paradigm in statistical learning, of which Bayesian modeling is an important sub-discipline. The signature characteristics of probabilistic programming–specifying variables as probability distributions and conditioning variables on other variables and on observations–makes it a powerful tool for building models in a variety of settings, and over a range of model complexity. Accompanying the rise of probabilistic programming has been a burst of innovation in fitting methods for Bayesian models that represent notable improvement over existing MCMC methods. Yet, despite this expansion, there are few software packages available that have kept pace with the methodological innovation, and still fewer that allow non-expert users to implement models.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ranslating…"/>
          <p:cNvSpPr txBox="1"/>
          <p:nvPr>
            <p:ph type="ctrTitle"/>
          </p:nvPr>
        </p:nvSpPr>
        <p:spPr>
          <a:xfrm>
            <a:off x="1270000" y="216046"/>
            <a:ext cx="10464800" cy="3467101"/>
          </a:xfrm>
          <a:prstGeom prst="rect">
            <a:avLst/>
          </a:prstGeom>
        </p:spPr>
        <p:txBody>
          <a:bodyPr/>
          <a:lstStyle/>
          <a:p>
            <a:pPr/>
            <a:r>
              <a:t>translating…</a:t>
            </a:r>
          </a:p>
        </p:txBody>
      </p:sp>
      <p:sp>
        <p:nvSpPr>
          <p:cNvPr id="158" name="Provide by Google"/>
          <p:cNvSpPr txBox="1"/>
          <p:nvPr>
            <p:ph type="subTitle" sz="quarter" idx="1"/>
          </p:nvPr>
        </p:nvSpPr>
        <p:spPr>
          <a:xfrm>
            <a:off x="1270000" y="3802864"/>
            <a:ext cx="10464800" cy="1460501"/>
          </a:xfrm>
          <a:prstGeom prst="rect">
            <a:avLst/>
          </a:prstGeom>
        </p:spPr>
        <p:txBody>
          <a:bodyPr/>
          <a:lstStyle/>
          <a:p>
            <a:pPr/>
            <a:r>
              <a:t>Provide by Google</a:t>
            </a:r>
          </a:p>
        </p:txBody>
      </p:sp>
      <p:sp>
        <p:nvSpPr>
          <p:cNvPr id="159" name="校正ing…"/>
          <p:cNvSpPr txBox="1"/>
          <p:nvPr/>
        </p:nvSpPr>
        <p:spPr>
          <a:xfrm>
            <a:off x="1270000" y="5014722"/>
            <a:ext cx="10464800" cy="18069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sz="7200"/>
            </a:lvl1pPr>
          </a:lstStyle>
          <a:p>
            <a:pPr/>
            <a:r>
              <a:t>校正ing…</a:t>
            </a:r>
          </a:p>
        </p:txBody>
      </p:sp>
      <p:sp>
        <p:nvSpPr>
          <p:cNvPr id="160" name="by 我"/>
          <p:cNvSpPr txBox="1"/>
          <p:nvPr/>
        </p:nvSpPr>
        <p:spPr>
          <a:xfrm>
            <a:off x="1270000" y="7246822"/>
            <a:ext cx="10464800" cy="1460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by 我</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5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lt" backwards="0">
                                    <p:tmAbs val="100"/>
                                  </p:iterate>
                                  <p:childTnLst>
                                    <p:set>
                                      <p:cBhvr>
                                        <p:cTn id="9" fill="hold"/>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9" grpId="1"/>
      <p:bldP build="whole" bldLvl="1" animBg="1" rev="0" advAuto="0" spid="160"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Discussion"/>
          <p:cNvSpPr txBox="1"/>
          <p:nvPr>
            <p:ph type="title"/>
          </p:nvPr>
        </p:nvSpPr>
        <p:spPr>
          <a:prstGeom prst="rect">
            <a:avLst/>
          </a:prstGeom>
        </p:spPr>
        <p:txBody>
          <a:bodyPr/>
          <a:lstStyle/>
          <a:p>
            <a:pPr/>
            <a:r>
              <a:t>Discussion</a:t>
            </a:r>
          </a:p>
        </p:txBody>
      </p:sp>
      <p:sp>
        <p:nvSpPr>
          <p:cNvPr id="163" name="概率规划是统计学习中的一种新兴范式，其中贝叶斯建模是一个重要的子学科。…"/>
          <p:cNvSpPr txBox="1"/>
          <p:nvPr>
            <p:ph type="body" idx="1"/>
          </p:nvPr>
        </p:nvSpPr>
        <p:spPr>
          <a:prstGeom prst="rect">
            <a:avLst/>
          </a:prstGeom>
        </p:spPr>
        <p:txBody>
          <a:bodyPr/>
          <a:lstStyle/>
          <a:p>
            <a:pPr marL="347726" indent="-347726" defTabSz="432308">
              <a:spcBef>
                <a:spcPts val="2200"/>
              </a:spcBef>
              <a:buBlip>
                <a:blip r:embed="rId2"/>
              </a:buBlip>
              <a:defRPr sz="2812"/>
            </a:pPr>
            <a:r>
              <a:t>概率规划是统计学习中的一种新兴范式，其中贝叶斯建模是一个重要的子学科。</a:t>
            </a:r>
          </a:p>
          <a:p>
            <a:pPr marL="347726" indent="-347726" defTabSz="432308">
              <a:spcBef>
                <a:spcPts val="2200"/>
              </a:spcBef>
              <a:buBlip>
                <a:blip r:embed="rId2"/>
              </a:buBlip>
              <a:defRPr sz="2812"/>
            </a:pPr>
            <a:r>
              <a:t>概率编程的重要特征是：声明的变量是建立在其他变量和观测结果上的概率分布或条件变量（conditioning variables）。这种特征使其成为在各种设置和模型复杂度范围内构建模型的强大工具</a:t>
            </a:r>
          </a:p>
          <a:p>
            <a:pPr marL="347726" indent="-347726" defTabSz="432308">
              <a:spcBef>
                <a:spcPts val="2200"/>
              </a:spcBef>
              <a:buBlip>
                <a:blip r:embed="rId2"/>
              </a:buBlip>
              <a:defRPr sz="2812"/>
            </a:pPr>
            <a:r>
              <a:t>随着概率规划的兴起，贝叶斯模型拟合方法的创新突破，代表了对现有MCMC方法的显着改进。然而，尽管有这种扩展，却很少有软件包能够跟上方法创新的步伐，很少能让非专业人士也能够轻易实现模型。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Discussion"/>
          <p:cNvSpPr txBox="1"/>
          <p:nvPr>
            <p:ph type="title"/>
          </p:nvPr>
        </p:nvSpPr>
        <p:spPr>
          <a:prstGeom prst="rect">
            <a:avLst/>
          </a:prstGeom>
        </p:spPr>
        <p:txBody>
          <a:bodyPr/>
          <a:lstStyle/>
          <a:p>
            <a:pPr/>
            <a:r>
              <a:t>Discussion</a:t>
            </a:r>
          </a:p>
        </p:txBody>
      </p:sp>
      <p:sp>
        <p:nvSpPr>
          <p:cNvPr id="166" name="PyMC3的开发是一项持续的工作，并计划在未来版本中使用多种功能。最值得注意的是，变分推理技术通常比MCMC采样更有效，但代价是普遍性。然而，最近，已经开发了黑盒变分推理算法，例如自动微分变分推理（ADVI; Kucukelbir等，2017）。该算法计划添加到PyMC3。作为开源科学计算工具包，我们鼓励研究人员为贝叶斯模型开发新的拟合算法，以便在PyMC3中提供参考实现。由于采样器可以用纯Python代码编写，因此可以通常实现它们以使它们在任意PyMC3模型上工作，从而为作者提供更多的用户来使用它们的方法。"/>
          <p:cNvSpPr txBox="1"/>
          <p:nvPr>
            <p:ph type="body" idx="1"/>
          </p:nvPr>
        </p:nvSpPr>
        <p:spPr>
          <a:prstGeom prst="rect">
            <a:avLst/>
          </a:prstGeom>
        </p:spPr>
        <p:txBody>
          <a:bodyPr/>
          <a:lstStyle>
            <a:lvl1pPr marL="366521" indent="-366521" defTabSz="455675">
              <a:spcBef>
                <a:spcPts val="2300"/>
              </a:spcBef>
              <a:buBlip>
                <a:blip r:embed="rId2"/>
              </a:buBlip>
              <a:defRPr sz="2964"/>
            </a:lvl1pPr>
          </a:lstStyle>
          <a:p>
            <a:pPr/>
            <a:r>
              <a:t>PyMC3的开发是一项持续的工作，并计划在未来版本中使用多种功能。最值得注意的是，变分推理技术通常比MCMC采样更有效，但代价是普遍性。然而，最近，已经开发了黑盒变分推理算法，例如自动微分变分推理（ADVI; Kucukelbir等，2017）。该算法计划添加到PyMC3。作为开源科学计算工具包，我们鼓励研究人员为贝叶斯模型开发新的拟合算法，以便在PyMC3中提供参考实现。由于采样器可以用纯Python代码编写，因此可以通常实现它们以使它们在任意PyMC3模型上工作，从而为作者提供更多的用户来使用它们的方法。</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I find some books！"/>
          <p:cNvSpPr txBox="1"/>
          <p:nvPr>
            <p:ph type="title"/>
          </p:nvPr>
        </p:nvSpPr>
        <p:spPr>
          <a:prstGeom prst="rect">
            <a:avLst/>
          </a:prstGeom>
        </p:spPr>
        <p:txBody>
          <a:bodyPr/>
          <a:lstStyle/>
          <a:p>
            <a:pPr/>
            <a:r>
              <a:t>I find some books！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屏幕快照 2018-10-25 下午4.36.03.png" descr="屏幕快照 2018-10-25 下午4.36.03.png"/>
          <p:cNvPicPr>
            <a:picLocks noChangeAspect="0"/>
          </p:cNvPicPr>
          <p:nvPr>
            <p:ph type="pic" idx="13"/>
          </p:nvPr>
        </p:nvPicPr>
        <p:blipFill>
          <a:blip r:embed="rId2">
            <a:extLst/>
          </a:blip>
          <a:stretch>
            <a:fillRect/>
          </a:stretch>
        </p:blipFill>
        <p:spPr>
          <a:xfrm>
            <a:off x="6724650" y="1357283"/>
            <a:ext cx="4787900" cy="7086601"/>
          </a:xfrm>
          <a:prstGeom prst="rect">
            <a:avLst/>
          </a:prstGeom>
        </p:spPr>
      </p:pic>
      <p:sp>
        <p:nvSpPr>
          <p:cNvPr id="171" name="Bayesian Methods for Hackers: Probabilistic Programming and Bayesian Inference"/>
          <p:cNvSpPr txBox="1"/>
          <p:nvPr>
            <p:ph type="title"/>
          </p:nvPr>
        </p:nvSpPr>
        <p:spPr>
          <a:xfrm>
            <a:off x="946150" y="2857500"/>
            <a:ext cx="5600700" cy="4038600"/>
          </a:xfrm>
          <a:prstGeom prst="rect">
            <a:avLst/>
          </a:prstGeom>
        </p:spPr>
        <p:txBody>
          <a:bodyPr/>
          <a:lstStyle>
            <a:lvl1pPr defTabSz="373887">
              <a:defRPr sz="4352"/>
            </a:lvl1pPr>
          </a:lstStyle>
          <a:p>
            <a:pPr/>
            <a:r>
              <a:t>Bayesian Methods for Hackers: Probabilistic Programming and Bayesian Inference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如果我们最终要进行贝叶斯推断，那么一方面我们可以采用数学的分析来实现这一目的，而另一方面，由于计算能力的上升，我们已经可以通过概率编程来完成这一任务。后一种方法更加轻松，因为其避免了复杂的数学推导。”"/>
          <p:cNvSpPr txBox="1"/>
          <p:nvPr>
            <p:ph type="body" idx="13"/>
          </p:nvPr>
        </p:nvSpPr>
        <p:spPr>
          <a:xfrm>
            <a:off x="1270000" y="2832163"/>
            <a:ext cx="10464800" cy="3720974"/>
          </a:xfrm>
          <a:prstGeom prst="rect">
            <a:avLst/>
          </a:prstGeom>
        </p:spPr>
        <p:txBody>
          <a:bodyPr/>
          <a:lstStyle/>
          <a:p>
            <a:pPr/>
            <a:r>
              <a:t>“如果我们最终要进行贝叶斯推断，那么一方面我们可以采用数学的分析来实现这一目的，而另一方面，由于计算能力的上升，我们已经可以通过概率编程来完成这一任务。后一种方法更加轻松，因为其避免了复杂的数学推导。”</a:t>
            </a:r>
          </a:p>
        </p:txBody>
      </p:sp>
      <p:sp>
        <p:nvSpPr>
          <p:cNvPr id="174" name="–来自书的前言"/>
          <p:cNvSpPr txBox="1"/>
          <p:nvPr>
            <p:ph type="body" idx="14"/>
          </p:nvPr>
        </p:nvSpPr>
        <p:spPr>
          <a:xfrm>
            <a:off x="1270000" y="6362700"/>
            <a:ext cx="10464800" cy="703133"/>
          </a:xfrm>
          <a:prstGeom prst="rect">
            <a:avLst/>
          </a:prstGeom>
        </p:spPr>
        <p:txBody>
          <a:bodyPr/>
          <a:lstStyle>
            <a:lvl1pPr algn="r"/>
          </a:lstStyle>
          <a:p>
            <a:pPr/>
            <a:r>
              <a:t>–来自书的前言</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概率编程系统：用编程语言表达的概率推理系统。”"/>
          <p:cNvSpPr txBox="1"/>
          <p:nvPr>
            <p:ph type="body" idx="13"/>
          </p:nvPr>
        </p:nvSpPr>
        <p:spPr>
          <a:xfrm>
            <a:off x="803746" y="4248181"/>
            <a:ext cx="11397308" cy="901638"/>
          </a:xfrm>
          <a:prstGeom prst="rect">
            <a:avLst/>
          </a:prstGeom>
        </p:spPr>
        <p:txBody>
          <a:bodyPr/>
          <a:lstStyle/>
          <a:p>
            <a:pPr/>
            <a:r>
              <a:t>“概率编程系统：用编程语言表达的概率推理系统。”</a:t>
            </a:r>
          </a:p>
        </p:txBody>
      </p:sp>
      <p:sp>
        <p:nvSpPr>
          <p:cNvPr id="123" name="–www.epubit.com/selfpublish/article/848"/>
          <p:cNvSpPr txBox="1"/>
          <p:nvPr>
            <p:ph type="body" idx="14"/>
          </p:nvPr>
        </p:nvSpPr>
        <p:spPr>
          <a:prstGeom prst="rect">
            <a:avLst/>
          </a:prstGeom>
        </p:spPr>
        <p:txBody>
          <a:bodyPr/>
          <a:lstStyle>
            <a:lvl1pPr algn="r"/>
          </a:lstStyle>
          <a:p>
            <a:pPr/>
            <a:r>
              <a:t>–www.epubit.com/selfpublish/article/848</a:t>
            </a:r>
          </a:p>
        </p:txBody>
      </p:sp>
      <p:sp>
        <p:nvSpPr>
          <p:cNvPr id="124" name="以下内容来自上述网站"/>
          <p:cNvSpPr txBox="1"/>
          <p:nvPr/>
        </p:nvSpPr>
        <p:spPr>
          <a:xfrm>
            <a:off x="8172449" y="7829613"/>
            <a:ext cx="367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以下内容来自上述网站</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掌握核心科技。”"/>
          <p:cNvSpPr txBox="1"/>
          <p:nvPr>
            <p:ph type="body" idx="13"/>
          </p:nvPr>
        </p:nvSpPr>
        <p:spPr>
          <a:xfrm>
            <a:off x="1270000" y="1844030"/>
            <a:ext cx="10464800" cy="901638"/>
          </a:xfrm>
          <a:prstGeom prst="rect">
            <a:avLst/>
          </a:prstGeom>
        </p:spPr>
        <p:txBody>
          <a:bodyPr/>
          <a:lstStyle/>
          <a:p>
            <a:pPr/>
            <a:r>
              <a:t>“掌握核心科技。”</a:t>
            </a:r>
          </a:p>
        </p:txBody>
      </p:sp>
      <p:sp>
        <p:nvSpPr>
          <p:cNvPr id="177" name="–格力"/>
          <p:cNvSpPr txBox="1"/>
          <p:nvPr>
            <p:ph type="body" idx="14"/>
          </p:nvPr>
        </p:nvSpPr>
        <p:spPr>
          <a:xfrm>
            <a:off x="1270000" y="3205595"/>
            <a:ext cx="10464800" cy="703133"/>
          </a:xfrm>
          <a:prstGeom prst="rect">
            <a:avLst/>
          </a:prstGeom>
        </p:spPr>
        <p:txBody>
          <a:bodyPr/>
          <a:lstStyle/>
          <a:p>
            <a:pPr/>
            <a:r>
              <a:t>–格力</a:t>
            </a:r>
          </a:p>
        </p:txBody>
      </p:sp>
      <p:sp>
        <p:nvSpPr>
          <p:cNvPr id="178" name="MCMC"/>
          <p:cNvSpPr txBox="1"/>
          <p:nvPr/>
        </p:nvSpPr>
        <p:spPr>
          <a:xfrm>
            <a:off x="1270000" y="4693925"/>
            <a:ext cx="10464800"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MCMC</a:t>
            </a:r>
          </a:p>
        </p:txBody>
      </p:sp>
      <p:sp>
        <p:nvSpPr>
          <p:cNvPr id="179" name="马尔可夫链蒙特卡罗"/>
          <p:cNvSpPr txBox="1"/>
          <p:nvPr/>
        </p:nvSpPr>
        <p:spPr>
          <a:xfrm>
            <a:off x="1270000" y="6267450"/>
            <a:ext cx="10464800" cy="85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马尔可夫链蒙特卡罗</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178"/>
                                        </p:tgtEl>
                                        <p:attrNameLst>
                                          <p:attrName>style.visibility</p:attrName>
                                        </p:attrNameLst>
                                      </p:cBhvr>
                                      <p:to>
                                        <p:strVal val="visible"/>
                                      </p:to>
                                    </p:set>
                                    <p:anim calcmode="lin" valueType="num">
                                      <p:cBhvr>
                                        <p:cTn id="7" dur="4000" fill="hold"/>
                                        <p:tgtEl>
                                          <p:spTgt spid="178"/>
                                        </p:tgtEl>
                                        <p:attrNameLst>
                                          <p:attrName>ppt_w</p:attrName>
                                        </p:attrNameLst>
                                      </p:cBhvr>
                                      <p:tavLst>
                                        <p:tav tm="0">
                                          <p:val>
                                            <p:fltVal val="0"/>
                                          </p:val>
                                        </p:tav>
                                        <p:tav tm="100000">
                                          <p:val>
                                            <p:strVal val="#ppt_w"/>
                                          </p:val>
                                        </p:tav>
                                      </p:tavLst>
                                    </p:anim>
                                    <p:anim calcmode="lin" valueType="num">
                                      <p:cBhvr>
                                        <p:cTn id="8" dur="4000" fill="hold"/>
                                        <p:tgtEl>
                                          <p:spTgt spid="178"/>
                                        </p:tgtEl>
                                        <p:attrNameLst>
                                          <p:attrName>ppt_h</p:attrName>
                                        </p:attrNameLst>
                                      </p:cBhvr>
                                      <p:tavLst>
                                        <p:tav tm="0">
                                          <p:val>
                                            <p:fltVal val="0"/>
                                          </p:val>
                                        </p:tav>
                                        <p:tav tm="100000">
                                          <p:val>
                                            <p:strVal val="#ppt_h"/>
                                          </p:val>
                                        </p:tav>
                                      </p:tavLst>
                                    </p:anim>
                                    <p:anim calcmode="lin" valueType="num">
                                      <p:cBhvr>
                                        <p:cTn id="9" dur="4000" fill="hold"/>
                                        <p:tgtEl>
                                          <p:spTgt spid="178"/>
                                        </p:tgtEl>
                                        <p:attrNameLst>
                                          <p:attrName>ppt_x</p:attrName>
                                        </p:attrNameLst>
                                      </p:cBhvr>
                                      <p:tavLst>
                                        <p:tav tm="0" fmla="#ppt_x+(cos(-2*pi*(1-$))*-#ppt_x-sin(-2*pi*(1-$))*(1-#ppt_y))*(1-$)">
                                          <p:val>
                                            <p:fltVal val="0"/>
                                          </p:val>
                                        </p:tav>
                                        <p:tav tm="100000">
                                          <p:val>
                                            <p:fltVal val="1"/>
                                          </p:val>
                                        </p:tav>
                                      </p:tavLst>
                                    </p:anim>
                                    <p:anim calcmode="lin" valueType="num">
                                      <p:cBhvr>
                                        <p:cTn id="10" dur="4000" fill="hold"/>
                                        <p:tgtEl>
                                          <p:spTgt spid="17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4000"/>
                            </p:stCondLst>
                            <p:childTnLst>
                              <p:par>
                                <p:cTn id="12" presetClass="entr" nodeType="afterEffect" presetSubtype="8" presetID="15" grpId="2" fill="hold">
                                  <p:stCondLst>
                                    <p:cond delay="0"/>
                                  </p:stCondLst>
                                  <p:iterate type="el" backwards="0">
                                    <p:tmAbs val="0"/>
                                  </p:iterate>
                                  <p:childTnLst>
                                    <p:set>
                                      <p:cBhvr>
                                        <p:cTn id="13" fill="hold"/>
                                        <p:tgtEl>
                                          <p:spTgt spid="179"/>
                                        </p:tgtEl>
                                        <p:attrNameLst>
                                          <p:attrName>style.visibility</p:attrName>
                                        </p:attrNameLst>
                                      </p:cBhvr>
                                      <p:to>
                                        <p:strVal val="visible"/>
                                      </p:to>
                                    </p:set>
                                    <p:anim calcmode="lin" valueType="num">
                                      <p:cBhvr>
                                        <p:cTn id="14" dur="4000" fill="hold"/>
                                        <p:tgtEl>
                                          <p:spTgt spid="179"/>
                                        </p:tgtEl>
                                        <p:attrNameLst>
                                          <p:attrName>ppt_w</p:attrName>
                                        </p:attrNameLst>
                                      </p:cBhvr>
                                      <p:tavLst>
                                        <p:tav tm="0">
                                          <p:val>
                                            <p:fltVal val="0"/>
                                          </p:val>
                                        </p:tav>
                                        <p:tav tm="100000">
                                          <p:val>
                                            <p:strVal val="#ppt_w"/>
                                          </p:val>
                                        </p:tav>
                                      </p:tavLst>
                                    </p:anim>
                                    <p:anim calcmode="lin" valueType="num">
                                      <p:cBhvr>
                                        <p:cTn id="15" dur="4000" fill="hold"/>
                                        <p:tgtEl>
                                          <p:spTgt spid="179"/>
                                        </p:tgtEl>
                                        <p:attrNameLst>
                                          <p:attrName>ppt_h</p:attrName>
                                        </p:attrNameLst>
                                      </p:cBhvr>
                                      <p:tavLst>
                                        <p:tav tm="0">
                                          <p:val>
                                            <p:fltVal val="0"/>
                                          </p:val>
                                        </p:tav>
                                        <p:tav tm="100000">
                                          <p:val>
                                            <p:strVal val="#ppt_h"/>
                                          </p:val>
                                        </p:tav>
                                      </p:tavLst>
                                    </p:anim>
                                    <p:anim calcmode="lin" valueType="num">
                                      <p:cBhvr>
                                        <p:cTn id="16" dur="4000" fill="hold"/>
                                        <p:tgtEl>
                                          <p:spTgt spid="179"/>
                                        </p:tgtEl>
                                        <p:attrNameLst>
                                          <p:attrName>ppt_x</p:attrName>
                                        </p:attrNameLst>
                                      </p:cBhvr>
                                      <p:tavLst>
                                        <p:tav tm="0" fmla="#ppt_x+(cos(-2*pi*(1-$))*-#ppt_x-sin(-2*pi*(1-$))*(1-#ppt_y))*(1-$)">
                                          <p:val>
                                            <p:fltVal val="0"/>
                                          </p:val>
                                        </p:tav>
                                        <p:tav tm="100000">
                                          <p:val>
                                            <p:fltVal val="1"/>
                                          </p:val>
                                        </p:tav>
                                      </p:tavLst>
                                    </p:anim>
                                    <p:anim calcmode="lin" valueType="num">
                                      <p:cBhvr>
                                        <p:cTn id="17" dur="4000" fill="hold"/>
                                        <p:tgtEl>
                                          <p:spTgt spid="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1"/>
      <p:bldP build="whole" bldLvl="1" animBg="1" rev="0" advAuto="0" spid="179" grpId="2"/>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ummary"/>
          <p:cNvSpPr txBox="1"/>
          <p:nvPr>
            <p:ph type="title"/>
          </p:nvPr>
        </p:nvSpPr>
        <p:spPr>
          <a:prstGeom prst="rect">
            <a:avLst/>
          </a:prstGeom>
        </p:spPr>
        <p:txBody>
          <a:bodyPr/>
          <a:lstStyle/>
          <a:p>
            <a:pPr/>
            <a:r>
              <a:t>Summary</a:t>
            </a:r>
          </a:p>
        </p:txBody>
      </p:sp>
      <p:sp>
        <p:nvSpPr>
          <p:cNvPr id="182" name="概率编程系统…"/>
          <p:cNvSpPr txBox="1"/>
          <p:nvPr>
            <p:ph type="body" idx="1"/>
          </p:nvPr>
        </p:nvSpPr>
        <p:spPr>
          <a:prstGeom prst="rect">
            <a:avLst/>
          </a:prstGeom>
        </p:spPr>
        <p:txBody>
          <a:bodyPr/>
          <a:lstStyle/>
          <a:p>
            <a:pPr>
              <a:buBlip>
                <a:blip r:embed="rId2"/>
              </a:buBlip>
            </a:pPr>
            <a:r>
              <a:t>概率编程系统</a:t>
            </a:r>
          </a:p>
          <a:p>
            <a:pPr>
              <a:buBlip>
                <a:blip r:embed="rId2"/>
              </a:buBlip>
            </a:pPr>
            <a:r>
              <a:t>PyMC3</a:t>
            </a:r>
          </a:p>
          <a:p>
            <a:pPr>
              <a:buBlip>
                <a:blip r:embed="rId2"/>
              </a:buBlip>
            </a:pPr>
            <a:r>
              <a:t>Bayesian Methods for Hackers: Probabilistic Programming and Bayesian Inference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概率编程…"/>
          <p:cNvSpPr txBox="1"/>
          <p:nvPr>
            <p:ph type="ctrTitle"/>
          </p:nvPr>
        </p:nvSpPr>
        <p:spPr>
          <a:prstGeom prst="rect">
            <a:avLst/>
          </a:prstGeom>
        </p:spPr>
        <p:txBody>
          <a:bodyPr/>
          <a:lstStyle/>
          <a:p>
            <a:pPr/>
            <a:r>
              <a:t>概率编程</a:t>
            </a:r>
          </a:p>
          <a:p>
            <a:pPr>
              <a:defRPr sz="3600"/>
            </a:pPr>
            <a:r>
              <a:t>Probabilistic Programming</a:t>
            </a:r>
          </a:p>
        </p:txBody>
      </p:sp>
      <p:sp>
        <p:nvSpPr>
          <p:cNvPr id="185" name="工作汇报…"/>
          <p:cNvSpPr txBox="1"/>
          <p:nvPr>
            <p:ph type="subTitle" sz="quarter" idx="1"/>
          </p:nvPr>
        </p:nvSpPr>
        <p:spPr>
          <a:prstGeom prst="rect">
            <a:avLst/>
          </a:prstGeom>
        </p:spPr>
        <p:txBody>
          <a:bodyPr/>
          <a:lstStyle/>
          <a:p>
            <a:pPr defTabSz="554990">
              <a:defRPr sz="3420"/>
            </a:pPr>
            <a:r>
              <a:t>工作汇报</a:t>
            </a:r>
          </a:p>
          <a:p>
            <a:pPr lvl="2" algn="r" defTabSz="554990">
              <a:defRPr sz="3420"/>
            </a:pPr>
            <a:r>
              <a:t>—2018,11,8 唐珑涛</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屏幕快照 2018-10-25 下午4.36.03.png" descr="屏幕快照 2018-10-25 下午4.36.03.png"/>
          <p:cNvPicPr>
            <a:picLocks noChangeAspect="0"/>
          </p:cNvPicPr>
          <p:nvPr>
            <p:ph type="pic" idx="13"/>
          </p:nvPr>
        </p:nvPicPr>
        <p:blipFill>
          <a:blip r:embed="rId2">
            <a:extLst/>
          </a:blip>
          <a:stretch>
            <a:fillRect/>
          </a:stretch>
        </p:blipFill>
        <p:spPr>
          <a:xfrm>
            <a:off x="6724650" y="1357283"/>
            <a:ext cx="4787900" cy="7086601"/>
          </a:xfrm>
          <a:prstGeom prst="rect">
            <a:avLst/>
          </a:prstGeom>
        </p:spPr>
      </p:pic>
      <p:sp>
        <p:nvSpPr>
          <p:cNvPr id="188" name="PART ONE"/>
          <p:cNvSpPr txBox="1"/>
          <p:nvPr>
            <p:ph type="title"/>
          </p:nvPr>
        </p:nvSpPr>
        <p:spPr>
          <a:xfrm>
            <a:off x="946150" y="3990484"/>
            <a:ext cx="5600700" cy="1772632"/>
          </a:xfrm>
          <a:prstGeom prst="rect">
            <a:avLst/>
          </a:prstGeom>
        </p:spPr>
        <p:txBody>
          <a:bodyPr/>
          <a:lstStyle/>
          <a:p>
            <a:pPr/>
            <a:r>
              <a:t>PART ONE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进一步了解PyMC"/>
          <p:cNvSpPr txBox="1"/>
          <p:nvPr>
            <p:ph type="title"/>
          </p:nvPr>
        </p:nvSpPr>
        <p:spPr>
          <a:prstGeom prst="rect">
            <a:avLst/>
          </a:prstGeom>
        </p:spPr>
        <p:txBody>
          <a:bodyPr/>
          <a:lstStyle/>
          <a:p>
            <a:pPr/>
            <a:r>
              <a:t>进一步了解PyMC</a:t>
            </a:r>
          </a:p>
        </p:txBody>
      </p:sp>
      <p:sp>
        <p:nvSpPr>
          <p:cNvPr id="191" name="随机型变量…"/>
          <p:cNvSpPr txBox="1"/>
          <p:nvPr>
            <p:ph type="body" idx="1"/>
          </p:nvPr>
        </p:nvSpPr>
        <p:spPr>
          <a:prstGeom prst="rect">
            <a:avLst/>
          </a:prstGeom>
        </p:spPr>
        <p:txBody>
          <a:bodyPr/>
          <a:lstStyle/>
          <a:p>
            <a:pPr marL="446404" indent="-446404" defTabSz="554990">
              <a:spcBef>
                <a:spcPts val="2800"/>
              </a:spcBef>
              <a:buBlip>
                <a:blip r:embed="rId2"/>
              </a:buBlip>
              <a:defRPr sz="3609"/>
            </a:pPr>
            <a:r>
              <a:t>随机型变量</a:t>
            </a:r>
          </a:p>
          <a:p>
            <a:pPr lvl="2" marL="1339214" indent="-446404" defTabSz="554990">
              <a:spcBef>
                <a:spcPts val="2800"/>
              </a:spcBef>
              <a:buBlip>
                <a:blip r:embed="rId2"/>
              </a:buBlip>
              <a:defRPr sz="3609"/>
            </a:pPr>
            <a:r>
              <a:t>分布形式</a:t>
            </a:r>
          </a:p>
          <a:p>
            <a:pPr marL="446404" indent="-446404" defTabSz="554990">
              <a:spcBef>
                <a:spcPts val="2800"/>
              </a:spcBef>
              <a:buBlip>
                <a:blip r:embed="rId2"/>
              </a:buBlip>
              <a:defRPr sz="3609"/>
            </a:pPr>
            <a:r>
              <a:t>决定型变量</a:t>
            </a:r>
          </a:p>
          <a:p>
            <a:pPr lvl="2" marL="1339214" indent="-446404" defTabSz="554990">
              <a:spcBef>
                <a:spcPts val="2800"/>
              </a:spcBef>
              <a:buBlip>
                <a:blip r:embed="rId2"/>
              </a:buBlip>
              <a:defRPr sz="3609"/>
            </a:pPr>
            <a:r>
              <a:t>算数表达式</a:t>
            </a:r>
          </a:p>
          <a:p>
            <a:pPr lvl="2" marL="1339214" indent="-446404" defTabSz="554990">
              <a:spcBef>
                <a:spcPts val="2800"/>
              </a:spcBef>
              <a:buBlip>
                <a:blip r:embed="rId2"/>
              </a:buBlip>
              <a:defRPr sz="3609"/>
            </a:pPr>
            <a:r>
              <a:t>封装函数</a:t>
            </a:r>
          </a:p>
          <a:p>
            <a:pPr lvl="2" marL="1339214" indent="-446404" defTabSz="554990">
              <a:spcBef>
                <a:spcPts val="2800"/>
              </a:spcBef>
              <a:buBlip>
                <a:blip r:embed="rId2"/>
              </a:buBlip>
              <a:defRPr sz="3609"/>
            </a:pPr>
            <a:r>
              <a:t>lambda表达式(lambda演算)</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屏幕快照 2018-11-08 下午12.53.54.png" descr="屏幕快照 2018-11-08 下午12.53.54.png"/>
          <p:cNvPicPr>
            <a:picLocks noChangeAspect="0"/>
          </p:cNvPicPr>
          <p:nvPr>
            <p:ph type="pic" idx="13"/>
          </p:nvPr>
        </p:nvPicPr>
        <p:blipFill>
          <a:blip r:embed="rId2">
            <a:extLst/>
          </a:blip>
          <a:stretch>
            <a:fillRect/>
          </a:stretch>
        </p:blipFill>
        <p:spPr>
          <a:xfrm>
            <a:off x="2458789" y="771175"/>
            <a:ext cx="8087222" cy="3205240"/>
          </a:xfrm>
          <a:prstGeom prst="rect">
            <a:avLst/>
          </a:prstGeom>
        </p:spPr>
      </p:pic>
      <p:pic>
        <p:nvPicPr>
          <p:cNvPr id="194" name="屏幕快照 2018-11-08 下午1.06.44.png" descr="屏幕快照 2018-11-08 下午1.06.44.png"/>
          <p:cNvPicPr>
            <a:picLocks noChangeAspect="1"/>
          </p:cNvPicPr>
          <p:nvPr/>
        </p:nvPicPr>
        <p:blipFill>
          <a:blip r:embed="rId3">
            <a:extLst/>
          </a:blip>
          <a:stretch>
            <a:fillRect/>
          </a:stretch>
        </p:blipFill>
        <p:spPr>
          <a:xfrm>
            <a:off x="1281543" y="4466055"/>
            <a:ext cx="10441714" cy="386479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添加观测值…"/>
          <p:cNvSpPr txBox="1"/>
          <p:nvPr>
            <p:ph type="body" idx="1"/>
          </p:nvPr>
        </p:nvSpPr>
        <p:spPr>
          <a:xfrm>
            <a:off x="1270000" y="588243"/>
            <a:ext cx="10464800" cy="8073157"/>
          </a:xfrm>
          <a:prstGeom prst="rect">
            <a:avLst/>
          </a:prstGeom>
        </p:spPr>
        <p:txBody>
          <a:bodyPr/>
          <a:lstStyle/>
          <a:p>
            <a:pPr>
              <a:buBlip>
                <a:blip r:embed="rId2"/>
              </a:buBlip>
            </a:pPr>
            <a:r>
              <a:t>添加观测值</a:t>
            </a:r>
          </a:p>
          <a:p>
            <a:pPr>
              <a:buBlip>
                <a:blip r:embed="rId2"/>
              </a:buBlip>
            </a:pPr>
          </a:p>
          <a:p>
            <a:pPr>
              <a:buBlip>
                <a:blip r:embed="rId2"/>
              </a:buBlip>
            </a:pPr>
          </a:p>
          <a:p>
            <a:pPr>
              <a:buBlip>
                <a:blip r:embed="rId2"/>
              </a:buBlip>
            </a:pPr>
            <a:r>
              <a:t>获得后验，以采样形式表现</a:t>
            </a:r>
          </a:p>
          <a:p>
            <a:pPr>
              <a:buBlip>
                <a:blip r:embed="rId2"/>
              </a:buBlip>
            </a:pPr>
            <a:r>
              <a:t>mcmc = pm.MCMC(model)</a:t>
            </a:r>
          </a:p>
          <a:p>
            <a:pPr>
              <a:buBlip>
                <a:blip r:embed="rId2"/>
              </a:buBlip>
            </a:pPr>
            <a:r>
              <a:t>mcmc.sample(40000, 10000)</a:t>
            </a:r>
          </a:p>
        </p:txBody>
      </p:sp>
      <p:pic>
        <p:nvPicPr>
          <p:cNvPr id="197" name="屏幕快照 2018-11-08 下午1.17.40.png" descr="屏幕快照 2018-11-08 下午1.17.40.png"/>
          <p:cNvPicPr>
            <a:picLocks noChangeAspect="1"/>
          </p:cNvPicPr>
          <p:nvPr/>
        </p:nvPicPr>
        <p:blipFill>
          <a:blip r:embed="rId3">
            <a:extLst/>
          </a:blip>
          <a:stretch>
            <a:fillRect/>
          </a:stretch>
        </p:blipFill>
        <p:spPr>
          <a:xfrm>
            <a:off x="1053534" y="2777182"/>
            <a:ext cx="10897732" cy="1070155"/>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如何获取样本"/>
          <p:cNvSpPr txBox="1"/>
          <p:nvPr>
            <p:ph type="title"/>
          </p:nvPr>
        </p:nvSpPr>
        <p:spPr>
          <a:prstGeom prst="rect">
            <a:avLst/>
          </a:prstGeom>
        </p:spPr>
        <p:txBody>
          <a:bodyPr/>
          <a:lstStyle>
            <a:lvl1pPr defTabSz="531622">
              <a:defRPr sz="6552"/>
            </a:lvl1pPr>
          </a:lstStyle>
          <a:p>
            <a:pPr/>
            <a:r>
              <a:t>如何获取样本</a:t>
            </a:r>
          </a:p>
        </p:txBody>
      </p:sp>
      <p:sp>
        <p:nvSpPr>
          <p:cNvPr id="200" name="alpha"/>
          <p:cNvSpPr/>
          <p:nvPr/>
        </p:nvSpPr>
        <p:spPr>
          <a:xfrm>
            <a:off x="6766575" y="824933"/>
            <a:ext cx="1962959" cy="1270001"/>
          </a:xfrm>
          <a:prstGeom prst="ellipse">
            <a:avLst/>
          </a:prstGeom>
          <a:blipFill>
            <a:blip r:embed="rId2"/>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alpha</a:t>
            </a:r>
          </a:p>
        </p:txBody>
      </p:sp>
      <p:sp>
        <p:nvSpPr>
          <p:cNvPr id="201" name="tua"/>
          <p:cNvSpPr/>
          <p:nvPr/>
        </p:nvSpPr>
        <p:spPr>
          <a:xfrm>
            <a:off x="1711211" y="1824017"/>
            <a:ext cx="1270001" cy="1270001"/>
          </a:xfrm>
          <a:prstGeom prst="ellipse">
            <a:avLst/>
          </a:prstGeom>
          <a:blipFill>
            <a:blip r:embed="rId3"/>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tua</a:t>
            </a:r>
          </a:p>
        </p:txBody>
      </p:sp>
      <p:sp>
        <p:nvSpPr>
          <p:cNvPr id="202" name="Lamba1"/>
          <p:cNvSpPr/>
          <p:nvPr/>
        </p:nvSpPr>
        <p:spPr>
          <a:xfrm>
            <a:off x="5215114" y="2350650"/>
            <a:ext cx="1962959" cy="1270001"/>
          </a:xfrm>
          <a:prstGeom prst="ellipse">
            <a:avLst/>
          </a:prstGeom>
          <a:blipFill>
            <a:blip r:embed="rId4"/>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Lamba1</a:t>
            </a:r>
          </a:p>
        </p:txBody>
      </p:sp>
      <p:sp>
        <p:nvSpPr>
          <p:cNvPr id="203" name="Lamba2"/>
          <p:cNvSpPr/>
          <p:nvPr/>
        </p:nvSpPr>
        <p:spPr>
          <a:xfrm>
            <a:off x="8132439" y="2350650"/>
            <a:ext cx="1962959" cy="1270001"/>
          </a:xfrm>
          <a:prstGeom prst="ellipse">
            <a:avLst/>
          </a:prstGeom>
          <a:blipFill>
            <a:blip r:embed="rId5"/>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Lamba2</a:t>
            </a:r>
          </a:p>
        </p:txBody>
      </p:sp>
      <p:sp>
        <p:nvSpPr>
          <p:cNvPr id="204" name="Lamba1"/>
          <p:cNvSpPr/>
          <p:nvPr/>
        </p:nvSpPr>
        <p:spPr>
          <a:xfrm>
            <a:off x="3563746" y="4975360"/>
            <a:ext cx="1962959" cy="1270001"/>
          </a:xfrm>
          <a:prstGeom prst="ellipse">
            <a:avLst/>
          </a:prstGeom>
          <a:blipFill>
            <a:blip r:embed="rId6"/>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Lamba1</a:t>
            </a:r>
          </a:p>
        </p:txBody>
      </p:sp>
      <p:sp>
        <p:nvSpPr>
          <p:cNvPr id="205" name="Obs"/>
          <p:cNvSpPr/>
          <p:nvPr/>
        </p:nvSpPr>
        <p:spPr>
          <a:xfrm>
            <a:off x="8426402" y="4942365"/>
            <a:ext cx="1962960" cy="1270001"/>
          </a:xfrm>
          <a:prstGeom prst="ellipse">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76200" dist="12700" dir="5400000">
                    <a:srgbClr val="000000">
                      <a:alpha val="50000"/>
                    </a:srgbClr>
                  </a:outerShdw>
                </a:effectLst>
              </a:defRPr>
            </a:pPr>
            <a:r>
              <a:t>Obs</a:t>
            </a:r>
          </a:p>
          <a:p>
            <a:pPr>
              <a:defRPr sz="3000">
                <a:solidFill>
                  <a:srgbClr val="FFFFFF"/>
                </a:solidFill>
                <a:effectLst>
                  <a:outerShdw sx="100000" sy="100000" kx="0" ky="0" algn="b" rotWithShape="0" blurRad="76200" dist="12700" dir="5400000">
                    <a:srgbClr val="000000">
                      <a:alpha val="50000"/>
                    </a:srgbClr>
                  </a:outerShdw>
                </a:effectLst>
              </a:defRPr>
            </a:pPr>
          </a:p>
        </p:txBody>
      </p:sp>
      <p:sp>
        <p:nvSpPr>
          <p:cNvPr id="206" name="线条"/>
          <p:cNvSpPr/>
          <p:nvPr/>
        </p:nvSpPr>
        <p:spPr>
          <a:xfrm>
            <a:off x="2670332" y="3087282"/>
            <a:ext cx="1273468" cy="2107989"/>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07" name="线条"/>
          <p:cNvSpPr/>
          <p:nvPr/>
        </p:nvSpPr>
        <p:spPr>
          <a:xfrm flipH="1">
            <a:off x="4627911" y="3684641"/>
            <a:ext cx="1096131" cy="1418836"/>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08" name="线条"/>
          <p:cNvSpPr/>
          <p:nvPr/>
        </p:nvSpPr>
        <p:spPr>
          <a:xfrm flipH="1">
            <a:off x="5339134" y="3598125"/>
            <a:ext cx="3345602" cy="1593561"/>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09" name="线条"/>
          <p:cNvSpPr/>
          <p:nvPr/>
        </p:nvSpPr>
        <p:spPr>
          <a:xfrm>
            <a:off x="8462857" y="1825159"/>
            <a:ext cx="598652" cy="598652"/>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10" name="线条"/>
          <p:cNvSpPr/>
          <p:nvPr/>
        </p:nvSpPr>
        <p:spPr>
          <a:xfrm flipH="1">
            <a:off x="6788182" y="1998367"/>
            <a:ext cx="442330" cy="442330"/>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11" name="线条"/>
          <p:cNvSpPr/>
          <p:nvPr/>
        </p:nvSpPr>
        <p:spPr>
          <a:xfrm>
            <a:off x="5604285" y="5577365"/>
            <a:ext cx="2823492" cy="1"/>
          </a:xfrm>
          <a:prstGeom prst="line">
            <a:avLst/>
          </a:prstGeom>
          <a:ln w="38100">
            <a:solidFill>
              <a:srgbClr val="3E231A"/>
            </a:solidFill>
            <a:miter lim="400000"/>
            <a:tailEnd type="triangle"/>
          </a:ln>
        </p:spPr>
        <p:txBody>
          <a:bodyPr lIns="50800" tIns="50800" rIns="50800" bIns="50800" anchor="ctr"/>
          <a:lstStyle/>
          <a:p>
            <a:pPr>
              <a:defRPr sz="3000"/>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MY SOLUTION"/>
          <p:cNvSpPr txBox="1"/>
          <p:nvPr>
            <p:ph type="title"/>
          </p:nvPr>
        </p:nvSpPr>
        <p:spPr>
          <a:prstGeom prst="rect">
            <a:avLst/>
          </a:prstGeom>
        </p:spPr>
        <p:txBody>
          <a:bodyPr/>
          <a:lstStyle>
            <a:lvl1pPr defTabSz="484886">
              <a:defRPr sz="5976"/>
            </a:lvl1pPr>
          </a:lstStyle>
          <a:p>
            <a:pPr/>
            <a:r>
              <a:t>MY SOLUTION</a:t>
            </a:r>
          </a:p>
        </p:txBody>
      </p:sp>
      <p:sp>
        <p:nvSpPr>
          <p:cNvPr id="214" name="alpha"/>
          <p:cNvSpPr/>
          <p:nvPr/>
        </p:nvSpPr>
        <p:spPr>
          <a:xfrm>
            <a:off x="6766575" y="824933"/>
            <a:ext cx="1962959" cy="1270001"/>
          </a:xfrm>
          <a:prstGeom prst="ellipse">
            <a:avLst/>
          </a:prstGeom>
          <a:blipFill>
            <a:blip r:embed="rId2"/>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alpha</a:t>
            </a:r>
          </a:p>
        </p:txBody>
      </p:sp>
      <p:sp>
        <p:nvSpPr>
          <p:cNvPr id="215" name="tua"/>
          <p:cNvSpPr/>
          <p:nvPr/>
        </p:nvSpPr>
        <p:spPr>
          <a:xfrm>
            <a:off x="1711211" y="1824017"/>
            <a:ext cx="1270001" cy="1270001"/>
          </a:xfrm>
          <a:prstGeom prst="ellipse">
            <a:avLst/>
          </a:prstGeom>
          <a:blipFill>
            <a:blip r:embed="rId3"/>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tua</a:t>
            </a:r>
          </a:p>
        </p:txBody>
      </p:sp>
      <p:sp>
        <p:nvSpPr>
          <p:cNvPr id="216" name="Lamba1"/>
          <p:cNvSpPr/>
          <p:nvPr/>
        </p:nvSpPr>
        <p:spPr>
          <a:xfrm>
            <a:off x="5215114" y="2350650"/>
            <a:ext cx="1962959" cy="1270001"/>
          </a:xfrm>
          <a:prstGeom prst="ellipse">
            <a:avLst/>
          </a:prstGeom>
          <a:blipFill>
            <a:blip r:embed="rId4"/>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Lamba1</a:t>
            </a:r>
          </a:p>
        </p:txBody>
      </p:sp>
      <p:sp>
        <p:nvSpPr>
          <p:cNvPr id="217" name="Lamba2"/>
          <p:cNvSpPr/>
          <p:nvPr/>
        </p:nvSpPr>
        <p:spPr>
          <a:xfrm>
            <a:off x="8132439" y="2350650"/>
            <a:ext cx="1962959" cy="1270001"/>
          </a:xfrm>
          <a:prstGeom prst="ellipse">
            <a:avLst/>
          </a:prstGeom>
          <a:blipFill>
            <a:blip r:embed="rId5"/>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Lamba2</a:t>
            </a:r>
          </a:p>
        </p:txBody>
      </p:sp>
      <p:sp>
        <p:nvSpPr>
          <p:cNvPr id="218" name="Lamba1"/>
          <p:cNvSpPr/>
          <p:nvPr/>
        </p:nvSpPr>
        <p:spPr>
          <a:xfrm>
            <a:off x="3563746" y="4975360"/>
            <a:ext cx="1962959" cy="1270001"/>
          </a:xfrm>
          <a:prstGeom prst="ellipse">
            <a:avLst/>
          </a:prstGeom>
          <a:blipFill>
            <a:blip r:embed="rId6"/>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Lamba1</a:t>
            </a:r>
          </a:p>
        </p:txBody>
      </p:sp>
      <p:sp>
        <p:nvSpPr>
          <p:cNvPr id="219" name="Obs"/>
          <p:cNvSpPr/>
          <p:nvPr/>
        </p:nvSpPr>
        <p:spPr>
          <a:xfrm>
            <a:off x="8426402" y="4942365"/>
            <a:ext cx="1962960" cy="1270001"/>
          </a:xfrm>
          <a:prstGeom prst="ellipse">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76200" dist="12700" dir="5400000">
                    <a:srgbClr val="000000">
                      <a:alpha val="50000"/>
                    </a:srgbClr>
                  </a:outerShdw>
                </a:effectLst>
              </a:defRPr>
            </a:pPr>
            <a:r>
              <a:t>Obs</a:t>
            </a:r>
          </a:p>
          <a:p>
            <a:pPr>
              <a:defRPr sz="3000">
                <a:solidFill>
                  <a:srgbClr val="FFFFFF"/>
                </a:solidFill>
                <a:effectLst>
                  <a:outerShdw sx="100000" sy="100000" kx="0" ky="0" algn="b" rotWithShape="0" blurRad="76200" dist="12700" dir="5400000">
                    <a:srgbClr val="000000">
                      <a:alpha val="50000"/>
                    </a:srgbClr>
                  </a:outerShdw>
                </a:effectLst>
              </a:defRPr>
            </a:pPr>
          </a:p>
        </p:txBody>
      </p:sp>
      <p:sp>
        <p:nvSpPr>
          <p:cNvPr id="220" name="线条"/>
          <p:cNvSpPr/>
          <p:nvPr/>
        </p:nvSpPr>
        <p:spPr>
          <a:xfrm>
            <a:off x="2670332" y="3087282"/>
            <a:ext cx="1273468" cy="2107989"/>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21" name="线条"/>
          <p:cNvSpPr/>
          <p:nvPr/>
        </p:nvSpPr>
        <p:spPr>
          <a:xfrm flipH="1">
            <a:off x="4627911" y="3684641"/>
            <a:ext cx="1096131" cy="1418836"/>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22" name="线条"/>
          <p:cNvSpPr/>
          <p:nvPr/>
        </p:nvSpPr>
        <p:spPr>
          <a:xfrm flipH="1">
            <a:off x="5339134" y="3598125"/>
            <a:ext cx="3345602" cy="1593561"/>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23" name="线条"/>
          <p:cNvSpPr/>
          <p:nvPr/>
        </p:nvSpPr>
        <p:spPr>
          <a:xfrm>
            <a:off x="8462857" y="1825159"/>
            <a:ext cx="598652" cy="598652"/>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24" name="线条"/>
          <p:cNvSpPr/>
          <p:nvPr/>
        </p:nvSpPr>
        <p:spPr>
          <a:xfrm flipH="1">
            <a:off x="6788182" y="1998367"/>
            <a:ext cx="442330" cy="442330"/>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25" name="线条"/>
          <p:cNvSpPr/>
          <p:nvPr/>
        </p:nvSpPr>
        <p:spPr>
          <a:xfrm>
            <a:off x="5604285" y="5577365"/>
            <a:ext cx="2823492" cy="1"/>
          </a:xfrm>
          <a:prstGeom prst="line">
            <a:avLst/>
          </a:prstGeom>
          <a:ln w="38100">
            <a:solidFill>
              <a:srgbClr val="3E231A"/>
            </a:solidFill>
            <a:miter lim="400000"/>
            <a:tailEnd type="triangle"/>
          </a:ln>
        </p:spPr>
        <p:txBody>
          <a:bodyPr lIns="50800" tIns="50800" rIns="50800" bIns="50800" anchor="ctr"/>
          <a:lstStyle/>
          <a:p>
            <a:pPr>
              <a:defRPr sz="3000"/>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alpha"/>
          <p:cNvSpPr/>
          <p:nvPr/>
        </p:nvSpPr>
        <p:spPr>
          <a:xfrm>
            <a:off x="6766575" y="824933"/>
            <a:ext cx="1962959" cy="1270001"/>
          </a:xfrm>
          <a:prstGeom prst="ellipse">
            <a:avLst/>
          </a:prstGeom>
          <a:blipFill>
            <a:blip r:embed="rId2"/>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alpha</a:t>
            </a:r>
          </a:p>
        </p:txBody>
      </p:sp>
      <p:sp>
        <p:nvSpPr>
          <p:cNvPr id="228" name="tua"/>
          <p:cNvSpPr/>
          <p:nvPr/>
        </p:nvSpPr>
        <p:spPr>
          <a:xfrm>
            <a:off x="1711211" y="1824017"/>
            <a:ext cx="1270001" cy="1270001"/>
          </a:xfrm>
          <a:prstGeom prst="ellipse">
            <a:avLst/>
          </a:prstGeom>
          <a:blipFill>
            <a:blip r:embed="rId3"/>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tua</a:t>
            </a:r>
          </a:p>
        </p:txBody>
      </p:sp>
      <p:sp>
        <p:nvSpPr>
          <p:cNvPr id="229" name="Lamba1"/>
          <p:cNvSpPr/>
          <p:nvPr/>
        </p:nvSpPr>
        <p:spPr>
          <a:xfrm>
            <a:off x="5215114" y="2350650"/>
            <a:ext cx="1962959" cy="1270001"/>
          </a:xfrm>
          <a:prstGeom prst="ellipse">
            <a:avLst/>
          </a:prstGeom>
          <a:blipFill>
            <a:blip r:embed="rId4"/>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Lamba1</a:t>
            </a:r>
          </a:p>
        </p:txBody>
      </p:sp>
      <p:sp>
        <p:nvSpPr>
          <p:cNvPr id="230" name="Lamba2"/>
          <p:cNvSpPr/>
          <p:nvPr/>
        </p:nvSpPr>
        <p:spPr>
          <a:xfrm>
            <a:off x="8132439" y="2350650"/>
            <a:ext cx="1962959" cy="1270001"/>
          </a:xfrm>
          <a:prstGeom prst="ellipse">
            <a:avLst/>
          </a:prstGeom>
          <a:blipFill>
            <a:blip r:embed="rId5"/>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Lamba2</a:t>
            </a:r>
          </a:p>
        </p:txBody>
      </p:sp>
      <p:sp>
        <p:nvSpPr>
          <p:cNvPr id="231" name="Lamba1"/>
          <p:cNvSpPr/>
          <p:nvPr/>
        </p:nvSpPr>
        <p:spPr>
          <a:xfrm>
            <a:off x="3563746" y="4975360"/>
            <a:ext cx="1962959" cy="1270001"/>
          </a:xfrm>
          <a:prstGeom prst="ellipse">
            <a:avLst/>
          </a:prstGeom>
          <a:blipFill>
            <a:blip r:embed="rId6"/>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Lamba1</a:t>
            </a:r>
          </a:p>
        </p:txBody>
      </p:sp>
      <p:sp>
        <p:nvSpPr>
          <p:cNvPr id="232" name="Obs"/>
          <p:cNvSpPr/>
          <p:nvPr/>
        </p:nvSpPr>
        <p:spPr>
          <a:xfrm>
            <a:off x="8426402" y="4942365"/>
            <a:ext cx="1962960" cy="1270001"/>
          </a:xfrm>
          <a:prstGeom prst="ellipse">
            <a:avLst/>
          </a:prstGeom>
          <a:solidFill>
            <a:srgbClr val="6F8651"/>
          </a:solid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sz="3000">
                <a:solidFill>
                  <a:srgbClr val="FFFFFF"/>
                </a:solidFill>
                <a:effectLst>
                  <a:outerShdw sx="100000" sy="100000" kx="0" ky="0" algn="b" rotWithShape="0" blurRad="76200" dist="12700" dir="5400000">
                    <a:srgbClr val="000000">
                      <a:alpha val="50000"/>
                    </a:srgbClr>
                  </a:outerShdw>
                </a:effectLst>
              </a:defRPr>
            </a:pPr>
            <a:r>
              <a:t>Obs</a:t>
            </a:r>
          </a:p>
          <a:p>
            <a:pPr>
              <a:defRPr sz="3000">
                <a:solidFill>
                  <a:srgbClr val="FFFFFF"/>
                </a:solidFill>
                <a:effectLst>
                  <a:outerShdw sx="100000" sy="100000" kx="0" ky="0" algn="b" rotWithShape="0" blurRad="76200" dist="12700" dir="5400000">
                    <a:srgbClr val="000000">
                      <a:alpha val="50000"/>
                    </a:srgbClr>
                  </a:outerShdw>
                </a:effectLst>
              </a:defRPr>
            </a:pPr>
          </a:p>
        </p:txBody>
      </p:sp>
      <p:sp>
        <p:nvSpPr>
          <p:cNvPr id="233" name="线条"/>
          <p:cNvSpPr/>
          <p:nvPr/>
        </p:nvSpPr>
        <p:spPr>
          <a:xfrm>
            <a:off x="2670332" y="3087282"/>
            <a:ext cx="1273468" cy="2107989"/>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34" name="线条"/>
          <p:cNvSpPr/>
          <p:nvPr/>
        </p:nvSpPr>
        <p:spPr>
          <a:xfrm flipH="1">
            <a:off x="4627911" y="3684641"/>
            <a:ext cx="1096131" cy="1418836"/>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35" name="线条"/>
          <p:cNvSpPr/>
          <p:nvPr/>
        </p:nvSpPr>
        <p:spPr>
          <a:xfrm flipH="1">
            <a:off x="5339134" y="3598125"/>
            <a:ext cx="3345602" cy="1593561"/>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36" name="线条"/>
          <p:cNvSpPr/>
          <p:nvPr/>
        </p:nvSpPr>
        <p:spPr>
          <a:xfrm>
            <a:off x="8462857" y="1825159"/>
            <a:ext cx="598652" cy="598652"/>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37" name="线条"/>
          <p:cNvSpPr/>
          <p:nvPr/>
        </p:nvSpPr>
        <p:spPr>
          <a:xfrm flipH="1">
            <a:off x="6788182" y="1998367"/>
            <a:ext cx="442330" cy="442330"/>
          </a:xfrm>
          <a:prstGeom prst="line">
            <a:avLst/>
          </a:prstGeom>
          <a:ln w="38100">
            <a:solidFill>
              <a:srgbClr val="3E231A"/>
            </a:solidFill>
            <a:miter lim="400000"/>
            <a:tailEnd type="triangle"/>
          </a:ln>
        </p:spPr>
        <p:txBody>
          <a:bodyPr lIns="50800" tIns="50800" rIns="50800" bIns="50800" anchor="ctr"/>
          <a:lstStyle/>
          <a:p>
            <a:pPr>
              <a:defRPr sz="3000"/>
            </a:pPr>
          </a:p>
        </p:txBody>
      </p:sp>
      <p:sp>
        <p:nvSpPr>
          <p:cNvPr id="238" name="线条"/>
          <p:cNvSpPr/>
          <p:nvPr/>
        </p:nvSpPr>
        <p:spPr>
          <a:xfrm>
            <a:off x="5604285" y="5577365"/>
            <a:ext cx="2823492" cy="1"/>
          </a:xfrm>
          <a:prstGeom prst="line">
            <a:avLst/>
          </a:prstGeom>
          <a:ln w="38100">
            <a:solidFill>
              <a:srgbClr val="3E231A"/>
            </a:solidFill>
            <a:miter lim="400000"/>
            <a:tailEnd type="triangle"/>
          </a:ln>
        </p:spPr>
        <p:txBody>
          <a:bodyPr lIns="50800" tIns="50800" rIns="50800" bIns="50800" anchor="ctr"/>
          <a:lstStyle/>
          <a:p>
            <a:pPr>
              <a:defRPr sz="3000"/>
            </a:pPr>
          </a:p>
        </p:txBody>
      </p:sp>
      <p:pic>
        <p:nvPicPr>
          <p:cNvPr id="239" name="屏幕快照 2018-11-08 下午1.36.01.png" descr="屏幕快照 2018-11-08 下午1.36.01.png"/>
          <p:cNvPicPr>
            <a:picLocks noChangeAspect="1"/>
          </p:cNvPicPr>
          <p:nvPr/>
        </p:nvPicPr>
        <p:blipFill>
          <a:blip r:embed="rId7">
            <a:extLst/>
          </a:blip>
          <a:stretch>
            <a:fillRect/>
          </a:stretch>
        </p:blipFill>
        <p:spPr>
          <a:xfrm>
            <a:off x="2503231" y="6681263"/>
            <a:ext cx="7998338" cy="240642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每个概率推理系统都使用某种表示语言表达其概率模型。表示语言有许多种，如贝叶斯网络（置信网络）和隐含马尔科夫模型。…"/>
          <p:cNvSpPr txBox="1"/>
          <p:nvPr>
            <p:ph type="body" idx="1"/>
          </p:nvPr>
        </p:nvSpPr>
        <p:spPr>
          <a:prstGeom prst="rect">
            <a:avLst/>
          </a:prstGeom>
        </p:spPr>
        <p:txBody>
          <a:bodyPr/>
          <a:lstStyle/>
          <a:p>
            <a:pPr marL="413512" indent="-413512" defTabSz="514095">
              <a:spcBef>
                <a:spcPts val="2600"/>
              </a:spcBef>
              <a:buBlip>
                <a:blip r:embed="rId2"/>
              </a:buBlip>
              <a:defRPr sz="3343"/>
            </a:pPr>
            <a:r>
              <a:t>每个概率推理系统都使用某种表示语言表达其概率模型。表示语言有许多种，如贝叶斯网络（置信网络）和隐含马尔科夫模型。</a:t>
            </a:r>
          </a:p>
          <a:p>
            <a:pPr marL="413512" indent="-413512" defTabSz="514095">
              <a:spcBef>
                <a:spcPts val="2600"/>
              </a:spcBef>
              <a:buBlip>
                <a:blip r:embed="rId2"/>
              </a:buBlip>
              <a:defRPr sz="3343"/>
            </a:pPr>
            <a:r>
              <a:t>语言所能表示的一组模型称作语言的表达能力。对于实际应用，你肯定希望</a:t>
            </a:r>
            <a:r>
              <a:rPr u="sng"/>
              <a:t>表达能力尽可能强</a:t>
            </a:r>
            <a:r>
              <a:t>。</a:t>
            </a:r>
          </a:p>
          <a:p>
            <a:pPr marL="413512" indent="-413512" defTabSz="514095">
              <a:spcBef>
                <a:spcPts val="2600"/>
              </a:spcBef>
              <a:buBlip>
                <a:blip r:embed="rId2"/>
              </a:buBlip>
              <a:defRPr sz="3343"/>
            </a:pPr>
            <a:r>
              <a:t>简单地说，概率编程系统是</a:t>
            </a:r>
            <a:r>
              <a:rPr u="sng"/>
              <a:t>以编程语言作为表示语言的概率推理系统</a:t>
            </a:r>
            <a:r>
              <a:t>。我所说的编程语言是指具有编程语言所有预期特征（如变量、丰富的数据类型、控制流、函数等）的语言。正如你将要看到的，概率编程语言可以</a:t>
            </a:r>
            <a:r>
              <a:rPr u="sng"/>
              <a:t>表达极其广泛的概率模型，超越传统的概率推理框架</a:t>
            </a:r>
            <a:r>
              <a:t>。概率编程语言有极强的表达能力。</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uppose, however, that it is impractical to sample directly from p(z) but that we can evaluate p(z) easily for any given value of z. ”"/>
          <p:cNvSpPr txBox="1"/>
          <p:nvPr>
            <p:ph type="body" idx="13"/>
          </p:nvPr>
        </p:nvSpPr>
        <p:spPr>
          <a:xfrm>
            <a:off x="1270000" y="3517900"/>
            <a:ext cx="10464800" cy="2349501"/>
          </a:xfrm>
          <a:prstGeom prst="rect">
            <a:avLst/>
          </a:prstGeom>
        </p:spPr>
        <p:txBody>
          <a:bodyPr/>
          <a:lstStyle/>
          <a:p>
            <a:pPr/>
            <a:r>
              <a:t>“Suppose, however, that it is impractical to sample directly from p(z) but that we can evaluate p(z) easily for any given value of z.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屏幕快照 2018-11-08 下午1.40.57.png" descr="屏幕快照 2018-11-08 下午1.40.57.png"/>
          <p:cNvPicPr>
            <a:picLocks noChangeAspect="0"/>
          </p:cNvPicPr>
          <p:nvPr>
            <p:ph type="pic" idx="13"/>
          </p:nvPr>
        </p:nvPicPr>
        <p:blipFill>
          <a:blip r:embed="rId2">
            <a:extLst/>
          </a:blip>
          <a:stretch>
            <a:fillRect/>
          </a:stretch>
        </p:blipFill>
        <p:spPr>
          <a:xfrm>
            <a:off x="6724650" y="1357283"/>
            <a:ext cx="4787900" cy="7086601"/>
          </a:xfrm>
          <a:prstGeom prst="rect">
            <a:avLst/>
          </a:prstGeom>
        </p:spPr>
      </p:pic>
      <p:sp>
        <p:nvSpPr>
          <p:cNvPr id="244" name="Pattern Recognition and Machine Learning.2013.英文版 第十一章"/>
          <p:cNvSpPr txBox="1"/>
          <p:nvPr>
            <p:ph type="title"/>
          </p:nvPr>
        </p:nvSpPr>
        <p:spPr>
          <a:xfrm>
            <a:off x="946150" y="2881283"/>
            <a:ext cx="5600700" cy="4038601"/>
          </a:xfrm>
          <a:prstGeom prst="rect">
            <a:avLst/>
          </a:prstGeom>
        </p:spPr>
        <p:txBody>
          <a:bodyPr/>
          <a:lstStyle>
            <a:lvl1pPr defTabSz="414781">
              <a:defRPr sz="4828"/>
            </a:lvl1pPr>
          </a:lstStyle>
          <a:p>
            <a:pPr/>
            <a:r>
              <a:t>Pattern Recognition and Machine Learning.2013.英文版 第十一章</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为什么我们要采样"/>
          <p:cNvSpPr txBox="1"/>
          <p:nvPr>
            <p:ph type="title"/>
          </p:nvPr>
        </p:nvSpPr>
        <p:spPr>
          <a:prstGeom prst="rect">
            <a:avLst/>
          </a:prstGeom>
        </p:spPr>
        <p:txBody>
          <a:bodyPr/>
          <a:lstStyle/>
          <a:p>
            <a:pPr/>
            <a:r>
              <a:t>为什么我们要采样</a:t>
            </a:r>
          </a:p>
        </p:txBody>
      </p:sp>
      <p:pic>
        <p:nvPicPr>
          <p:cNvPr id="247" name="屏幕快照 2018-11-08 下午1.57.10.png" descr="屏幕快照 2018-11-08 下午1.57.10.png"/>
          <p:cNvPicPr>
            <a:picLocks noChangeAspect="1"/>
          </p:cNvPicPr>
          <p:nvPr/>
        </p:nvPicPr>
        <p:blipFill>
          <a:blip r:embed="rId2">
            <a:extLst/>
          </a:blip>
          <a:stretch>
            <a:fillRect/>
          </a:stretch>
        </p:blipFill>
        <p:spPr>
          <a:xfrm>
            <a:off x="7012033" y="2844247"/>
            <a:ext cx="4675344" cy="2886791"/>
          </a:xfrm>
          <a:prstGeom prst="rect">
            <a:avLst/>
          </a:prstGeom>
          <a:ln w="12700">
            <a:miter lim="400000"/>
          </a:ln>
        </p:spPr>
      </p:pic>
      <p:pic>
        <p:nvPicPr>
          <p:cNvPr id="248" name="屏幕快照 2018-11-08 下午1.57.18.png" descr="屏幕快照 2018-11-08 下午1.57.18.png"/>
          <p:cNvPicPr>
            <a:picLocks noChangeAspect="1"/>
          </p:cNvPicPr>
          <p:nvPr/>
        </p:nvPicPr>
        <p:blipFill>
          <a:blip r:embed="rId3">
            <a:extLst/>
          </a:blip>
          <a:stretch>
            <a:fillRect/>
          </a:stretch>
        </p:blipFill>
        <p:spPr>
          <a:xfrm>
            <a:off x="1229659" y="3483145"/>
            <a:ext cx="5438402" cy="1608995"/>
          </a:xfrm>
          <a:prstGeom prst="rect">
            <a:avLst/>
          </a:prstGeom>
          <a:ln w="12700">
            <a:miter lim="400000"/>
          </a:ln>
        </p:spPr>
      </p:pic>
      <p:pic>
        <p:nvPicPr>
          <p:cNvPr id="249" name="屏幕快照 2018-11-08 下午1.57.30.png" descr="屏幕快照 2018-11-08 下午1.57.30.png"/>
          <p:cNvPicPr>
            <a:picLocks noChangeAspect="1"/>
          </p:cNvPicPr>
          <p:nvPr/>
        </p:nvPicPr>
        <p:blipFill>
          <a:blip r:embed="rId4">
            <a:extLst/>
          </a:blip>
          <a:stretch>
            <a:fillRect/>
          </a:stretch>
        </p:blipFill>
        <p:spPr>
          <a:xfrm>
            <a:off x="1229659" y="6140357"/>
            <a:ext cx="5438402" cy="23793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屏幕快照 2018-11-08 下午2.00.00.png" descr="屏幕快照 2018-11-08 下午2.00.00.png"/>
          <p:cNvPicPr>
            <a:picLocks noChangeAspect="1"/>
          </p:cNvPicPr>
          <p:nvPr/>
        </p:nvPicPr>
        <p:blipFill>
          <a:blip r:embed="rId2">
            <a:extLst/>
          </a:blip>
          <a:stretch>
            <a:fillRect/>
          </a:stretch>
        </p:blipFill>
        <p:spPr>
          <a:xfrm>
            <a:off x="903855" y="898536"/>
            <a:ext cx="6790164" cy="4974532"/>
          </a:xfrm>
          <a:prstGeom prst="rect">
            <a:avLst/>
          </a:prstGeom>
          <a:ln w="12700">
            <a:miter lim="400000"/>
          </a:ln>
        </p:spPr>
      </p:pic>
      <p:pic>
        <p:nvPicPr>
          <p:cNvPr id="252" name="屏幕快照 2018-11-08 下午2.02.25.png" descr="屏幕快照 2018-11-08 下午2.02.25.png"/>
          <p:cNvPicPr>
            <a:picLocks noChangeAspect="1"/>
          </p:cNvPicPr>
          <p:nvPr/>
        </p:nvPicPr>
        <p:blipFill>
          <a:blip r:embed="rId3">
            <a:extLst/>
          </a:blip>
          <a:stretch>
            <a:fillRect/>
          </a:stretch>
        </p:blipFill>
        <p:spPr>
          <a:xfrm>
            <a:off x="4818899" y="4095844"/>
            <a:ext cx="7431651" cy="497453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252"/>
                                        </p:tgtEl>
                                        <p:attrNameLst>
                                          <p:attrName>style.visibility</p:attrName>
                                        </p:attrNameLst>
                                      </p:cBhvr>
                                      <p:to>
                                        <p:strVal val="visible"/>
                                      </p:to>
                                    </p:set>
                                    <p:anim calcmode="lin" valueType="num">
                                      <p:cBhvr>
                                        <p:cTn id="7" dur="1000" fill="hold"/>
                                        <p:tgtEl>
                                          <p:spTgt spid="252"/>
                                        </p:tgtEl>
                                        <p:attrNameLst>
                                          <p:attrName>ppt_w</p:attrName>
                                        </p:attrNameLst>
                                      </p:cBhvr>
                                      <p:tavLst>
                                        <p:tav tm="0">
                                          <p:val>
                                            <p:fltVal val="0"/>
                                          </p:val>
                                        </p:tav>
                                        <p:tav tm="100000">
                                          <p:val>
                                            <p:strVal val="#ppt_w"/>
                                          </p:val>
                                        </p:tav>
                                      </p:tavLst>
                                    </p:anim>
                                    <p:anim calcmode="lin" valueType="num">
                                      <p:cBhvr>
                                        <p:cTn id="8" dur="1000" fill="hold"/>
                                        <p:tgtEl>
                                          <p:spTgt spid="252"/>
                                        </p:tgtEl>
                                        <p:attrNameLst>
                                          <p:attrName>ppt_h</p:attrName>
                                        </p:attrNameLst>
                                      </p:cBhvr>
                                      <p:tavLst>
                                        <p:tav tm="0">
                                          <p:val>
                                            <p:fltVal val="0"/>
                                          </p:val>
                                        </p:tav>
                                        <p:tav tm="100000">
                                          <p:val>
                                            <p:strVal val="#ppt_h"/>
                                          </p:val>
                                        </p:tav>
                                      </p:tavLst>
                                    </p:anim>
                                    <p:anim calcmode="lin" valueType="num">
                                      <p:cBhvr>
                                        <p:cTn id="9" dur="1000" fill="hold"/>
                                        <p:tgtEl>
                                          <p:spTgt spid="2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tandard distributions"/>
          <p:cNvSpPr txBox="1"/>
          <p:nvPr>
            <p:ph type="title"/>
          </p:nvPr>
        </p:nvSpPr>
        <p:spPr>
          <a:prstGeom prst="rect">
            <a:avLst/>
          </a:prstGeom>
        </p:spPr>
        <p:txBody>
          <a:bodyPr/>
          <a:lstStyle/>
          <a:p>
            <a:pPr/>
            <a:r>
              <a:t>Standard distributions</a:t>
            </a:r>
          </a:p>
        </p:txBody>
      </p:sp>
      <p:sp>
        <p:nvSpPr>
          <p:cNvPr id="255" name="均匀分布…"/>
          <p:cNvSpPr txBox="1"/>
          <p:nvPr>
            <p:ph type="body" sz="half" idx="1"/>
          </p:nvPr>
        </p:nvSpPr>
        <p:spPr>
          <a:xfrm>
            <a:off x="1270000" y="2819400"/>
            <a:ext cx="6814008" cy="5842000"/>
          </a:xfrm>
          <a:prstGeom prst="rect">
            <a:avLst/>
          </a:prstGeom>
        </p:spPr>
        <p:txBody>
          <a:bodyPr/>
          <a:lstStyle/>
          <a:p>
            <a:pPr>
              <a:buBlip>
                <a:blip r:embed="rId2"/>
              </a:buBlip>
            </a:pPr>
            <a:r>
              <a:t>均匀分布</a:t>
            </a:r>
          </a:p>
          <a:p>
            <a:pPr lvl="1">
              <a:buBlip>
                <a:blip r:embed="rId2"/>
              </a:buBlip>
            </a:pPr>
            <a:r>
              <a:t>同余方程组生成伪随机数</a:t>
            </a:r>
          </a:p>
          <a:p>
            <a:pPr>
              <a:buBlip>
                <a:blip r:embed="rId2"/>
              </a:buBlip>
            </a:pPr>
            <a:r>
              <a:t>一些可以表示出累计分布函数的分布</a:t>
            </a:r>
          </a:p>
        </p:txBody>
      </p:sp>
      <p:pic>
        <p:nvPicPr>
          <p:cNvPr id="256" name="屏幕快照 2018-11-08 下午1.47.40.png" descr="屏幕快照 2018-11-08 下午1.47.40.png"/>
          <p:cNvPicPr>
            <a:picLocks noChangeAspect="1"/>
          </p:cNvPicPr>
          <p:nvPr/>
        </p:nvPicPr>
        <p:blipFill>
          <a:blip r:embed="rId3">
            <a:extLst/>
          </a:blip>
          <a:stretch>
            <a:fillRect/>
          </a:stretch>
        </p:blipFill>
        <p:spPr>
          <a:xfrm>
            <a:off x="8174349" y="3270250"/>
            <a:ext cx="3810001" cy="3213100"/>
          </a:xfrm>
          <a:prstGeom prst="rect">
            <a:avLst/>
          </a:prstGeom>
          <a:ln w="12700">
            <a:miter lim="400000"/>
          </a:ln>
        </p:spPr>
      </p:pic>
      <p:pic>
        <p:nvPicPr>
          <p:cNvPr id="257" name="屏幕快照 2018-11-08 下午1.53.22.png" descr="屏幕快照 2018-11-08 下午1.53.22.png"/>
          <p:cNvPicPr>
            <a:picLocks noChangeAspect="1"/>
          </p:cNvPicPr>
          <p:nvPr/>
        </p:nvPicPr>
        <p:blipFill>
          <a:blip r:embed="rId4">
            <a:extLst/>
          </a:blip>
          <a:stretch>
            <a:fillRect/>
          </a:stretch>
        </p:blipFill>
        <p:spPr>
          <a:xfrm>
            <a:off x="4453325" y="7568073"/>
            <a:ext cx="7353359" cy="1124878"/>
          </a:xfrm>
          <a:prstGeom prst="rect">
            <a:avLst/>
          </a:prstGeom>
          <a:ln w="12700">
            <a:miter lim="400000"/>
          </a:ln>
        </p:spPr>
      </p:pic>
      <p:pic>
        <p:nvPicPr>
          <p:cNvPr id="258" name="屏幕快照 2018-11-08 下午1.55.08.png" descr="屏幕快照 2018-11-08 下午1.55.08.png"/>
          <p:cNvPicPr>
            <a:picLocks noChangeAspect="1"/>
          </p:cNvPicPr>
          <p:nvPr/>
        </p:nvPicPr>
        <p:blipFill>
          <a:blip r:embed="rId5">
            <a:extLst/>
          </a:blip>
          <a:stretch>
            <a:fillRect/>
          </a:stretch>
        </p:blipFill>
        <p:spPr>
          <a:xfrm>
            <a:off x="1311503" y="3092450"/>
            <a:ext cx="6731001" cy="3568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258"/>
                                        </p:tgtEl>
                                        <p:attrNameLst>
                                          <p:attrName>style.visibility</p:attrName>
                                        </p:attrNameLst>
                                      </p:cBhvr>
                                      <p:to>
                                        <p:strVal val="visible"/>
                                      </p:to>
                                    </p:set>
                                    <p:anim calcmode="lin" valueType="num">
                                      <p:cBhvr>
                                        <p:cTn id="7" dur="1000" fill="hold"/>
                                        <p:tgtEl>
                                          <p:spTgt spid="258"/>
                                        </p:tgtEl>
                                        <p:attrNameLst>
                                          <p:attrName>ppt_w</p:attrName>
                                        </p:attrNameLst>
                                      </p:cBhvr>
                                      <p:tavLst>
                                        <p:tav tm="0">
                                          <p:val>
                                            <p:fltVal val="0"/>
                                          </p:val>
                                        </p:tav>
                                        <p:tav tm="100000">
                                          <p:val>
                                            <p:strVal val="#ppt_w"/>
                                          </p:val>
                                        </p:tav>
                                      </p:tavLst>
                                    </p:anim>
                                    <p:anim calcmode="lin" valueType="num">
                                      <p:cBhvr>
                                        <p:cTn id="8" dur="1000" fill="hold"/>
                                        <p:tgtEl>
                                          <p:spTgt spid="258"/>
                                        </p:tgtEl>
                                        <p:attrNameLst>
                                          <p:attrName>ppt_h</p:attrName>
                                        </p:attrNameLst>
                                      </p:cBhvr>
                                      <p:tavLst>
                                        <p:tav tm="0">
                                          <p:val>
                                            <p:fltVal val="0"/>
                                          </p:val>
                                        </p:tav>
                                        <p:tav tm="100000">
                                          <p:val>
                                            <p:strVal val="#ppt_h"/>
                                          </p:val>
                                        </p:tav>
                                      </p:tavLst>
                                    </p:anim>
                                    <p:anim calcmode="lin" valueType="num">
                                      <p:cBhvr>
                                        <p:cTn id="9" dur="1000" fill="hold"/>
                                        <p:tgtEl>
                                          <p:spTgt spid="2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8" grpId="1"/>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Rejection sampling"/>
          <p:cNvSpPr txBox="1"/>
          <p:nvPr>
            <p:ph type="title"/>
          </p:nvPr>
        </p:nvSpPr>
        <p:spPr>
          <a:prstGeom prst="rect">
            <a:avLst/>
          </a:prstGeom>
        </p:spPr>
        <p:txBody>
          <a:bodyPr/>
          <a:lstStyle/>
          <a:p>
            <a:pPr/>
            <a:r>
              <a:t>Rejection sampling</a:t>
            </a:r>
          </a:p>
        </p:txBody>
      </p:sp>
      <p:pic>
        <p:nvPicPr>
          <p:cNvPr id="261" name="屏幕快照 2018-11-08 下午2.04.44.png" descr="屏幕快照 2018-11-08 下午2.04.44.png"/>
          <p:cNvPicPr>
            <a:picLocks noChangeAspect="1"/>
          </p:cNvPicPr>
          <p:nvPr/>
        </p:nvPicPr>
        <p:blipFill>
          <a:blip r:embed="rId2">
            <a:extLst/>
          </a:blip>
          <a:stretch>
            <a:fillRect/>
          </a:stretch>
        </p:blipFill>
        <p:spPr>
          <a:xfrm>
            <a:off x="2618083" y="2898675"/>
            <a:ext cx="7768634" cy="3956250"/>
          </a:xfrm>
          <a:prstGeom prst="rect">
            <a:avLst/>
          </a:prstGeom>
          <a:ln w="12700">
            <a:miter lim="400000"/>
          </a:ln>
        </p:spPr>
      </p:pic>
      <p:pic>
        <p:nvPicPr>
          <p:cNvPr id="262" name="屏幕快照 2018-11-08 下午2.05.56.png" descr="屏幕快照 2018-11-08 下午2.05.56.png"/>
          <p:cNvPicPr>
            <a:picLocks noChangeAspect="1"/>
          </p:cNvPicPr>
          <p:nvPr/>
        </p:nvPicPr>
        <p:blipFill>
          <a:blip r:embed="rId3">
            <a:extLst/>
          </a:blip>
          <a:stretch>
            <a:fillRect/>
          </a:stretch>
        </p:blipFill>
        <p:spPr>
          <a:xfrm>
            <a:off x="4964244" y="4075324"/>
            <a:ext cx="6960338" cy="4830519"/>
          </a:xfrm>
          <a:prstGeom prst="rect">
            <a:avLst/>
          </a:prstGeom>
          <a:ln w="12700">
            <a:miter lim="400000"/>
          </a:ln>
        </p:spPr>
      </p:pic>
      <p:sp>
        <p:nvSpPr>
          <p:cNvPr id="263" name="Although rejection can be a useful technique in one or two dimensions it is unsuited to problems of high dimensionality"/>
          <p:cNvSpPr txBox="1"/>
          <p:nvPr/>
        </p:nvSpPr>
        <p:spPr>
          <a:xfrm>
            <a:off x="1795178" y="3949699"/>
            <a:ext cx="9140802" cy="1854201"/>
          </a:xfrm>
          <a:prstGeom prst="rect">
            <a:avLst/>
          </a:prstGeom>
          <a:blipFill>
            <a:blip r:embed="rId4"/>
          </a:blipFill>
          <a:ln w="12700">
            <a:miter lim="400000"/>
          </a:ln>
          <a:effectLst>
            <a:outerShdw sx="100000" sy="100000" kx="0" ky="0" algn="b" rotWithShape="0" blurRad="50800" dist="25400" dir="5400000">
              <a:srgbClr val="000000">
                <a:alpha val="25000"/>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effectLst>
                  <a:outerShdw sx="100000" sy="100000" kx="0" ky="0" algn="b" rotWithShape="0" blurRad="76200" dist="12700" dir="5400000">
                    <a:srgbClr val="000000">
                      <a:alpha val="50000"/>
                    </a:srgbClr>
                  </a:outerShdw>
                </a:effectLst>
              </a:defRPr>
            </a:lvl1pPr>
          </a:lstStyle>
          <a:p>
            <a:pPr/>
            <a:r>
              <a:t>Although rejection can be a useful technique in one or two dimensions it is unsuited to problems of high dimensionality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262"/>
                                        </p:tgtEl>
                                        <p:attrNameLst>
                                          <p:attrName>style.visibility</p:attrName>
                                        </p:attrNameLst>
                                      </p:cBhvr>
                                      <p:to>
                                        <p:strVal val="visible"/>
                                      </p:to>
                                    </p:set>
                                    <p:anim calcmode="lin" valueType="num">
                                      <p:cBhvr>
                                        <p:cTn id="7" dur="1000" fill="hold"/>
                                        <p:tgtEl>
                                          <p:spTgt spid="262"/>
                                        </p:tgtEl>
                                        <p:attrNameLst>
                                          <p:attrName>ppt_w</p:attrName>
                                        </p:attrNameLst>
                                      </p:cBhvr>
                                      <p:tavLst>
                                        <p:tav tm="0">
                                          <p:val>
                                            <p:fltVal val="0"/>
                                          </p:val>
                                        </p:tav>
                                        <p:tav tm="100000">
                                          <p:val>
                                            <p:strVal val="#ppt_w"/>
                                          </p:val>
                                        </p:tav>
                                      </p:tavLst>
                                    </p:anim>
                                    <p:anim calcmode="lin" valueType="num">
                                      <p:cBhvr>
                                        <p:cTn id="8" dur="1000" fill="hold"/>
                                        <p:tgtEl>
                                          <p:spTgt spid="262"/>
                                        </p:tgtEl>
                                        <p:attrNameLst>
                                          <p:attrName>ppt_h</p:attrName>
                                        </p:attrNameLst>
                                      </p:cBhvr>
                                      <p:tavLst>
                                        <p:tav tm="0">
                                          <p:val>
                                            <p:fltVal val="0"/>
                                          </p:val>
                                        </p:tav>
                                        <p:tav tm="100000">
                                          <p:val>
                                            <p:strVal val="#ppt_h"/>
                                          </p:val>
                                        </p:tav>
                                      </p:tavLst>
                                    </p:anim>
                                    <p:anim calcmode="lin" valueType="num">
                                      <p:cBhvr>
                                        <p:cTn id="9" dur="1000" fill="hold"/>
                                        <p:tgtEl>
                                          <p:spTgt spid="2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15" grpId="2" fill="hold">
                                  <p:stCondLst>
                                    <p:cond delay="0"/>
                                  </p:stCondLst>
                                  <p:iterate type="el" backwards="0">
                                    <p:tmAbs val="0"/>
                                  </p:iterate>
                                  <p:childTnLst>
                                    <p:set>
                                      <p:cBhvr>
                                        <p:cTn id="14" fill="hold"/>
                                        <p:tgtEl>
                                          <p:spTgt spid="263"/>
                                        </p:tgtEl>
                                        <p:attrNameLst>
                                          <p:attrName>style.visibility</p:attrName>
                                        </p:attrNameLst>
                                      </p:cBhvr>
                                      <p:to>
                                        <p:strVal val="visible"/>
                                      </p:to>
                                    </p:set>
                                    <p:anim calcmode="lin" valueType="num">
                                      <p:cBhvr>
                                        <p:cTn id="15" dur="1000" fill="hold"/>
                                        <p:tgtEl>
                                          <p:spTgt spid="263"/>
                                        </p:tgtEl>
                                        <p:attrNameLst>
                                          <p:attrName>ppt_w</p:attrName>
                                        </p:attrNameLst>
                                      </p:cBhvr>
                                      <p:tavLst>
                                        <p:tav tm="0">
                                          <p:val>
                                            <p:fltVal val="0"/>
                                          </p:val>
                                        </p:tav>
                                        <p:tav tm="100000">
                                          <p:val>
                                            <p:strVal val="#ppt_w"/>
                                          </p:val>
                                        </p:tav>
                                      </p:tavLst>
                                    </p:anim>
                                    <p:anim calcmode="lin" valueType="num">
                                      <p:cBhvr>
                                        <p:cTn id="16" dur="1000" fill="hold"/>
                                        <p:tgtEl>
                                          <p:spTgt spid="263"/>
                                        </p:tgtEl>
                                        <p:attrNameLst>
                                          <p:attrName>ppt_h</p:attrName>
                                        </p:attrNameLst>
                                      </p:cBhvr>
                                      <p:tavLst>
                                        <p:tav tm="0">
                                          <p:val>
                                            <p:fltVal val="0"/>
                                          </p:val>
                                        </p:tav>
                                        <p:tav tm="100000">
                                          <p:val>
                                            <p:strVal val="#ppt_h"/>
                                          </p:val>
                                        </p:tav>
                                      </p:tavLst>
                                    </p:anim>
                                    <p:anim calcmode="lin" valueType="num">
                                      <p:cBhvr>
                                        <p:cTn id="17" dur="1000" fill="hold"/>
                                        <p:tgtEl>
                                          <p:spTgt spid="26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 grpId="2"/>
      <p:bldP build="whole" bldLvl="1" animBg="1" rev="0" advAuto="0" spid="262"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Importance sampling"/>
          <p:cNvSpPr txBox="1"/>
          <p:nvPr>
            <p:ph type="title"/>
          </p:nvPr>
        </p:nvSpPr>
        <p:spPr>
          <a:prstGeom prst="rect">
            <a:avLst/>
          </a:prstGeom>
        </p:spPr>
        <p:txBody>
          <a:bodyPr/>
          <a:lstStyle/>
          <a:p>
            <a:pPr/>
            <a:r>
              <a:t>Importance sampling</a:t>
            </a:r>
          </a:p>
        </p:txBody>
      </p:sp>
      <p:pic>
        <p:nvPicPr>
          <p:cNvPr id="266" name="屏幕快照 2018-11-08 下午2.09.43.png" descr="屏幕快照 2018-11-08 下午2.09.43.png"/>
          <p:cNvPicPr>
            <a:picLocks noChangeAspect="1"/>
          </p:cNvPicPr>
          <p:nvPr/>
        </p:nvPicPr>
        <p:blipFill>
          <a:blip r:embed="rId2">
            <a:extLst/>
          </a:blip>
          <a:stretch>
            <a:fillRect/>
          </a:stretch>
        </p:blipFill>
        <p:spPr>
          <a:xfrm>
            <a:off x="1063174" y="2136791"/>
            <a:ext cx="6517449" cy="3805992"/>
          </a:xfrm>
          <a:prstGeom prst="rect">
            <a:avLst/>
          </a:prstGeom>
          <a:ln w="12700">
            <a:miter lim="400000"/>
          </a:ln>
        </p:spPr>
      </p:pic>
      <p:pic>
        <p:nvPicPr>
          <p:cNvPr id="267" name="屏幕快照 2018-11-08 下午2.10.04.png" descr="屏幕快照 2018-11-08 下午2.10.04.png"/>
          <p:cNvPicPr>
            <a:picLocks noChangeAspect="1"/>
          </p:cNvPicPr>
          <p:nvPr/>
        </p:nvPicPr>
        <p:blipFill>
          <a:blip r:embed="rId3">
            <a:extLst/>
          </a:blip>
          <a:stretch>
            <a:fillRect/>
          </a:stretch>
        </p:blipFill>
        <p:spPr>
          <a:xfrm>
            <a:off x="6169527" y="5538528"/>
            <a:ext cx="6087825" cy="3559037"/>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Importance sampling"/>
          <p:cNvSpPr txBox="1"/>
          <p:nvPr>
            <p:ph type="title"/>
          </p:nvPr>
        </p:nvSpPr>
        <p:spPr>
          <a:prstGeom prst="rect">
            <a:avLst/>
          </a:prstGeom>
        </p:spPr>
        <p:txBody>
          <a:bodyPr/>
          <a:lstStyle/>
          <a:p>
            <a:pPr/>
            <a:r>
              <a:t>Importance sampling</a:t>
            </a:r>
          </a:p>
        </p:txBody>
      </p:sp>
      <p:pic>
        <p:nvPicPr>
          <p:cNvPr id="270" name="屏幕快照 2018-11-08 下午2.11.16.png" descr="屏幕快照 2018-11-08 下午2.11.16.png"/>
          <p:cNvPicPr>
            <a:picLocks noChangeAspect="1"/>
          </p:cNvPicPr>
          <p:nvPr/>
        </p:nvPicPr>
        <p:blipFill>
          <a:blip r:embed="rId2">
            <a:extLst/>
          </a:blip>
          <a:stretch>
            <a:fillRect/>
          </a:stretch>
        </p:blipFill>
        <p:spPr>
          <a:xfrm>
            <a:off x="2041176" y="2675740"/>
            <a:ext cx="8922448" cy="5538072"/>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Markov Chain Monte Carlo"/>
          <p:cNvSpPr txBox="1"/>
          <p:nvPr>
            <p:ph type="title"/>
          </p:nvPr>
        </p:nvSpPr>
        <p:spPr>
          <a:prstGeom prst="rect">
            <a:avLst/>
          </a:prstGeom>
        </p:spPr>
        <p:txBody>
          <a:bodyPr/>
          <a:lstStyle>
            <a:lvl1pPr defTabSz="549148">
              <a:defRPr sz="6768"/>
            </a:lvl1pPr>
          </a:lstStyle>
          <a:p>
            <a:pPr/>
            <a:r>
              <a:t>Markov Chain Monte Carlo</a:t>
            </a:r>
          </a:p>
        </p:txBody>
      </p:sp>
      <p:sp>
        <p:nvSpPr>
          <p:cNvPr id="273" name="Markov chain Monte Carlo methods have their origins in physics (Metropolis and Ulam, 1949), and it was only towards the end of the 1980s that they started to have a significant impact in the field of statistics."/>
          <p:cNvSpPr txBox="1"/>
          <p:nvPr>
            <p:ph type="body" idx="1"/>
          </p:nvPr>
        </p:nvSpPr>
        <p:spPr>
          <a:prstGeom prst="rect">
            <a:avLst/>
          </a:prstGeom>
        </p:spPr>
        <p:txBody>
          <a:bodyPr/>
          <a:lstStyle>
            <a:lvl1pPr>
              <a:buBlip>
                <a:blip r:embed="rId2"/>
              </a:buBlip>
            </a:lvl1pPr>
          </a:lstStyle>
          <a:p>
            <a:pPr/>
            <a:r>
              <a:t>Markov chain Monte Carlo methods have their origins in physics (Metropolis and Ulam, 1949), and it was only towards the end of the 1980s that they started to have a significant impact in the field of statistics.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Markov Chain Monte Carlo"/>
          <p:cNvSpPr txBox="1"/>
          <p:nvPr>
            <p:ph type="title"/>
          </p:nvPr>
        </p:nvSpPr>
        <p:spPr>
          <a:prstGeom prst="rect">
            <a:avLst/>
          </a:prstGeom>
        </p:spPr>
        <p:txBody>
          <a:bodyPr/>
          <a:lstStyle>
            <a:lvl1pPr defTabSz="549148">
              <a:defRPr sz="6768"/>
            </a:lvl1pPr>
          </a:lstStyle>
          <a:p>
            <a:pPr/>
            <a:r>
              <a:t>Markov Chain Monte Carlo</a:t>
            </a:r>
          </a:p>
        </p:txBody>
      </p:sp>
      <p:sp>
        <p:nvSpPr>
          <p:cNvPr id="276" name="This time, however, we maintain a record of the current state z(τ), and the proposal distribution q(z | z(τ)) depends on this current state, and so the sequence of samples z(1), z(2), . . . forms a Markov chain."/>
          <p:cNvSpPr txBox="1"/>
          <p:nvPr>
            <p:ph type="body" idx="1"/>
          </p:nvPr>
        </p:nvSpPr>
        <p:spPr>
          <a:prstGeom prst="rect">
            <a:avLst/>
          </a:prstGeom>
        </p:spPr>
        <p:txBody>
          <a:bodyPr/>
          <a:lstStyle>
            <a:lvl1pPr>
              <a:buBlip>
                <a:blip r:embed="rId2"/>
              </a:buBlip>
            </a:lvl1pPr>
          </a:lstStyle>
          <a:p>
            <a:pPr/>
            <a:r>
              <a:t>This time, however, we maintain a record of the current state z(τ), and the proposal distribution q(z | z(τ)) depends on this current state, and so the sequence of samples z(1), z(2), . . . forms a Markov chain.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屏幕快照 2018-10-25 下午3.28.19.png" descr="屏幕快照 2018-10-25 下午3.28.19.png"/>
          <p:cNvPicPr>
            <a:picLocks noChangeAspect="0"/>
          </p:cNvPicPr>
          <p:nvPr>
            <p:ph type="pic" idx="13"/>
          </p:nvPr>
        </p:nvPicPr>
        <p:blipFill>
          <a:blip r:embed="rId2">
            <a:extLst/>
          </a:blip>
          <a:stretch>
            <a:fillRect/>
          </a:stretch>
        </p:blipFill>
        <p:spPr>
          <a:xfrm>
            <a:off x="781050" y="2526274"/>
            <a:ext cx="11442700" cy="7213601"/>
          </a:xfrm>
          <a:prstGeom prst="rect">
            <a:avLst/>
          </a:prstGeom>
        </p:spPr>
      </p:pic>
      <p:pic>
        <p:nvPicPr>
          <p:cNvPr id="129" name="屏幕快照 2018-10-25 下午3.28.41.png" descr="屏幕快照 2018-10-25 下午3.28.41.png"/>
          <p:cNvPicPr>
            <a:picLocks noChangeAspect="0"/>
          </p:cNvPicPr>
          <p:nvPr/>
        </p:nvPicPr>
        <p:blipFill>
          <a:blip r:embed="rId3">
            <a:extLst/>
          </a:blip>
          <a:stretch>
            <a:fillRect/>
          </a:stretch>
        </p:blipFill>
        <p:spPr>
          <a:xfrm>
            <a:off x="763271" y="-2554"/>
            <a:ext cx="11036301" cy="4854269"/>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29"/>
                                        </p:tgtEl>
                                        <p:attrNameLst>
                                          <p:attrName>style.visibility</p:attrName>
                                        </p:attrNameLst>
                                      </p:cBhvr>
                                      <p:to>
                                        <p:strVal val="visible"/>
                                      </p:to>
                                    </p:set>
                                    <p:anim calcmode="lin" valueType="num">
                                      <p:cBhvr>
                                        <p:cTn id="7" dur="500" fill="hold"/>
                                        <p:tgtEl>
                                          <p:spTgt spid="129"/>
                                        </p:tgtEl>
                                        <p:attrNameLst>
                                          <p:attrName>ppt_x</p:attrName>
                                        </p:attrNameLst>
                                      </p:cBhvr>
                                      <p:tavLst>
                                        <p:tav tm="0">
                                          <p:val>
                                            <p:strVal val="#ppt_x"/>
                                          </p:val>
                                        </p:tav>
                                        <p:tav tm="100000">
                                          <p:val>
                                            <p:strVal val="#ppt_x"/>
                                          </p:val>
                                        </p:tav>
                                      </p:tavLst>
                                    </p:anim>
                                    <p:anim calcmode="lin" valueType="num">
                                      <p:cBhvr>
                                        <p:cTn id="8" dur="500" fill="hold"/>
                                        <p:tgtEl>
                                          <p:spTgt spid="1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Markov Chain Monte Carlo"/>
          <p:cNvSpPr txBox="1"/>
          <p:nvPr>
            <p:ph type="title"/>
          </p:nvPr>
        </p:nvSpPr>
        <p:spPr>
          <a:prstGeom prst="rect">
            <a:avLst/>
          </a:prstGeom>
        </p:spPr>
        <p:txBody>
          <a:bodyPr/>
          <a:lstStyle>
            <a:lvl1pPr defTabSz="549148">
              <a:defRPr sz="6768"/>
            </a:lvl1pPr>
          </a:lstStyle>
          <a:p>
            <a:pPr/>
            <a:r>
              <a:t>Markov Chain Monte Carlo</a:t>
            </a:r>
          </a:p>
        </p:txBody>
      </p:sp>
      <p:pic>
        <p:nvPicPr>
          <p:cNvPr id="279" name="屏幕快照 2018-11-08 下午2.15.44.png" descr="屏幕快照 2018-11-08 下午2.15.44.png"/>
          <p:cNvPicPr>
            <a:picLocks noChangeAspect="1"/>
          </p:cNvPicPr>
          <p:nvPr/>
        </p:nvPicPr>
        <p:blipFill>
          <a:blip r:embed="rId2">
            <a:extLst/>
          </a:blip>
          <a:stretch>
            <a:fillRect/>
          </a:stretch>
        </p:blipFill>
        <p:spPr>
          <a:xfrm>
            <a:off x="905536" y="4458601"/>
            <a:ext cx="11193728" cy="2563599"/>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Markov Chain Monte Carlo"/>
          <p:cNvSpPr txBox="1"/>
          <p:nvPr>
            <p:ph type="title"/>
          </p:nvPr>
        </p:nvSpPr>
        <p:spPr>
          <a:prstGeom prst="rect">
            <a:avLst/>
          </a:prstGeom>
        </p:spPr>
        <p:txBody>
          <a:bodyPr/>
          <a:lstStyle>
            <a:lvl1pPr defTabSz="549148">
              <a:defRPr sz="6768"/>
            </a:lvl1pPr>
          </a:lstStyle>
          <a:p>
            <a:pPr/>
            <a:r>
              <a:t>Markov Chain Monte Carlo</a:t>
            </a:r>
          </a:p>
        </p:txBody>
      </p:sp>
      <p:sp>
        <p:nvSpPr>
          <p:cNvPr id="282" name="目标是使我们的马尔可夫链的平稳状态收敛到我们需要的分布p上去"/>
          <p:cNvSpPr txBox="1"/>
          <p:nvPr>
            <p:ph type="body" sz="quarter" idx="1"/>
          </p:nvPr>
        </p:nvSpPr>
        <p:spPr>
          <a:xfrm>
            <a:off x="1270000" y="2819400"/>
            <a:ext cx="10464800" cy="1871658"/>
          </a:xfrm>
          <a:prstGeom prst="rect">
            <a:avLst/>
          </a:prstGeom>
        </p:spPr>
        <p:txBody>
          <a:bodyPr/>
          <a:lstStyle>
            <a:lvl1pPr>
              <a:buBlip>
                <a:blip r:embed="rId2"/>
              </a:buBlip>
            </a:lvl1pPr>
          </a:lstStyle>
          <a:p>
            <a:pPr/>
            <a:r>
              <a:t>目标是使我们的马尔可夫链的平稳状态收敛到我们需要的分布p上去</a:t>
            </a:r>
          </a:p>
        </p:txBody>
      </p:sp>
      <p:pic>
        <p:nvPicPr>
          <p:cNvPr id="283" name="屏幕快照 2018-11-08 下午2.18.23.png" descr="屏幕快照 2018-11-08 下午2.18.23.png"/>
          <p:cNvPicPr>
            <a:picLocks noChangeAspect="1"/>
          </p:cNvPicPr>
          <p:nvPr/>
        </p:nvPicPr>
        <p:blipFill>
          <a:blip r:embed="rId3">
            <a:extLst/>
          </a:blip>
          <a:stretch>
            <a:fillRect/>
          </a:stretch>
        </p:blipFill>
        <p:spPr>
          <a:xfrm>
            <a:off x="3284174" y="5327716"/>
            <a:ext cx="6436452" cy="1180017"/>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Markov Chain Monte Carlo"/>
          <p:cNvSpPr txBox="1"/>
          <p:nvPr>
            <p:ph type="title"/>
          </p:nvPr>
        </p:nvSpPr>
        <p:spPr>
          <a:prstGeom prst="rect">
            <a:avLst/>
          </a:prstGeom>
        </p:spPr>
        <p:txBody>
          <a:bodyPr/>
          <a:lstStyle>
            <a:lvl1pPr defTabSz="549148">
              <a:defRPr sz="6768"/>
            </a:lvl1pPr>
          </a:lstStyle>
          <a:p>
            <a:pPr/>
            <a:r>
              <a:t>Markov Chain Monte Carlo</a:t>
            </a:r>
          </a:p>
        </p:txBody>
      </p:sp>
      <p:pic>
        <p:nvPicPr>
          <p:cNvPr id="286" name="屏幕快照 2018-11-08 下午2.19.52.png" descr="屏幕快照 2018-11-08 下午2.19.52.png"/>
          <p:cNvPicPr>
            <a:picLocks noChangeAspect="1"/>
          </p:cNvPicPr>
          <p:nvPr/>
        </p:nvPicPr>
        <p:blipFill>
          <a:blip r:embed="rId2">
            <a:extLst/>
          </a:blip>
          <a:stretch>
            <a:fillRect/>
          </a:stretch>
        </p:blipFill>
        <p:spPr>
          <a:xfrm>
            <a:off x="1270000" y="2827423"/>
            <a:ext cx="10464800" cy="5825954"/>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Markov Chain Monte Carlo"/>
          <p:cNvSpPr txBox="1"/>
          <p:nvPr>
            <p:ph type="title"/>
          </p:nvPr>
        </p:nvSpPr>
        <p:spPr>
          <a:xfrm>
            <a:off x="1270000" y="355256"/>
            <a:ext cx="10464800" cy="2108201"/>
          </a:xfrm>
          <a:prstGeom prst="rect">
            <a:avLst/>
          </a:prstGeom>
        </p:spPr>
        <p:txBody>
          <a:bodyPr/>
          <a:lstStyle>
            <a:lvl1pPr defTabSz="549148">
              <a:defRPr sz="6768"/>
            </a:lvl1pPr>
          </a:lstStyle>
          <a:p>
            <a:pPr/>
            <a:r>
              <a:t>Markov Chain Monte Carlo</a:t>
            </a:r>
          </a:p>
        </p:txBody>
      </p:sp>
      <p:pic>
        <p:nvPicPr>
          <p:cNvPr id="289" name="屏幕快照 2018-11-08 下午2.22.27.png" descr="屏幕快照 2018-11-08 下午2.22.27.png"/>
          <p:cNvPicPr>
            <a:picLocks noChangeAspect="1"/>
          </p:cNvPicPr>
          <p:nvPr/>
        </p:nvPicPr>
        <p:blipFill>
          <a:blip r:embed="rId2">
            <a:extLst/>
          </a:blip>
          <a:stretch>
            <a:fillRect/>
          </a:stretch>
        </p:blipFill>
        <p:spPr>
          <a:xfrm>
            <a:off x="1500639" y="1956446"/>
            <a:ext cx="10003522" cy="7123294"/>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Markov Chain Monte Carlo"/>
          <p:cNvSpPr txBox="1"/>
          <p:nvPr>
            <p:ph type="title"/>
          </p:nvPr>
        </p:nvSpPr>
        <p:spPr>
          <a:xfrm>
            <a:off x="1270000" y="355256"/>
            <a:ext cx="10464800" cy="2108201"/>
          </a:xfrm>
          <a:prstGeom prst="rect">
            <a:avLst/>
          </a:prstGeom>
        </p:spPr>
        <p:txBody>
          <a:bodyPr/>
          <a:lstStyle>
            <a:lvl1pPr defTabSz="549148">
              <a:defRPr sz="6768"/>
            </a:lvl1pPr>
          </a:lstStyle>
          <a:p>
            <a:pPr/>
            <a:r>
              <a:t>Markov Chain Monte Carlo</a:t>
            </a:r>
          </a:p>
        </p:txBody>
      </p:sp>
      <p:pic>
        <p:nvPicPr>
          <p:cNvPr id="292" name="屏幕快照 2018-11-08 下午2.28.44.png" descr="屏幕快照 2018-11-08 下午2.28.44.png"/>
          <p:cNvPicPr>
            <a:picLocks noChangeAspect="1"/>
          </p:cNvPicPr>
          <p:nvPr/>
        </p:nvPicPr>
        <p:blipFill>
          <a:blip r:embed="rId2">
            <a:extLst/>
          </a:blip>
          <a:stretch>
            <a:fillRect/>
          </a:stretch>
        </p:blipFill>
        <p:spPr>
          <a:xfrm>
            <a:off x="1346199" y="2121790"/>
            <a:ext cx="10312402" cy="1713542"/>
          </a:xfrm>
          <a:prstGeom prst="rect">
            <a:avLst/>
          </a:prstGeom>
          <a:ln w="12700">
            <a:miter lim="400000"/>
          </a:ln>
        </p:spPr>
      </p:pic>
      <p:sp>
        <p:nvSpPr>
          <p:cNvPr id="293" name="除了MCMC，还有另外一些可以寻找后验分布的方法。比如拉普拉斯近似法，就是一种用简单函数来对后验进行近似的方法。还有更高级的变分贝叶斯法。…"/>
          <p:cNvSpPr txBox="1"/>
          <p:nvPr/>
        </p:nvSpPr>
        <p:spPr>
          <a:xfrm>
            <a:off x="903154" y="4279205"/>
            <a:ext cx="11198492" cy="42723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除了MCMC，还有另外一些可以寻找后验分布的方法。比如拉普拉斯近似法，就是一种用简单函数来对后验进行近似的方法。还有更高级的变分贝叶斯法。</a:t>
            </a:r>
          </a:p>
          <a:p>
            <a:pPr algn="l"/>
            <a:r>
              <a:t>话虽如此，我有个朋友总MCMC方法烂，烂透了。对于PyMC使用的具有别样风味的MCMC算法，他的评价只有一个字：烂。</a:t>
            </a:r>
          </a:p>
        </p:txBody>
      </p:sp>
      <p:sp>
        <p:nvSpPr>
          <p:cNvPr id="294" name="– Bayesian Methods for Hackers: Probabilistic Programming and Bayesian Inference"/>
          <p:cNvSpPr txBox="1"/>
          <p:nvPr/>
        </p:nvSpPr>
        <p:spPr>
          <a:xfrm>
            <a:off x="2481466" y="8520720"/>
            <a:ext cx="9743432"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r">
              <a:defRPr sz="2800"/>
            </a:pPr>
            <a:r>
              <a:t>– </a:t>
            </a:r>
            <a:r>
              <a:rPr>
                <a:latin typeface="Papyrus Condensed"/>
                <a:ea typeface="Papyrus Condensed"/>
                <a:cs typeface="Papyrus Condensed"/>
                <a:sym typeface="Papyrus Condensed"/>
              </a:rPr>
              <a:t>Bayesian Methods for Hackers: Probabilistic Programming and Bayesian Inference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但是，编程语言如何成为概率建模语言？如何将概率模型表示为程序？我将在这里提出回答这一问题的一些线索，将更深入的讨论放在稍后的章节，那时你已经对概率程序有所了解。"/>
          <p:cNvSpPr txBox="1"/>
          <p:nvPr>
            <p:ph type="title"/>
          </p:nvPr>
        </p:nvSpPr>
        <p:spPr>
          <a:prstGeom prst="rect">
            <a:avLst/>
          </a:prstGeom>
        </p:spPr>
        <p:txBody>
          <a:bodyPr/>
          <a:lstStyle>
            <a:lvl1pPr defTabSz="239522">
              <a:defRPr sz="2952"/>
            </a:lvl1pPr>
          </a:lstStyle>
          <a:p>
            <a:pPr/>
            <a:r>
              <a:t>但是，编程语言如何成为概率建模语言？如何将概率模型表示为程序？我将在这里提出回答这一问题的一些线索，将更深入的讨论放在稍后的章节，那时你已经对概率程序有所了解。</a:t>
            </a:r>
          </a:p>
        </p:txBody>
      </p:sp>
      <p:sp>
        <p:nvSpPr>
          <p:cNvPr id="132" name="编程语言的核心思路之一是执行。你执行一个程序以产生输出。概率程序也类似，但是它可以有许多执行路径，每个路径产生不同的输出。在程序中随机选择执行路径，每个随机的选择有许多可能的结果，程序编码每种结果的概率。因此，概率程序可以视为随机执行以产生输出的一个程序。"/>
          <p:cNvSpPr txBox="1"/>
          <p:nvPr>
            <p:ph type="body" idx="1"/>
          </p:nvPr>
        </p:nvSpPr>
        <p:spPr>
          <a:prstGeom prst="rect">
            <a:avLst/>
          </a:prstGeom>
        </p:spPr>
        <p:txBody>
          <a:bodyPr/>
          <a:lstStyle>
            <a:lvl1pPr>
              <a:buBlip>
                <a:blip r:embed="rId2"/>
              </a:buBlip>
            </a:lvl1pPr>
          </a:lstStyle>
          <a:p>
            <a:pPr/>
            <a:r>
              <a:t>编程语言的核心思路之一是执行。你执行一个程序以产生输出。概率程序也类似，但是它可以有许多执行路径，每个路径产生不同的输出。在程序中随机选择执行路径，每个随机的选择有许多可能的结果，程序编码每种结果的概率。因此，概率程序可以视为随机执行以产生输出的一个程序。</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132"/>
                                        </p:tgtEl>
                                        <p:attrNameLst>
                                          <p:attrName>style.visibility</p:attrName>
                                        </p:attrNameLst>
                                      </p:cBhvr>
                                      <p:to>
                                        <p:strVal val="visible"/>
                                      </p:to>
                                    </p:set>
                                    <p:anim calcmode="lin" valueType="num">
                                      <p:cBhvr>
                                        <p:cTn id="7" dur="1000" fill="hold"/>
                                        <p:tgtEl>
                                          <p:spTgt spid="132"/>
                                        </p:tgtEl>
                                        <p:attrNameLst>
                                          <p:attrName>ppt_w</p:attrName>
                                        </p:attrNameLst>
                                      </p:cBhvr>
                                      <p:tavLst>
                                        <p:tav tm="0">
                                          <p:val>
                                            <p:fltVal val="0"/>
                                          </p:val>
                                        </p:tav>
                                        <p:tav tm="100000">
                                          <p:val>
                                            <p:strVal val="#ppt_w"/>
                                          </p:val>
                                        </p:tav>
                                      </p:tavLst>
                                    </p:anim>
                                    <p:anim calcmode="lin" valueType="num">
                                      <p:cBhvr>
                                        <p:cTn id="8" dur="1000" fill="hold"/>
                                        <p:tgtEl>
                                          <p:spTgt spid="132"/>
                                        </p:tgtEl>
                                        <p:attrNameLst>
                                          <p:attrName>ppt_h</p:attrName>
                                        </p:attrNameLst>
                                      </p:cBhvr>
                                      <p:tavLst>
                                        <p:tav tm="0">
                                          <p:val>
                                            <p:fltVal val="0"/>
                                          </p:val>
                                        </p:tav>
                                        <p:tav tm="100000">
                                          <p:val>
                                            <p:strVal val="#ppt_h"/>
                                          </p:val>
                                        </p:tav>
                                      </p:tavLst>
                                    </p:anim>
                                    <p:anim calcmode="lin" valueType="num">
                                      <p:cBhvr>
                                        <p:cTn id="9" dur="1000" fill="hold"/>
                                        <p:tgtEl>
                                          <p:spTgt spid="13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概率编程的魔法在于，它还可以用于各类概率推理。概率编程不仅可用于预测未来，还可以推断导致特定结果的事实；你可以“展开”程序，发现结果的根源，还可以在某种情况下应用程序，从结果中学习，在未来使用学习到的信息做出更好的决策。可以使用概率编程做出所有通过概率思想得到的决策。"/>
          <p:cNvSpPr txBox="1"/>
          <p:nvPr>
            <p:ph type="body" idx="1"/>
          </p:nvPr>
        </p:nvSpPr>
        <p:spPr>
          <a:prstGeom prst="rect">
            <a:avLst/>
          </a:prstGeom>
        </p:spPr>
        <p:txBody>
          <a:bodyPr/>
          <a:lstStyle>
            <a:lvl1pPr>
              <a:buBlip>
                <a:blip r:embed="rId2"/>
              </a:buBlip>
            </a:lvl1pPr>
          </a:lstStyle>
          <a:p>
            <a:pPr/>
            <a:r>
              <a:t>概率编程的魔法在于，它还可以用于各类概率推理。概率编程不仅可用于预测未来，还可以推断导致特定结果的事实；你可以“展开”程序，发现结果的根源，还可以在某种情况下应用程序，从结果中学习，在未来使用学习到的信息做出更好的决策。可以使用概率编程做出所有通过概率思想得到的决策。</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太理论了？来点实的！"/>
          <p:cNvSpPr txBox="1"/>
          <p:nvPr>
            <p:ph type="title"/>
          </p:nvPr>
        </p:nvSpPr>
        <p:spPr>
          <a:prstGeom prst="rect">
            <a:avLst/>
          </a:prstGeom>
        </p:spPr>
        <p:txBody>
          <a:bodyPr/>
          <a:lstStyle/>
          <a:p>
            <a:pPr/>
            <a:r>
              <a:t>太理论了？来点实的！</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Introducing our first hammer: PyMC3”"/>
          <p:cNvSpPr txBox="1"/>
          <p:nvPr>
            <p:ph type="body" idx="13"/>
          </p:nvPr>
        </p:nvSpPr>
        <p:spPr>
          <a:xfrm>
            <a:off x="1270000" y="4267200"/>
            <a:ext cx="10464800" cy="850900"/>
          </a:xfrm>
          <a:prstGeom prst="rect">
            <a:avLst/>
          </a:prstGeom>
        </p:spPr>
        <p:txBody>
          <a:bodyPr/>
          <a:lstStyle/>
          <a:p>
            <a:pPr/>
            <a:r>
              <a:t>“Introducing our first hammer: PyMC3”</a:t>
            </a:r>
          </a:p>
        </p:txBody>
      </p:sp>
      <p:sp>
        <p:nvSpPr>
          <p:cNvPr id="139" name="–https://docs.pymc.io"/>
          <p:cNvSpPr txBox="1"/>
          <p:nvPr>
            <p:ph type="body" idx="14"/>
          </p:nvPr>
        </p:nvSpPr>
        <p:spPr>
          <a:prstGeom prst="rect">
            <a:avLst/>
          </a:prstGeom>
        </p:spPr>
        <p:txBody>
          <a:bodyPr/>
          <a:lstStyle>
            <a:lvl1pPr algn="r"/>
          </a:lstStyle>
          <a:p>
            <a:pPr/>
            <a:r>
              <a:t>–https://docs.pymc.io</a:t>
            </a:r>
          </a:p>
        </p:txBody>
      </p:sp>
      <p:sp>
        <p:nvSpPr>
          <p:cNvPr id="140" name="以下内容来自上述网站"/>
          <p:cNvSpPr txBox="1"/>
          <p:nvPr/>
        </p:nvSpPr>
        <p:spPr>
          <a:xfrm>
            <a:off x="8172449" y="7829613"/>
            <a:ext cx="367030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vl1pPr>
          </a:lstStyle>
          <a:p>
            <a:pPr/>
            <a:r>
              <a:t>以下内容来自上述网站</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Purpose"/>
          <p:cNvSpPr txBox="1"/>
          <p:nvPr>
            <p:ph type="title"/>
          </p:nvPr>
        </p:nvSpPr>
        <p:spPr>
          <a:prstGeom prst="rect">
            <a:avLst/>
          </a:prstGeom>
        </p:spPr>
        <p:txBody>
          <a:bodyPr/>
          <a:lstStyle/>
          <a:p>
            <a:pPr/>
            <a:r>
              <a:t>Purpose</a:t>
            </a:r>
          </a:p>
        </p:txBody>
      </p:sp>
      <p:sp>
        <p:nvSpPr>
          <p:cNvPr id="143" name="PyMC3 is a probabilistic programming package for Python that allows users to fit Bayesian models using a variety of numerical methods, most notably Markov chain Monte Carlo (MCMC) and variational inference (VI).…"/>
          <p:cNvSpPr txBox="1"/>
          <p:nvPr>
            <p:ph type="body" idx="1"/>
          </p:nvPr>
        </p:nvSpPr>
        <p:spPr>
          <a:prstGeom prst="rect">
            <a:avLst/>
          </a:prstGeom>
        </p:spPr>
        <p:txBody>
          <a:bodyPr/>
          <a:lstStyle/>
          <a:p>
            <a:pPr marL="385318" indent="-385318" defTabSz="479044">
              <a:spcBef>
                <a:spcPts val="2400"/>
              </a:spcBef>
              <a:buBlip>
                <a:blip r:embed="rId2"/>
              </a:buBlip>
              <a:defRPr sz="3116"/>
            </a:pPr>
            <a:r>
              <a:t>PyMC3 is a probabilistic programming package for Python that allows users to fit Bayesian models using a variety of numerical methods, most notably Markov chain Monte Carlo (MCMC) and variational inference (VI). </a:t>
            </a:r>
          </a:p>
          <a:p>
            <a:pPr marL="385318" indent="-385318" defTabSz="479044">
              <a:spcBef>
                <a:spcPts val="2400"/>
              </a:spcBef>
              <a:buBlip>
                <a:blip r:embed="rId2"/>
              </a:buBlip>
              <a:defRPr sz="3116"/>
            </a:pPr>
            <a:r>
              <a:t>Its flexibility and extensibility make it applicable to a large suite of problems. Along with core </a:t>
            </a:r>
            <a:r>
              <a:rPr u="sng"/>
              <a:t>model specification and fitting </a:t>
            </a:r>
            <a:r>
              <a:t>functionality, PyMC3 includes functionality for </a:t>
            </a:r>
            <a:r>
              <a:rPr u="sng"/>
              <a:t>summarizing output and for model diagnostics.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