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4" r:id="rId1"/>
    <p:sldMasterId id="2147483892" r:id="rId2"/>
  </p:sldMasterIdLst>
  <p:notesMasterIdLst>
    <p:notesMasterId r:id="rId45"/>
  </p:notesMasterIdLst>
  <p:handoutMasterIdLst>
    <p:handoutMasterId r:id="rId46"/>
  </p:handoutMasterIdLst>
  <p:sldIdLst>
    <p:sldId id="385" r:id="rId3"/>
    <p:sldId id="548" r:id="rId4"/>
    <p:sldId id="531" r:id="rId5"/>
    <p:sldId id="549" r:id="rId6"/>
    <p:sldId id="550" r:id="rId7"/>
    <p:sldId id="596" r:id="rId8"/>
    <p:sldId id="552" r:id="rId9"/>
    <p:sldId id="555" r:id="rId10"/>
    <p:sldId id="551" r:id="rId11"/>
    <p:sldId id="556" r:id="rId12"/>
    <p:sldId id="557" r:id="rId13"/>
    <p:sldId id="558" r:id="rId14"/>
    <p:sldId id="559" r:id="rId15"/>
    <p:sldId id="560" r:id="rId16"/>
    <p:sldId id="563" r:id="rId17"/>
    <p:sldId id="564" r:id="rId18"/>
    <p:sldId id="565" r:id="rId19"/>
    <p:sldId id="566" r:id="rId20"/>
    <p:sldId id="568" r:id="rId21"/>
    <p:sldId id="567" r:id="rId22"/>
    <p:sldId id="569" r:id="rId23"/>
    <p:sldId id="570" r:id="rId24"/>
    <p:sldId id="572" r:id="rId25"/>
    <p:sldId id="573" r:id="rId26"/>
    <p:sldId id="575" r:id="rId27"/>
    <p:sldId id="576" r:id="rId28"/>
    <p:sldId id="577" r:id="rId29"/>
    <p:sldId id="578" r:id="rId30"/>
    <p:sldId id="579" r:id="rId31"/>
    <p:sldId id="580" r:id="rId32"/>
    <p:sldId id="581" r:id="rId33"/>
    <p:sldId id="582" r:id="rId34"/>
    <p:sldId id="583" r:id="rId35"/>
    <p:sldId id="584" r:id="rId36"/>
    <p:sldId id="585" r:id="rId37"/>
    <p:sldId id="587" r:id="rId38"/>
    <p:sldId id="588" r:id="rId39"/>
    <p:sldId id="590" r:id="rId40"/>
    <p:sldId id="591" r:id="rId41"/>
    <p:sldId id="592" r:id="rId42"/>
    <p:sldId id="594" r:id="rId43"/>
    <p:sldId id="595" r:id="rId4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 博" initials="王" lastIdx="1" clrIdx="0">
    <p:extLst>
      <p:ext uri="{19B8F6BF-5375-455C-9EA6-DF929625EA0E}">
        <p15:presenceInfo xmlns:p15="http://schemas.microsoft.com/office/powerpoint/2012/main" userId="1e98566979c269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9900"/>
    <a:srgbClr val="3333FF"/>
    <a:srgbClr val="0066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53" autoAdjust="0"/>
    <p:restoredTop sz="90483" autoAdjust="0"/>
  </p:normalViewPr>
  <p:slideViewPr>
    <p:cSldViewPr>
      <p:cViewPr varScale="1">
        <p:scale>
          <a:sx n="85" d="100"/>
          <a:sy n="85" d="100"/>
        </p:scale>
        <p:origin x="4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60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AA89467-DEC1-401B-8933-D95C24E328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7993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21198" units="1/cm"/>
          <inkml:channelProperty channel="T" name="resolution" value="1" units="1/dev"/>
        </inkml:channelProperties>
      </inkml:inkSource>
      <inkml:timestamp xml:id="ts0" timeString="2018-10-30T12:11:36.18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0 661 0,'0'0'16,"0"0"-16,0 0 0,0 0 15,0 0-15,0 0 16,0 0-16,0 0 16,0 0-1,53 13-15,-46-6 16,13 6-16,-14 0 0,14-6 15,-13 13-15,6-7 16,0 0-16,7 7 16,-7-7-16,7 14 15,-13-7-15,13-1 16,-7 1-16,0 0 0,0 7 16,7-8-16,-7 8 15,7-1-15,-7-6 16,1 7-16,5-1 15,-5-6-15,-1 6 16,0 1-16,-6-1 16,6 1-16,-6-1 0,6 1 15,0-1-15,-6 1 16,6-1-16,-6 1 16,6 6-16,0-7 15,-6 0-15,6 1 16,0-1-16,-6 1 0,6-1 15,-6 1-15,6-1 16,0 1-16,-6-7 16,-7 6-16,6 0 15,1 1-15,-1-1 16,1-6-16,-7 7 16,7-1-16,-1-6 15,1 6-15,-7-6 0,0 0 16,7 0-16,-7 0 15,0-7-15,0 7 16,0-7-16,0 0 16,0-6-16,0 6 15,0-6-15,0-1 0,0 1 16,0 6-16,0-6 16,0-1-16,0 1 15,0-7-15,0 0 16,0 0-16,0 0 15,0 0-15,0 0 0,0 0 16,0 0-16,0 0 16,0 0-16,0 0 15,0 0-15,0-7 16,0 1-16,0-1 16,0 1-16,0-14 15,0 7-15,0-7 0,6-7 16,7-6-16,-6 0 15,6 0-15,7 0 16,-7 0-16,1-7 16,5 7-16,-5-7 15,12 1-15,-6 6 0,0-7 16,6 0-16,1 7 16,-1-6-16,7 5 15,7-5-15,-7-1 16,13 0-16,-6 1 15,6 6-15,1 0 0,-1 0 16,7-1-16,0 1 16,0 7-16,6-7 15,1 0-15,-1 6 16,1 1-16,-1 6 16,1-6-16,6 6 0,-7 0 15,8 7-15,151-40 16,-145 33-16,-7 13 0,46-19 15,-72 19-15,26 7 16,-20 0-16,-19 0 16,-7 0-16,-7 0 15,0-6-15,-6 6 16,-7 0-16,6-7 16,-6 0-16</inkml:trace>
  <inkml:trace contextRef="#ctx0" brushRef="#br0" timeOffset="718">662 0 0,'0'0'0,"0"0"0,0 0 15,0 0-15,0 0 16,13 52-16,-13-32 16,0 0-16,7 0 15,-1 6-15,-6 1 0,0-1 16,0-6-16,0 0 15,0 0-15,0 0 16,0-7-16,0 0 16,0-6-16,-6 39 0,6-33 15</inkml:trace>
  <inkml:trace contextRef="#ctx0" brushRef="#br0" timeOffset="940">529 251 0,'0'0'0,"0"0"0,0 0 16,0 0 0,0 0-16,0 0 0,0 0 15,0 0-15,0 0 16,0 0-16,0 0 15,0 0-15,0 0 0,-19 46 16,12-39-16</inkml:trace>
  <inkml:trace contextRef="#ctx0" brushRef="#br0" timeOffset="1187">973 92 0,'0'0'0,"0"0"16,0 0 0,0 0-16,0 0 0,0 0 15,0 0-15,0 0 16,26 27-16,-13-21 16,-6 1-16,0-1 15,12-6-15,-12 7 0,0 0 16,6-1-1,-13 1-15,6-7 0,21 26 16,-27-19-16</inkml:trace>
  <inkml:trace contextRef="#ctx0" brushRef="#br0" timeOffset="1505">959 304 0,'0'0'0,"0"0"0,0 0 16,0 0 0,0 0-16,0 0 0,-26 33 15,19-13-15,-6 6 16,-7 1-16,0-1 16,-6 1-16,-1 6 15,1 0-15,0 6 0,-1-6 16,1 1-16,-1-1 15,1 0-15,-1-7 16,7 1-16,1-8 16,-1 1-16,7 0 15,-7 0-15,6-7 0,-5 0 16,5 1-16,-39 45 16,34-39-16</inkml:trace>
  <inkml:trace contextRef="#ctx0" brushRef="#br0" timeOffset="1876">1548 26 0,'0'0'16,"0"0"-16,0 0 0,0 0 15,0 0-15,0 0 32,13 40-32,-6-27 0,0-6 0,6 6 15,-13 0-15,6-13 16,1 7-16,-7-1 16,13 21-16,-13-14 15</inkml:trace>
  <inkml:trace contextRef="#ctx0" brushRef="#br0" timeOffset="2077">1231 165 0,'0'0'0,"0"0"15,0 0 1,0 0-16,0 0 0,0 0 15,0 0-15,0 0 16,-7 59-16,0-45 16,-6 32-16,7-26 15</inkml:trace>
  <inkml:trace contextRef="#ctx0" brushRef="#br0" timeOffset="2434">1330 198 0,'0'0'0,"0"0"0,0 0 16,0 0 0,0 0-16,0 0 0,53 0 15,-33 0-15,-1 0 16,14 0-16,7 0 15,-7-7-15,14 1 16,-8-1-16,8 0 0,-8 1 16,8 6-16,-8 0 15,-6 0-15,0 0 16,-6 0-16,-1 0 16,-6 0-16,0 0 15,-7 0-15,0 0 16,-6 6-16,0 8 0,-7-1 15,-14 0-15,-5 7 16,-54 53-16,46-47 16</inkml:trace>
  <inkml:trace contextRef="#ctx0" brushRef="#br0" timeOffset="2658">1370 410 0,'0'0'0,"0"0"0,0 0 32,0 0-32,0 0 0,0 0 15,0 0-15,0 0 0,0 59 16,-7-39-16,-6-7 16,-1 14-16,1-7 15,0 6-15,-13 14 16,12-27-16</inkml:trace>
  <inkml:trace contextRef="#ctx0" brushRef="#br0" timeOffset="2858">1713 330 0,'0'0'0,"0"0"31,0 0-31,0 0 0,0 0 15,0 0-15,47 13 0,-34-6 16,0-7-16,-13 7 16,7-7-16,13 6 15,-14 1-15,-6 33 16,-6-14-16</inkml:trace>
  <inkml:trace contextRef="#ctx0" brushRef="#br0" timeOffset="3474">1462 568 0,'0'0'0,"0"0"15,0 0 1,0 0-16,0 0 0,0 0 0,0 0 15,66-19-15,-39 19 16,6 0-16,-7 0 16,-6 0-16,0 0 15,0 0-15,6 0 16,-13-7-16,1 7 16,-8 0-16,1 0 15,-7-7-15,0 7 0,-13 0 16,13 0-16,-14 0 15,1 7-15,0 0 16,-7 6-16,7 0 16,0 0-16,-7 0 15,7 7-15,-34 40 16,21-14-16,13-13 0,-1 0 16,8-13-16,-7-7 15,-1 7-15,8-13 16,-1 6-16,0-6 15,1-1-15,-1 1 16,7 6-16,0-13 0,-6 0 16,6 7-16,-7-7 15,7 0-15,0 0 16,0 0-16,0 0 16,0 0-16,0 0 15,7 0-15,-1 0 16,7 0-16,1-7 0,19 7 15,-7-7-15,1 1 16,12-7-16,1 6 16,-7-6-16,13 6 15,-6-13-15,106-33 0,-80 34 0</inkml:trace>
  <inkml:trace contextRef="#ctx0" brushRef="#br0" timeOffset="3725">2124 370 0,'0'0'16,"0"0"-16,0 0 15,0 0-15,0 0 0,0 0 16,0 0-16,0 0 0,0 0 15,0 0-15,66 0 16,-40 0-16,1 0 16,-1 0-16,7 0 15,0-7-15,66-6 0,-59 6 16</inkml:trace>
  <inkml:trace contextRef="#ctx0" brushRef="#br0" timeOffset="4241">2329 165 0,'0'0'0,"0"0"15,0 0-15,0 0 0,0 59 0,0-39 16,0 13-16,0 0 15,0 7-15,-7 59 16,7-6-16,-7-34 16,1 1-16,-7 6 15,-1-33-15,1 0 16,6-20 0,1 1-16,-1-8 15,1 1-15,-1-7 16,0 0-16,-6 0 15,0-7-15,0 1 16,6-8-16,0 1 16,1-7-16,-1 7 0,1 7 15,6-8-15,0 8 16,0-1-16,0-6 16,0 6-16,0 7 15,6-13-15,7 6 16,-6 1-16,0-1 15,13 1-15,-7-1 0,0 0 16,7 7-16,-7-6 16,7-1-16,0 1 15,0-1-15,6-6 16,1-1-16,59-25 16,-47 19-16</inkml:trace>
  <inkml:trace contextRef="#ctx0" brushRef="#br0" timeOffset="4974">2732 86 0,'0'0'0,"-33"26"16,26-6-16,-12-7 16,5 7-16,1-7 0,0 0 15,6-6-15,-6 0 16,6-1 0,7 7-16,0-13 0,0 0 15,0 0-15,7 0 16,6 0-16,1 0 15,5 0-15,1 0 16,0 0-16,0 0 16,6 0-16,-6 0 0,-7 0 15,1 7-15,-1-7 16,7 0-16,-14 7 16,-6 6-16,0-7 15,0 14-15,-26 33 16,-20 0-16,6-20 15,-13 0-15,13-6 0,1-7 16,-1-7-16,7-7 16,-27 1-16,34 0 15,-7-7-15,13 0 16,7-7-16,6-6 16,7-7-16,0-6 15,7 6-15,6 0 0,-6 0 16,12 0-16,1 0 15,7 14-15,-1-1 16,1-6-16,6 6 16,0 7-16,6-6 15,-5 6-15,12 0 0,-7 0 16,1 0-16,0 6 16,6-6-16,-6 13 15,0 1-15,6-1 16,-6 0-16,-1 0 15,-6 1-15,-6-1 16,-1 0-16,7-6 0,-6 6 0,-7-6 0,-7-1 16,7 1-16,-20-1 15,39 14-15,-25-13 16</inkml:trace>
  <inkml:trace contextRef="#ctx0" brushRef="#br0" timeOffset="5243">2600 595 0,'0'0'0,"0"0"0,0 0 16,0 0-16,0 0 15,0 0-15,0 59 16,0-45-16,6 5 15,-6 1-15,0 7 16,0-7-16,7-1 0,-7 1 16,0-7-16,0 1 15,0-1-15,0-6 16,0-1-16,0-6 16,7 7-16,-1-1 0</inkml:trace>
  <inkml:trace contextRef="#ctx0" brushRef="#br0" timeOffset="5666">2620 601 0,'0'0'0,"0"0"0,0 0 15,0 0-15,0 0 0,0 0 16,0 0-16,0 0 16,72 0-16,-58 0 0,-1 0 15,13 0-15,-6 0 16,0 0-16,0 0 15,0 0-15,-7 0 16,7 0-16,-14 0 16,8 0-16,-1 0 0,-13 0 15,0 7-15,0 6 16,0-6-16,-7 13 31,-13-7-31,7 7 0,-7 0 16,-6-7-16,6 7 15,-6-7-15,-1 0 16,7 0-16,0 1 16,1-8-16,5 1 15,8 6-15,-1-6 0,1-7 16,-1 6-16,7 1 16,0-7-16,7 0 15,6 0-15,7-7 16,13 1-16,72-14 15,-58 13-15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2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7892096-2A7D-40B0-9FB2-AE1B1BC02E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4007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 userDrawn="1"/>
        </p:nvSpPr>
        <p:spPr bwMode="auto">
          <a:xfrm>
            <a:off x="3493" y="3955415"/>
            <a:ext cx="9137332" cy="13779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algn="ctr" eaLnBrk="1" latinLnBrk="1" hangingPunct="1"/>
            <a:endParaRPr lang="zh-CN" altLang="en-US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 userDrawn="1"/>
        </p:nvSpPr>
        <p:spPr bwMode="auto">
          <a:xfrm>
            <a:off x="1588" y="2320925"/>
            <a:ext cx="9138602" cy="154813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algn="ctr" eaLnBrk="1" latinLnBrk="1" hangingPunct="1"/>
            <a:endParaRPr lang="zh-CN" altLang="en-US">
              <a:solidFill>
                <a:srgbClr val="FFFFFF"/>
              </a:solidFill>
              <a:sym typeface="Calibri" pitchFamily="34" charset="0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648" y="3265138"/>
            <a:ext cx="7012632" cy="576064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</a:p>
        </p:txBody>
      </p:sp>
      <p:pic>
        <p:nvPicPr>
          <p:cNvPr id="24" name="Picture 8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2" t="36876" r="-4361" b="37546"/>
          <a:stretch>
            <a:fillRect/>
          </a:stretch>
        </p:blipFill>
        <p:spPr bwMode="auto">
          <a:xfrm>
            <a:off x="25400" y="101600"/>
            <a:ext cx="478155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Content Placeholder 25"/>
          <p:cNvSpPr>
            <a:spLocks noGrp="1"/>
          </p:cNvSpPr>
          <p:nvPr>
            <p:ph sz="quarter" idx="10" hasCustomPrompt="1"/>
          </p:nvPr>
        </p:nvSpPr>
        <p:spPr>
          <a:xfrm>
            <a:off x="2123728" y="4135161"/>
            <a:ext cx="5112568" cy="589983"/>
          </a:xfrm>
        </p:spPr>
        <p:txBody>
          <a:bodyPr/>
          <a:lstStyle>
            <a:lvl1pPr marL="0" indent="0" algn="ctr">
              <a:buNone/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4763" indent="0" algn="ctr">
              <a:buNone/>
              <a:tabLst/>
              <a:defRPr sz="3200" b="1"/>
            </a:lvl2pPr>
            <a:lvl3pPr marL="909637" indent="0">
              <a:buNone/>
              <a:defRPr/>
            </a:lvl3pPr>
            <a:lvl4pPr marL="1306513" indent="0">
              <a:buNone/>
              <a:defRPr/>
            </a:lvl4pPr>
            <a:lvl5pPr marL="1695450" indent="0">
              <a:buNone/>
              <a:defRPr/>
            </a:lvl5pPr>
          </a:lstStyle>
          <a:p>
            <a:pPr lvl="1"/>
            <a:r>
              <a:rPr lang="zh-CN" altLang="en-US" dirty="0"/>
              <a:t>单击此处编辑讲者姓名</a:t>
            </a:r>
          </a:p>
        </p:txBody>
      </p:sp>
      <p:sp>
        <p:nvSpPr>
          <p:cNvPr id="29" name="Content Placeholder 25"/>
          <p:cNvSpPr>
            <a:spLocks noGrp="1"/>
          </p:cNvSpPr>
          <p:nvPr>
            <p:ph sz="quarter" idx="11" hasCustomPrompt="1"/>
          </p:nvPr>
        </p:nvSpPr>
        <p:spPr>
          <a:xfrm>
            <a:off x="2123728" y="4869160"/>
            <a:ext cx="5112568" cy="589983"/>
          </a:xfrm>
        </p:spPr>
        <p:txBody>
          <a:bodyPr/>
          <a:lstStyle>
            <a:lvl1pPr marL="0" indent="0" algn="ctr">
              <a:buNone/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4763" indent="0" algn="ctr">
              <a:buNone/>
              <a:tabLst/>
              <a:defRPr lang="zh-CN" altLang="en-US" dirty="0" smtClean="0"/>
            </a:lvl2pPr>
            <a:lvl3pPr marL="909637" indent="0">
              <a:buNone/>
              <a:defRPr/>
            </a:lvl3pPr>
            <a:lvl4pPr marL="1306513" indent="0">
              <a:buNone/>
              <a:defRPr/>
            </a:lvl4pPr>
            <a:lvl5pPr marL="1695450" indent="0">
              <a:buNone/>
              <a:defRPr/>
            </a:lvl5pPr>
          </a:lstStyle>
          <a:p>
            <a:pPr lvl="1"/>
            <a:r>
              <a:rPr lang="zh-CN" altLang="en-US" dirty="0"/>
              <a:t>单击此处编辑单位</a:t>
            </a:r>
          </a:p>
        </p:txBody>
      </p:sp>
      <p:sp>
        <p:nvSpPr>
          <p:cNvPr id="30" name="Content Placeholder 25"/>
          <p:cNvSpPr>
            <a:spLocks noGrp="1"/>
          </p:cNvSpPr>
          <p:nvPr>
            <p:ph sz="quarter" idx="12" hasCustomPrompt="1"/>
          </p:nvPr>
        </p:nvSpPr>
        <p:spPr>
          <a:xfrm>
            <a:off x="2123728" y="5935361"/>
            <a:ext cx="5112568" cy="589983"/>
          </a:xfrm>
        </p:spPr>
        <p:txBody>
          <a:bodyPr/>
          <a:lstStyle>
            <a:lvl1pPr marL="0" indent="0" algn="ctr">
              <a:buNone/>
              <a:defRPr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  <a:lvl2pPr marL="4763" indent="0" algn="ctr">
              <a:buNone/>
              <a:tabLst/>
              <a:defRPr sz="2400" b="1">
                <a:solidFill>
                  <a:srgbClr val="0070C0"/>
                </a:solidFill>
              </a:defRPr>
            </a:lvl2pPr>
            <a:lvl3pPr marL="909637" indent="0">
              <a:buNone/>
              <a:defRPr/>
            </a:lvl3pPr>
            <a:lvl4pPr marL="1306513" indent="0">
              <a:buNone/>
              <a:defRPr/>
            </a:lvl4pPr>
            <a:lvl5pPr marL="1695450" indent="0">
              <a:buNone/>
              <a:defRPr/>
            </a:lvl5pPr>
          </a:lstStyle>
          <a:p>
            <a:pPr lvl="1"/>
            <a:r>
              <a:rPr lang="zh-CN" altLang="en-US" dirty="0"/>
              <a:t>单击此处编辑日期</a:t>
            </a:r>
            <a:r>
              <a:rPr lang="en-US" altLang="zh-CN" dirty="0"/>
              <a:t>·</a:t>
            </a:r>
            <a:r>
              <a:rPr lang="zh-CN" altLang="en-US" dirty="0"/>
              <a:t>地点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79512" y="2420887"/>
            <a:ext cx="8784976" cy="1296145"/>
          </a:xfrm>
        </p:spPr>
        <p:txBody>
          <a:bodyPr anchor="ctr" anchorCtr="0"/>
          <a:lstStyle>
            <a:lvl1pPr algn="ctr">
              <a:defRPr sz="40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180399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1"/>
          <p:cNvSpPr txBox="1">
            <a:spLocks/>
          </p:cNvSpPr>
          <p:nvPr userDrawn="1"/>
        </p:nvSpPr>
        <p:spPr>
          <a:xfrm>
            <a:off x="8215313" y="6429375"/>
            <a:ext cx="765175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sz="2400" dirty="0">
              <a:solidFill>
                <a:prstClr val="black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FA9C9-708D-4A0E-982A-D609664FA277}" type="slidenum">
              <a:rPr lang="zh-CN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37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43"/>
            <a:ext cx="6544408" cy="511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2" y="1214441"/>
            <a:ext cx="4044462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2338" y="1214441"/>
            <a:ext cx="4044462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B23E0-F3F7-4C32-975E-C91148DC0C21}" type="slidenum">
              <a:rPr lang="zh-CN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448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5" y="44450"/>
            <a:ext cx="7970838" cy="6921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11188" y="1295400"/>
            <a:ext cx="8077200" cy="4876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02625" y="6524625"/>
            <a:ext cx="765175" cy="333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428B1-3EB5-46BD-96E1-CBD991DC3B50}" type="slidenum">
              <a:rPr lang="en-US" altLang="ko-KR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6200" y="6445250"/>
            <a:ext cx="2895600" cy="3587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6FEE2-EC87-43D0-A503-157B80D650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71072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0768"/>
            <a:ext cx="3924300" cy="46790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0768"/>
            <a:ext cx="3924300" cy="46790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1504F-512F-45B8-B46A-70FDF6112D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58206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76343-B258-45EE-A6A8-4D642283C3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6" name="Group 30"/>
          <p:cNvGrpSpPr>
            <a:grpSpLocks/>
          </p:cNvGrpSpPr>
          <p:nvPr userDrawn="1"/>
        </p:nvGrpSpPr>
        <p:grpSpPr bwMode="auto">
          <a:xfrm>
            <a:off x="1714500" y="1507008"/>
            <a:ext cx="4610100" cy="657225"/>
            <a:chOff x="1080" y="799"/>
            <a:chExt cx="2904" cy="414"/>
          </a:xfrm>
        </p:grpSpPr>
        <p:pic>
          <p:nvPicPr>
            <p:cNvPr id="7" name="图片 4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" y="799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 userDrawn="1"/>
          </p:nvSpPr>
          <p:spPr>
            <a:xfrm>
              <a:off x="1800" y="799"/>
              <a:ext cx="1800" cy="2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立项必要性分析</a:t>
              </a:r>
            </a:p>
          </p:txBody>
        </p:sp>
        <p:sp>
          <p:nvSpPr>
            <p:cNvPr id="9" name="TextBox 3"/>
            <p:cNvSpPr txBox="1">
              <a:spLocks noChangeArrowheads="1"/>
            </p:cNvSpPr>
            <p:nvPr userDrawn="1"/>
          </p:nvSpPr>
          <p:spPr bwMode="auto">
            <a:xfrm>
              <a:off x="1194" y="874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Group 31"/>
          <p:cNvGrpSpPr>
            <a:grpSpLocks/>
          </p:cNvGrpSpPr>
          <p:nvPr userDrawn="1"/>
        </p:nvGrpSpPr>
        <p:grpSpPr bwMode="auto">
          <a:xfrm>
            <a:off x="1714500" y="2149946"/>
            <a:ext cx="4610100" cy="657225"/>
            <a:chOff x="1080" y="1249"/>
            <a:chExt cx="2904" cy="414"/>
          </a:xfrm>
        </p:grpSpPr>
        <p:pic>
          <p:nvPicPr>
            <p:cNvPr id="11" name="图片 5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" y="1249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1800" y="1249"/>
              <a:ext cx="1800" cy="2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目标与任务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1194" y="1339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Group 32"/>
          <p:cNvGrpSpPr>
            <a:grpSpLocks/>
          </p:cNvGrpSpPr>
          <p:nvPr userDrawn="1"/>
        </p:nvGrpSpPr>
        <p:grpSpPr bwMode="auto">
          <a:xfrm>
            <a:off x="1714500" y="2792883"/>
            <a:ext cx="4610100" cy="657225"/>
            <a:chOff x="1080" y="1699"/>
            <a:chExt cx="2904" cy="414"/>
          </a:xfrm>
        </p:grpSpPr>
        <p:pic>
          <p:nvPicPr>
            <p:cNvPr id="15" name="图片 6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" y="1699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800" y="1723"/>
              <a:ext cx="1800" cy="2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技术方案</a:t>
              </a:r>
            </a:p>
          </p:txBody>
        </p:sp>
        <p:sp>
          <p:nvSpPr>
            <p:cNvPr id="17" name="TextBox 10"/>
            <p:cNvSpPr txBox="1">
              <a:spLocks noChangeArrowheads="1"/>
            </p:cNvSpPr>
            <p:nvPr userDrawn="1"/>
          </p:nvSpPr>
          <p:spPr bwMode="auto">
            <a:xfrm>
              <a:off x="1194" y="1789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Group 33"/>
          <p:cNvGrpSpPr>
            <a:grpSpLocks/>
          </p:cNvGrpSpPr>
          <p:nvPr userDrawn="1"/>
        </p:nvGrpSpPr>
        <p:grpSpPr bwMode="auto">
          <a:xfrm>
            <a:off x="1714500" y="3435821"/>
            <a:ext cx="6000750" cy="657225"/>
            <a:chOff x="1080" y="2149"/>
            <a:chExt cx="3780" cy="414"/>
          </a:xfrm>
        </p:grpSpPr>
        <p:pic>
          <p:nvPicPr>
            <p:cNvPr id="19" name="图片 7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" y="2149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 userDrawn="1"/>
          </p:nvSpPr>
          <p:spPr>
            <a:xfrm>
              <a:off x="1800" y="2173"/>
              <a:ext cx="3060" cy="2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预期市场分析与产业化建设方案</a:t>
              </a:r>
            </a:p>
          </p:txBody>
        </p:sp>
        <p:sp>
          <p:nvSpPr>
            <p:cNvPr id="21" name="TextBox 11"/>
            <p:cNvSpPr txBox="1">
              <a:spLocks noChangeArrowheads="1"/>
            </p:cNvSpPr>
            <p:nvPr userDrawn="1"/>
          </p:nvSpPr>
          <p:spPr bwMode="auto">
            <a:xfrm>
              <a:off x="1194" y="2239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" name="Group 34"/>
          <p:cNvGrpSpPr>
            <a:grpSpLocks/>
          </p:cNvGrpSpPr>
          <p:nvPr userDrawn="1"/>
        </p:nvGrpSpPr>
        <p:grpSpPr bwMode="auto">
          <a:xfrm>
            <a:off x="1714500" y="4078758"/>
            <a:ext cx="4610100" cy="657225"/>
            <a:chOff x="1080" y="2590"/>
            <a:chExt cx="2904" cy="414"/>
          </a:xfrm>
        </p:grpSpPr>
        <p:pic>
          <p:nvPicPr>
            <p:cNvPr id="23" name="图片 8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" y="2590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 userDrawn="1"/>
          </p:nvSpPr>
          <p:spPr>
            <a:xfrm>
              <a:off x="1800" y="2623"/>
              <a:ext cx="1800" cy="2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基础与优势</a:t>
              </a:r>
            </a:p>
          </p:txBody>
        </p:sp>
        <p:sp>
          <p:nvSpPr>
            <p:cNvPr id="25" name="TextBox 12"/>
            <p:cNvSpPr txBox="1">
              <a:spLocks noChangeArrowheads="1"/>
            </p:cNvSpPr>
            <p:nvPr userDrawn="1"/>
          </p:nvSpPr>
          <p:spPr bwMode="auto">
            <a:xfrm>
              <a:off x="1194" y="2689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Group 35"/>
          <p:cNvGrpSpPr>
            <a:grpSpLocks/>
          </p:cNvGrpSpPr>
          <p:nvPr userDrawn="1"/>
        </p:nvGrpSpPr>
        <p:grpSpPr bwMode="auto">
          <a:xfrm>
            <a:off x="1714500" y="4793133"/>
            <a:ext cx="4610100" cy="657225"/>
            <a:chOff x="1080" y="3040"/>
            <a:chExt cx="2904" cy="414"/>
          </a:xfrm>
        </p:grpSpPr>
        <p:pic>
          <p:nvPicPr>
            <p:cNvPr id="27" name="图片 8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" y="3040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19"/>
            <p:cNvSpPr txBox="1"/>
            <p:nvPr userDrawn="1"/>
          </p:nvSpPr>
          <p:spPr>
            <a:xfrm>
              <a:off x="1800" y="3073"/>
              <a:ext cx="1800" cy="2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组织与管理</a:t>
              </a:r>
            </a:p>
          </p:txBody>
        </p:sp>
        <p:sp>
          <p:nvSpPr>
            <p:cNvPr id="29" name="TextBox 13"/>
            <p:cNvSpPr txBox="1">
              <a:spLocks noChangeArrowheads="1"/>
            </p:cNvSpPr>
            <p:nvPr userDrawn="1"/>
          </p:nvSpPr>
          <p:spPr bwMode="auto">
            <a:xfrm>
              <a:off x="1194" y="3139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" name="Group 36"/>
          <p:cNvGrpSpPr>
            <a:grpSpLocks/>
          </p:cNvGrpSpPr>
          <p:nvPr userDrawn="1"/>
        </p:nvGrpSpPr>
        <p:grpSpPr bwMode="auto">
          <a:xfrm>
            <a:off x="1714500" y="5436071"/>
            <a:ext cx="4610100" cy="657225"/>
            <a:chOff x="1110" y="3448"/>
            <a:chExt cx="2904" cy="414"/>
          </a:xfrm>
        </p:grpSpPr>
        <p:pic>
          <p:nvPicPr>
            <p:cNvPr id="31" name="图片 8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" y="3448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/>
            <p:cNvSpPr txBox="1"/>
            <p:nvPr userDrawn="1"/>
          </p:nvSpPr>
          <p:spPr>
            <a:xfrm>
              <a:off x="1830" y="3481"/>
              <a:ext cx="2139" cy="2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经费预算与筹资方案</a:t>
              </a:r>
            </a:p>
          </p:txBody>
        </p:sp>
        <p:sp>
          <p:nvSpPr>
            <p:cNvPr id="33" name="TextBox 13"/>
            <p:cNvSpPr txBox="1">
              <a:spLocks noChangeArrowheads="1"/>
            </p:cNvSpPr>
            <p:nvPr userDrawn="1"/>
          </p:nvSpPr>
          <p:spPr bwMode="auto">
            <a:xfrm>
              <a:off x="1224" y="3547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125575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BE327-DA66-44E5-88F1-17F409669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01185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10875-4648-437C-AFAF-517E2046A2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35603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0"/>
          <p:cNvGrpSpPr>
            <a:grpSpLocks/>
          </p:cNvGrpSpPr>
          <p:nvPr userDrawn="1"/>
        </p:nvGrpSpPr>
        <p:grpSpPr bwMode="auto">
          <a:xfrm>
            <a:off x="1714500" y="1000125"/>
            <a:ext cx="4610100" cy="657225"/>
            <a:chOff x="1080" y="799"/>
            <a:chExt cx="2904" cy="414"/>
          </a:xfrm>
        </p:grpSpPr>
        <p:pic>
          <p:nvPicPr>
            <p:cNvPr id="4" name="图片 4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" y="799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 userDrawn="1"/>
          </p:nvSpPr>
          <p:spPr>
            <a:xfrm>
              <a:off x="1800" y="799"/>
              <a:ext cx="1800" cy="2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立项必要性分析</a:t>
              </a:r>
            </a:p>
          </p:txBody>
        </p:sp>
        <p:sp>
          <p:nvSpPr>
            <p:cNvPr id="6" name="TextBox 3"/>
            <p:cNvSpPr txBox="1">
              <a:spLocks noChangeArrowheads="1"/>
            </p:cNvSpPr>
            <p:nvPr userDrawn="1"/>
          </p:nvSpPr>
          <p:spPr bwMode="auto">
            <a:xfrm>
              <a:off x="1194" y="874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Group 31"/>
          <p:cNvGrpSpPr>
            <a:grpSpLocks/>
          </p:cNvGrpSpPr>
          <p:nvPr userDrawn="1"/>
        </p:nvGrpSpPr>
        <p:grpSpPr bwMode="auto">
          <a:xfrm>
            <a:off x="1714500" y="1643063"/>
            <a:ext cx="4610100" cy="657225"/>
            <a:chOff x="1080" y="1249"/>
            <a:chExt cx="2904" cy="414"/>
          </a:xfrm>
        </p:grpSpPr>
        <p:pic>
          <p:nvPicPr>
            <p:cNvPr id="8" name="图片 5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" y="1249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 userDrawn="1"/>
          </p:nvSpPr>
          <p:spPr>
            <a:xfrm>
              <a:off x="1800" y="1249"/>
              <a:ext cx="1800" cy="2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目标与任务</a:t>
              </a:r>
            </a:p>
          </p:txBody>
        </p:sp>
        <p:sp>
          <p:nvSpPr>
            <p:cNvPr id="10" name="TextBox 9"/>
            <p:cNvSpPr txBox="1">
              <a:spLocks noChangeArrowheads="1"/>
            </p:cNvSpPr>
            <p:nvPr userDrawn="1"/>
          </p:nvSpPr>
          <p:spPr bwMode="auto">
            <a:xfrm>
              <a:off x="1194" y="1339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Group 32"/>
          <p:cNvGrpSpPr>
            <a:grpSpLocks/>
          </p:cNvGrpSpPr>
          <p:nvPr userDrawn="1"/>
        </p:nvGrpSpPr>
        <p:grpSpPr bwMode="auto">
          <a:xfrm>
            <a:off x="1714500" y="2286000"/>
            <a:ext cx="4610100" cy="657225"/>
            <a:chOff x="1080" y="1699"/>
            <a:chExt cx="2904" cy="414"/>
          </a:xfrm>
        </p:grpSpPr>
        <p:pic>
          <p:nvPicPr>
            <p:cNvPr id="12" name="图片 6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" y="1699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 userDrawn="1"/>
          </p:nvSpPr>
          <p:spPr>
            <a:xfrm>
              <a:off x="1800" y="1723"/>
              <a:ext cx="1800" cy="2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技术方案</a:t>
              </a:r>
            </a:p>
          </p:txBody>
        </p:sp>
        <p:sp>
          <p:nvSpPr>
            <p:cNvPr id="14" name="TextBox 10"/>
            <p:cNvSpPr txBox="1">
              <a:spLocks noChangeArrowheads="1"/>
            </p:cNvSpPr>
            <p:nvPr userDrawn="1"/>
          </p:nvSpPr>
          <p:spPr bwMode="auto">
            <a:xfrm>
              <a:off x="1194" y="1789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Group 33"/>
          <p:cNvGrpSpPr>
            <a:grpSpLocks/>
          </p:cNvGrpSpPr>
          <p:nvPr userDrawn="1"/>
        </p:nvGrpSpPr>
        <p:grpSpPr bwMode="auto">
          <a:xfrm>
            <a:off x="1714500" y="2928938"/>
            <a:ext cx="6000750" cy="657225"/>
            <a:chOff x="1080" y="2149"/>
            <a:chExt cx="3780" cy="414"/>
          </a:xfrm>
        </p:grpSpPr>
        <p:pic>
          <p:nvPicPr>
            <p:cNvPr id="16" name="图片 7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" y="2149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 userDrawn="1"/>
          </p:nvSpPr>
          <p:spPr>
            <a:xfrm>
              <a:off x="1800" y="2173"/>
              <a:ext cx="3060" cy="2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预期市场分析与产业化建设方案</a:t>
              </a:r>
            </a:p>
          </p:txBody>
        </p:sp>
        <p:sp>
          <p:nvSpPr>
            <p:cNvPr id="18" name="TextBox 11"/>
            <p:cNvSpPr txBox="1">
              <a:spLocks noChangeArrowheads="1"/>
            </p:cNvSpPr>
            <p:nvPr userDrawn="1"/>
          </p:nvSpPr>
          <p:spPr bwMode="auto">
            <a:xfrm>
              <a:off x="1194" y="2239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Group 34"/>
          <p:cNvGrpSpPr>
            <a:grpSpLocks/>
          </p:cNvGrpSpPr>
          <p:nvPr userDrawn="1"/>
        </p:nvGrpSpPr>
        <p:grpSpPr bwMode="auto">
          <a:xfrm>
            <a:off x="1714500" y="3571875"/>
            <a:ext cx="4610100" cy="657225"/>
            <a:chOff x="1080" y="2590"/>
            <a:chExt cx="2904" cy="414"/>
          </a:xfrm>
        </p:grpSpPr>
        <p:pic>
          <p:nvPicPr>
            <p:cNvPr id="20" name="图片 8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" y="2590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1800" y="2623"/>
              <a:ext cx="1800" cy="2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基础与优势</a:t>
              </a:r>
            </a:p>
          </p:txBody>
        </p:sp>
        <p:sp>
          <p:nvSpPr>
            <p:cNvPr id="22" name="TextBox 12"/>
            <p:cNvSpPr txBox="1">
              <a:spLocks noChangeArrowheads="1"/>
            </p:cNvSpPr>
            <p:nvPr userDrawn="1"/>
          </p:nvSpPr>
          <p:spPr bwMode="auto">
            <a:xfrm>
              <a:off x="1194" y="2689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3" name="Group 35"/>
          <p:cNvGrpSpPr>
            <a:grpSpLocks/>
          </p:cNvGrpSpPr>
          <p:nvPr userDrawn="1"/>
        </p:nvGrpSpPr>
        <p:grpSpPr bwMode="auto">
          <a:xfrm>
            <a:off x="1714500" y="4286250"/>
            <a:ext cx="4610100" cy="657225"/>
            <a:chOff x="1080" y="3040"/>
            <a:chExt cx="2904" cy="414"/>
          </a:xfrm>
        </p:grpSpPr>
        <p:pic>
          <p:nvPicPr>
            <p:cNvPr id="24" name="图片 8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" y="3040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19"/>
            <p:cNvSpPr txBox="1"/>
            <p:nvPr userDrawn="1"/>
          </p:nvSpPr>
          <p:spPr>
            <a:xfrm>
              <a:off x="1800" y="3073"/>
              <a:ext cx="1800" cy="2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组织与管理</a:t>
              </a:r>
            </a:p>
          </p:txBody>
        </p:sp>
        <p:sp>
          <p:nvSpPr>
            <p:cNvPr id="26" name="TextBox 13"/>
            <p:cNvSpPr txBox="1">
              <a:spLocks noChangeArrowheads="1"/>
            </p:cNvSpPr>
            <p:nvPr userDrawn="1"/>
          </p:nvSpPr>
          <p:spPr bwMode="auto">
            <a:xfrm>
              <a:off x="1194" y="3139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Group 36"/>
          <p:cNvGrpSpPr>
            <a:grpSpLocks/>
          </p:cNvGrpSpPr>
          <p:nvPr userDrawn="1"/>
        </p:nvGrpSpPr>
        <p:grpSpPr bwMode="auto">
          <a:xfrm>
            <a:off x="1714500" y="4929188"/>
            <a:ext cx="4610100" cy="657225"/>
            <a:chOff x="1110" y="3448"/>
            <a:chExt cx="2904" cy="414"/>
          </a:xfrm>
        </p:grpSpPr>
        <p:pic>
          <p:nvPicPr>
            <p:cNvPr id="28" name="图片 8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" y="3448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 userDrawn="1"/>
          </p:nvSpPr>
          <p:spPr>
            <a:xfrm>
              <a:off x="1830" y="3481"/>
              <a:ext cx="2139" cy="2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经费预算与筹资方案</a:t>
              </a:r>
            </a:p>
          </p:txBody>
        </p:sp>
        <p:sp>
          <p:nvSpPr>
            <p:cNvPr id="30" name="TextBox 13"/>
            <p:cNvSpPr txBox="1">
              <a:spLocks noChangeArrowheads="1"/>
            </p:cNvSpPr>
            <p:nvPr userDrawn="1"/>
          </p:nvSpPr>
          <p:spPr bwMode="auto">
            <a:xfrm>
              <a:off x="1224" y="3547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1" name="Group 36"/>
          <p:cNvGrpSpPr>
            <a:grpSpLocks/>
          </p:cNvGrpSpPr>
          <p:nvPr userDrawn="1"/>
        </p:nvGrpSpPr>
        <p:grpSpPr bwMode="auto">
          <a:xfrm>
            <a:off x="1714500" y="5557838"/>
            <a:ext cx="4610100" cy="657225"/>
            <a:chOff x="1110" y="3448"/>
            <a:chExt cx="2904" cy="414"/>
          </a:xfrm>
        </p:grpSpPr>
        <p:pic>
          <p:nvPicPr>
            <p:cNvPr id="32" name="图片 8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" y="3448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32"/>
            <p:cNvSpPr txBox="1"/>
            <p:nvPr userDrawn="1"/>
          </p:nvSpPr>
          <p:spPr>
            <a:xfrm>
              <a:off x="1830" y="3481"/>
              <a:ext cx="2139" cy="2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风险分析及对策</a:t>
              </a:r>
            </a:p>
          </p:txBody>
        </p:sp>
        <p:sp>
          <p:nvSpPr>
            <p:cNvPr id="34" name="TextBox 13"/>
            <p:cNvSpPr txBox="1">
              <a:spLocks noChangeArrowheads="1"/>
            </p:cNvSpPr>
            <p:nvPr userDrawn="1"/>
          </p:nvSpPr>
          <p:spPr bwMode="auto">
            <a:xfrm>
              <a:off x="1224" y="3547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18CDF-5B3A-43A9-8935-2C6C7B63A070}" type="slidenum">
              <a:rPr lang="zh-CN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19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般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7596188" y="549275"/>
            <a:ext cx="1439862" cy="43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FontTx/>
              <a:buBlip>
                <a:blip r:embed="rId2"/>
              </a:buBlip>
              <a:defRPr sz="1400" b="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0342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53213" y="6500813"/>
            <a:ext cx="22764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041F3-8607-45BC-AD88-CDA62AAEF76F}" type="slidenum">
              <a:rPr lang="zh-CN" alt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91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36055" y="304801"/>
            <a:ext cx="7539620" cy="76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412776"/>
            <a:ext cx="8001000" cy="4607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18027" y="1087215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81328"/>
            <a:ext cx="1981200" cy="47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300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381328"/>
            <a:ext cx="4038600" cy="47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黑体" pitchFamily="49" charset="-122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3005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381328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975F9F9-0078-4BA9-A087-CB8FDAB51B9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9" name="Picture 2" descr="“中国科学技术大学”的图片搜索结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36055" cy="106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“中国科学技术大学”的图片搜索结果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86042"/>
            <a:ext cx="2520280" cy="48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67" r:id="rId2"/>
    <p:sldLayoutId id="2147483869" r:id="rId3"/>
    <p:sldLayoutId id="2147483871" r:id="rId4"/>
    <p:sldLayoutId id="2147483872" r:id="rId5"/>
    <p:sldLayoutId id="2147483875" r:id="rId6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 b="1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908050" indent="-43656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65436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653213" y="65008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pPr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灯片编号占位符 1"/>
          <p:cNvSpPr txBox="1">
            <a:spLocks/>
          </p:cNvSpPr>
          <p:nvPr/>
        </p:nvSpPr>
        <p:spPr>
          <a:xfrm>
            <a:off x="8215313" y="6429375"/>
            <a:ext cx="765175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sz="2400" dirty="0">
              <a:solidFill>
                <a:prstClr val="black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6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SzPct val="130000"/>
        <a:buBlip>
          <a:blip r:embed="rId9"/>
        </a:buBlip>
        <a:defRPr sz="20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ts val="600"/>
        </a:spcBef>
        <a:spcAft>
          <a:spcPct val="0"/>
        </a:spcAft>
        <a:buBlip>
          <a:blip r:embed="rId9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0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27584" y="2420888"/>
            <a:ext cx="7772400" cy="745234"/>
          </a:xfrm>
        </p:spPr>
        <p:txBody>
          <a:bodyPr/>
          <a:lstStyle/>
          <a:p>
            <a:r>
              <a:rPr lang="en-US" altLang="zh-CN" dirty="0"/>
              <a:t>Slang </a:t>
            </a:r>
            <a:r>
              <a:rPr lang="zh-CN" altLang="en-US" dirty="0"/>
              <a:t>图形小组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第二周</a:t>
            </a:r>
          </a:p>
        </p:txBody>
      </p:sp>
      <p:sp>
        <p:nvSpPr>
          <p:cNvPr id="11" name="文本框 1"/>
          <p:cNvSpPr txBox="1">
            <a:spLocks noChangeArrowheads="1"/>
          </p:cNvSpPr>
          <p:nvPr/>
        </p:nvSpPr>
        <p:spPr bwMode="auto">
          <a:xfrm>
            <a:off x="3808413" y="4411663"/>
            <a:ext cx="15271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200" b="1" dirty="0">
                <a:latin typeface="宋体" pitchFamily="2" charset="-122"/>
              </a:rPr>
              <a:t>王博</a:t>
            </a:r>
          </a:p>
        </p:txBody>
      </p:sp>
      <p:sp>
        <p:nvSpPr>
          <p:cNvPr id="12" name="文本框 1"/>
          <p:cNvSpPr txBox="1">
            <a:spLocks noChangeArrowheads="1"/>
          </p:cNvSpPr>
          <p:nvPr/>
        </p:nvSpPr>
        <p:spPr bwMode="auto">
          <a:xfrm>
            <a:off x="1549400" y="5028566"/>
            <a:ext cx="6045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DejaVu Sans" charset="0"/>
              <a:defRPr>
                <a:solidFill>
                  <a:srgbClr val="080000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USTC 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计算机科学与技术学院</a:t>
            </a:r>
            <a:endParaRPr lang="en-US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2017.7.27</a:t>
            </a:r>
            <a:r>
              <a:rPr lang="en-US" altLang="zh-CN" sz="2400" b="1" dirty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⋅ 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合肥</a:t>
            </a:r>
          </a:p>
        </p:txBody>
      </p:sp>
    </p:spTree>
    <p:extLst>
      <p:ext uri="{BB962C8B-B14F-4D97-AF65-F5344CB8AC3E}">
        <p14:creationId xmlns:p14="http://schemas.microsoft.com/office/powerpoint/2010/main" val="347926862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en-US" altLang="zh-CN" dirty="0"/>
              <a:t>3D</a:t>
            </a:r>
            <a:r>
              <a:rPr lang="zh-CN" altLang="en-US" dirty="0"/>
              <a:t>渲染概述 </a:t>
            </a:r>
            <a:r>
              <a:rPr lang="en-US" altLang="zh-CN" sz="2800" dirty="0"/>
              <a:t>HLSL</a:t>
            </a:r>
            <a:r>
              <a:rPr lang="zh-CN" altLang="en-US" sz="2800" dirty="0"/>
              <a:t>速览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DC4613-C10D-441A-A2C6-C23317ECC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75" y="1340768"/>
            <a:ext cx="8001000" cy="4607024"/>
          </a:xfrm>
        </p:spPr>
        <p:txBody>
          <a:bodyPr/>
          <a:lstStyle/>
          <a:p>
            <a:r>
              <a:rPr lang="zh-CN" altLang="en-US" b="0" dirty="0"/>
              <a:t>向量初始化</a:t>
            </a:r>
            <a:endParaRPr lang="en-US" altLang="zh-CN" b="0" dirty="0"/>
          </a:p>
          <a:p>
            <a:pPr lvl="1"/>
            <a:r>
              <a:rPr lang="en-US" altLang="zh-CN" b="0" dirty="0"/>
              <a:t>float3 v = {1.0f, 2.0f, 3.0f};</a:t>
            </a:r>
            <a:endParaRPr lang="en-US" altLang="zh-CN" sz="1600" b="0" dirty="0"/>
          </a:p>
          <a:p>
            <a:pPr lvl="1"/>
            <a:r>
              <a:rPr lang="en-US" altLang="zh-CN" b="0" dirty="0"/>
              <a:t>float2 w = float2(x, y);</a:t>
            </a:r>
            <a:endParaRPr lang="en-US" altLang="zh-CN" sz="1600" b="0" dirty="0"/>
          </a:p>
          <a:p>
            <a:pPr lvl="1"/>
            <a:r>
              <a:rPr lang="en-US" altLang="zh-CN" b="0" dirty="0"/>
              <a:t>float4 u = float4(w, 3.0f, 4.0f);</a:t>
            </a:r>
            <a:r>
              <a:rPr lang="en-US" altLang="zh-CN" sz="1200" b="0" dirty="0">
                <a:latin typeface="楷体" pitchFamily="49" charset="-122"/>
                <a:ea typeface="楷体" pitchFamily="49" charset="-122"/>
              </a:rPr>
              <a:t>.</a:t>
            </a:r>
          </a:p>
          <a:p>
            <a:r>
              <a:rPr lang="zh-CN" altLang="en-US" b="0" dirty="0"/>
              <a:t>向量访问</a:t>
            </a:r>
            <a:endParaRPr lang="en-US" altLang="zh-CN" b="0" dirty="0"/>
          </a:p>
          <a:p>
            <a:pPr lvl="1"/>
            <a:r>
              <a:rPr lang="zh-CN" altLang="en-US" b="0" dirty="0"/>
              <a:t>用数组语法：</a:t>
            </a:r>
            <a:r>
              <a:rPr lang="en-US" altLang="zh-CN" b="0" dirty="0" err="1"/>
              <a:t>vec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 = 2.0f;</a:t>
            </a:r>
          </a:p>
          <a:p>
            <a:pPr lvl="1"/>
            <a:r>
              <a:rPr lang="zh-CN" altLang="en-US" b="0" dirty="0"/>
              <a:t>用字母语法：</a:t>
            </a:r>
            <a:r>
              <a:rPr lang="en-US" altLang="zh-CN" b="0" dirty="0" err="1"/>
              <a:t>xyzw</a:t>
            </a:r>
            <a:r>
              <a:rPr lang="zh-CN" altLang="en-US" b="0" dirty="0"/>
              <a:t>，</a:t>
            </a:r>
            <a:r>
              <a:rPr lang="en-US" altLang="zh-CN" b="0" dirty="0" err="1"/>
              <a:t>rgba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r>
              <a:rPr lang="zh-CN" altLang="en-US" b="0" dirty="0"/>
              <a:t>向量可以替换调配</a:t>
            </a:r>
            <a:r>
              <a:rPr lang="en-US" altLang="zh-CN" b="0" dirty="0"/>
              <a:t>	</a:t>
            </a:r>
          </a:p>
          <a:p>
            <a:pPr lvl="1"/>
            <a:r>
              <a:rPr lang="en-US" altLang="zh-CN" dirty="0"/>
              <a:t>v = </a:t>
            </a:r>
            <a:r>
              <a:rPr lang="en-US" altLang="zh-CN" dirty="0" err="1"/>
              <a:t>u.wyyx</a:t>
            </a:r>
            <a:r>
              <a:rPr lang="en-US" altLang="zh-CN" dirty="0"/>
              <a:t>; /  </a:t>
            </a:r>
            <a:r>
              <a:rPr lang="en-US" altLang="zh-CN" dirty="0" err="1"/>
              <a:t>v.xy</a:t>
            </a:r>
            <a:r>
              <a:rPr lang="en-US" altLang="zh-CN" dirty="0"/>
              <a:t> = u;</a:t>
            </a:r>
            <a:endParaRPr lang="zh-CN" altLang="en-US" b="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6DC319-D72E-40A6-87B1-51A5EAAE090E}"/>
              </a:ext>
            </a:extLst>
          </p:cNvPr>
          <p:cNvSpPr txBox="1"/>
          <p:nvPr/>
        </p:nvSpPr>
        <p:spPr>
          <a:xfrm>
            <a:off x="5988968" y="4872059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vec.x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vec.r</a:t>
            </a:r>
            <a:r>
              <a:rPr lang="en-US" altLang="zh-CN" sz="1400" dirty="0"/>
              <a:t> = 1.0f;</a:t>
            </a:r>
            <a:br>
              <a:rPr lang="en-US" altLang="zh-CN" sz="1400" dirty="0"/>
            </a:br>
            <a:r>
              <a:rPr lang="en-US" altLang="zh-CN" sz="1400" dirty="0" err="1"/>
              <a:t>vec.y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vec.g</a:t>
            </a:r>
            <a:r>
              <a:rPr lang="en-US" altLang="zh-CN" sz="1400" dirty="0"/>
              <a:t> = 2.0f;</a:t>
            </a:r>
            <a:br>
              <a:rPr lang="en-US" altLang="zh-CN" sz="1400" dirty="0"/>
            </a:br>
            <a:r>
              <a:rPr lang="en-US" altLang="zh-CN" sz="1400" dirty="0" err="1"/>
              <a:t>vec.w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vec.a</a:t>
            </a:r>
            <a:r>
              <a:rPr lang="en-US" altLang="zh-CN" sz="1400" dirty="0"/>
              <a:t> = 4.0f;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4186277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en-US" altLang="zh-CN" dirty="0"/>
              <a:t>3D</a:t>
            </a:r>
            <a:r>
              <a:rPr lang="zh-CN" altLang="en-US" dirty="0"/>
              <a:t>渲染概述 </a:t>
            </a:r>
            <a:r>
              <a:rPr lang="en-US" altLang="zh-CN" sz="2800" dirty="0"/>
              <a:t>HLSL</a:t>
            </a:r>
            <a:r>
              <a:rPr lang="zh-CN" altLang="en-US" sz="2800" dirty="0"/>
              <a:t>速览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DC4613-C10D-441A-A2C6-C23317ECC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412776"/>
            <a:ext cx="8001000" cy="4607024"/>
          </a:xfrm>
        </p:spPr>
        <p:txBody>
          <a:bodyPr/>
          <a:lstStyle/>
          <a:p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矩阵的访问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sz="1600" b="0" dirty="0">
                <a:latin typeface="楷体" pitchFamily="49" charset="-122"/>
                <a:ea typeface="楷体" pitchFamily="49" charset="-122"/>
              </a:rPr>
              <a:t>用数组语法：</a:t>
            </a:r>
            <a:endParaRPr lang="en-US" altLang="zh-CN" sz="1600" b="0" dirty="0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en-US" altLang="zh-CN" sz="1300" b="0" dirty="0">
                <a:latin typeface="楷体" pitchFamily="49" charset="-122"/>
                <a:ea typeface="楷体" pitchFamily="49" charset="-122"/>
              </a:rPr>
              <a:t>M[</a:t>
            </a:r>
            <a:r>
              <a:rPr lang="en-US" altLang="zh-CN" sz="1300" b="0" dirty="0" err="1"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1300" b="0" dirty="0">
                <a:latin typeface="楷体" pitchFamily="49" charset="-122"/>
                <a:ea typeface="楷体" pitchFamily="49" charset="-122"/>
              </a:rPr>
              <a:t>] [j] = value;</a:t>
            </a:r>
          </a:p>
          <a:p>
            <a:pPr lvl="1"/>
            <a:r>
              <a:rPr lang="zh-CN" altLang="en-US" sz="1600" b="0" dirty="0">
                <a:latin typeface="楷体" pitchFamily="49" charset="-122"/>
                <a:ea typeface="楷体" pitchFamily="49" charset="-122"/>
              </a:rPr>
              <a:t>用成员变量语法：</a:t>
            </a:r>
            <a:endParaRPr lang="en-US" altLang="zh-CN" sz="1600" b="0" dirty="0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en-US" altLang="zh-CN" sz="1300" b="0" dirty="0">
                <a:latin typeface="楷体" pitchFamily="49" charset="-122"/>
                <a:ea typeface="楷体" pitchFamily="49" charset="-122"/>
              </a:rPr>
              <a:t>M._11 = M._12 = M._13 = M._14 = 0.0f;</a:t>
            </a:r>
          </a:p>
          <a:p>
            <a:pPr lvl="2"/>
            <a:r>
              <a:rPr lang="en-US" altLang="zh-CN" sz="1300" b="0" dirty="0">
                <a:latin typeface="楷体" pitchFamily="49" charset="-122"/>
                <a:ea typeface="楷体" pitchFamily="49" charset="-122"/>
              </a:rPr>
              <a:t>M._21 = M._22 = M._23 = M._24 = 0.0f; </a:t>
            </a:r>
          </a:p>
          <a:p>
            <a:pPr lvl="2"/>
            <a:r>
              <a:rPr lang="zh-CN" altLang="en-US" sz="1300" b="0" dirty="0">
                <a:latin typeface="楷体" pitchFamily="49" charset="-122"/>
                <a:ea typeface="楷体" pitchFamily="49" charset="-122"/>
              </a:rPr>
              <a:t>或者</a:t>
            </a:r>
            <a:r>
              <a:rPr lang="en-US" altLang="zh-CN" sz="1300" b="0" dirty="0">
                <a:latin typeface="楷体" pitchFamily="49" charset="-122"/>
                <a:ea typeface="楷体" pitchFamily="49" charset="-122"/>
              </a:rPr>
              <a:t>M._m00 = M._m01 = M._m02 = M._m03 =0.0f;</a:t>
            </a:r>
          </a:p>
          <a:p>
            <a:pPr lvl="1"/>
            <a:r>
              <a:rPr lang="zh-CN" altLang="en-US" sz="1600" dirty="0">
                <a:latin typeface="楷体" pitchFamily="49" charset="-122"/>
                <a:ea typeface="楷体" pitchFamily="49" charset="-122"/>
              </a:rPr>
              <a:t>整行访问：</a:t>
            </a:r>
            <a:endParaRPr lang="en-US" altLang="zh-CN" sz="1600" dirty="0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en-US" altLang="zh-CN" sz="1300" b="0" dirty="0">
                <a:latin typeface="楷体" pitchFamily="49" charset="-122"/>
                <a:ea typeface="楷体" pitchFamily="49" charset="-122"/>
              </a:rPr>
              <a:t>M[0] </a:t>
            </a:r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= </a:t>
            </a:r>
            <a:r>
              <a:rPr lang="zh-CN" altLang="en-US" sz="1300" dirty="0">
                <a:latin typeface="楷体" pitchFamily="49" charset="-122"/>
                <a:ea typeface="楷体" pitchFamily="49" charset="-122"/>
              </a:rPr>
              <a:t>一个</a:t>
            </a:r>
            <a:r>
              <a:rPr lang="en-US" altLang="zh-CN" sz="1300" dirty="0">
                <a:latin typeface="楷体" pitchFamily="49" charset="-122"/>
                <a:ea typeface="楷体" pitchFamily="49" charset="-122"/>
              </a:rPr>
              <a:t>float4</a:t>
            </a:r>
            <a:r>
              <a:rPr lang="zh-CN" altLang="en-US" sz="1300" dirty="0">
                <a:latin typeface="楷体" pitchFamily="49" charset="-122"/>
                <a:ea typeface="楷体" pitchFamily="49" charset="-122"/>
              </a:rPr>
              <a:t>类型向量</a:t>
            </a:r>
            <a:endParaRPr lang="en-US" altLang="zh-CN" sz="1300" b="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800" dirty="0"/>
              <a:t>矩阵的初始化</a:t>
            </a:r>
            <a:endParaRPr lang="zh-CN" altLang="en-US" sz="2800" b="0" dirty="0"/>
          </a:p>
          <a:p>
            <a:pPr lvl="2"/>
            <a:r>
              <a:rPr lang="en-US" altLang="zh-CN" sz="2000" b="0" dirty="0"/>
              <a:t>float2x2 </a:t>
            </a:r>
            <a:r>
              <a:rPr lang="en-US" altLang="zh-CN" sz="2000" b="0" dirty="0" err="1"/>
              <a:t>fxx</a:t>
            </a:r>
            <a:r>
              <a:rPr lang="en-US" altLang="zh-CN" sz="2000" b="0" dirty="0"/>
              <a:t> =float2x2(1.0f,2.0f,3.0f,4.0f);</a:t>
            </a:r>
          </a:p>
          <a:p>
            <a:pPr lvl="2"/>
            <a:r>
              <a:rPr lang="en-US" altLang="zh-CN" sz="2000" b="0" dirty="0"/>
              <a:t>int2x2 </a:t>
            </a:r>
            <a:r>
              <a:rPr lang="en-US" altLang="zh-CN" sz="2000" b="0" dirty="0" err="1"/>
              <a:t>ixx</a:t>
            </a:r>
            <a:r>
              <a:rPr lang="en-US" altLang="zh-CN" sz="2000" b="0" dirty="0"/>
              <a:t> ={1,2,3,4};</a:t>
            </a:r>
          </a:p>
        </p:txBody>
      </p:sp>
    </p:spTree>
    <p:extLst>
      <p:ext uri="{BB962C8B-B14F-4D97-AF65-F5344CB8AC3E}">
        <p14:creationId xmlns:p14="http://schemas.microsoft.com/office/powerpoint/2010/main" val="291752414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en-US" altLang="zh-CN" dirty="0"/>
              <a:t>3D</a:t>
            </a:r>
            <a:r>
              <a:rPr lang="zh-CN" altLang="en-US" dirty="0"/>
              <a:t>渲染概述 </a:t>
            </a:r>
            <a:r>
              <a:rPr lang="en-US" altLang="zh-CN" sz="2800" dirty="0"/>
              <a:t>HLSL</a:t>
            </a:r>
            <a:r>
              <a:rPr lang="zh-CN" altLang="en-US" sz="2800" dirty="0"/>
              <a:t>速览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DC4613-C10D-441A-A2C6-C23317ECC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412776"/>
            <a:ext cx="8001000" cy="4607024"/>
          </a:xfrm>
        </p:spPr>
        <p:txBody>
          <a:bodyPr/>
          <a:lstStyle/>
          <a:p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数组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CN" sz="2400" b="0" dirty="0"/>
              <a:t>float M[4] [4] ;</a:t>
            </a:r>
            <a:br>
              <a:rPr lang="en-US" altLang="zh-CN" sz="1100" dirty="0"/>
            </a:br>
            <a:r>
              <a:rPr lang="en-US" altLang="zh-CN" sz="2400" b="0" dirty="0"/>
              <a:t>half p[4] ;</a:t>
            </a:r>
            <a:br>
              <a:rPr lang="en-US" altLang="zh-CN" sz="1100" dirty="0"/>
            </a:br>
            <a:r>
              <a:rPr lang="en-US" altLang="zh-CN" sz="2400" b="0" dirty="0"/>
              <a:t>float3 v[12] ; // 12 </a:t>
            </a:r>
            <a:r>
              <a:rPr lang="zh-CN" altLang="en-US" sz="2400" b="0" dirty="0"/>
              <a:t>个</a:t>
            </a:r>
            <a:r>
              <a:rPr lang="en-US" altLang="zh-CN" sz="2400" dirty="0"/>
              <a:t>float3</a:t>
            </a:r>
            <a:r>
              <a:rPr lang="zh-CN" altLang="en-US" sz="2400" dirty="0"/>
              <a:t>向量</a:t>
            </a:r>
            <a:endParaRPr lang="en-US" altLang="zh-CN" sz="2400" dirty="0"/>
          </a:p>
          <a:p>
            <a:r>
              <a:rPr lang="zh-CN" altLang="en-US" sz="2400" dirty="0"/>
              <a:t>结构体</a:t>
            </a:r>
            <a:endParaRPr lang="en-US" altLang="zh-CN" sz="2400" dirty="0"/>
          </a:p>
          <a:p>
            <a:pPr lvl="1"/>
            <a:r>
              <a:rPr lang="en-US" altLang="zh-CN" sz="1400" b="0" dirty="0"/>
              <a:t>struct </a:t>
            </a:r>
            <a:r>
              <a:rPr lang="en-US" altLang="zh-CN" sz="1400" b="0" dirty="0" err="1"/>
              <a:t>SurfaceInfo</a:t>
            </a:r>
            <a:r>
              <a:rPr lang="en-US" altLang="zh-CN" sz="1400" b="0" dirty="0"/>
              <a:t>{</a:t>
            </a:r>
            <a:br>
              <a:rPr lang="en-US" altLang="zh-CN" sz="1400" b="0" dirty="0"/>
            </a:br>
            <a:r>
              <a:rPr lang="en-US" altLang="zh-CN" sz="1400" b="0" dirty="0"/>
              <a:t>		float3 pos;</a:t>
            </a:r>
            <a:br>
              <a:rPr lang="en-US" altLang="zh-CN" sz="1400" b="0" dirty="0"/>
            </a:br>
            <a:r>
              <a:rPr lang="en-US" altLang="zh-CN" sz="1400" b="0" dirty="0"/>
              <a:t>		float3 normal;</a:t>
            </a:r>
            <a:br>
              <a:rPr lang="en-US" altLang="zh-CN" sz="1400" b="0" dirty="0"/>
            </a:br>
            <a:r>
              <a:rPr lang="en-US" altLang="zh-CN" sz="1400" b="0" dirty="0"/>
              <a:t>		float4 diffuse}; </a:t>
            </a:r>
            <a:endParaRPr lang="en-US" altLang="zh-CN" sz="1400" dirty="0"/>
          </a:p>
          <a:p>
            <a:pPr lvl="1"/>
            <a:r>
              <a:rPr lang="zh-CN" altLang="en-US" sz="1400" dirty="0"/>
              <a:t>用下标访问：</a:t>
            </a:r>
            <a:br>
              <a:rPr lang="en-US" altLang="zh-CN" sz="1400" dirty="0"/>
            </a:br>
            <a:r>
              <a:rPr lang="en-US" altLang="zh-CN" sz="1600" dirty="0" err="1"/>
              <a:t>SurfaceInfo</a:t>
            </a:r>
            <a:r>
              <a:rPr lang="en-US" altLang="zh-CN" sz="1600" dirty="0"/>
              <a:t> v;   </a:t>
            </a:r>
            <a:r>
              <a:rPr lang="en-US" altLang="zh-CN" sz="1600" b="0" dirty="0" err="1"/>
              <a:t>litColor</a:t>
            </a:r>
            <a:r>
              <a:rPr lang="en-US" altLang="zh-CN" sz="1600" b="0" dirty="0"/>
              <a:t> += </a:t>
            </a:r>
            <a:r>
              <a:rPr lang="en-US" altLang="zh-CN" sz="1600" b="0" dirty="0" err="1"/>
              <a:t>v.diffuse</a:t>
            </a:r>
            <a:r>
              <a:rPr lang="en-US" altLang="zh-CN" sz="1600" b="0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834934232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en-US" altLang="zh-CN" dirty="0"/>
              <a:t>3D</a:t>
            </a:r>
            <a:r>
              <a:rPr lang="zh-CN" altLang="en-US" dirty="0"/>
              <a:t>渲染概述 </a:t>
            </a:r>
            <a:r>
              <a:rPr lang="en-US" altLang="zh-CN" sz="2800" dirty="0"/>
              <a:t>HLSL</a:t>
            </a:r>
            <a:r>
              <a:rPr lang="zh-CN" altLang="en-US" sz="2800" dirty="0"/>
              <a:t>速览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DC4613-C10D-441A-A2C6-C23317ECC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412776"/>
            <a:ext cx="8001000" cy="4607024"/>
          </a:xfrm>
        </p:spPr>
        <p:txBody>
          <a:bodyPr/>
          <a:lstStyle/>
          <a:p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跟变量相关的关键字         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typedef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static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uniform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extern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const        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用法都和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C++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中的类似，当变量声明为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static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的时候说明该变量是内部变量，在着色器程序外不可见。非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static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的全局变量默认都是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extern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的，即可以被着色器程序外的程序访问。</a:t>
            </a:r>
          </a:p>
        </p:txBody>
      </p:sp>
    </p:spTree>
    <p:extLst>
      <p:ext uri="{BB962C8B-B14F-4D97-AF65-F5344CB8AC3E}">
        <p14:creationId xmlns:p14="http://schemas.microsoft.com/office/powerpoint/2010/main" val="2422194219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en-US" altLang="zh-CN" dirty="0"/>
              <a:t>3D</a:t>
            </a:r>
            <a:r>
              <a:rPr lang="zh-CN" altLang="en-US" dirty="0"/>
              <a:t>渲染概述 </a:t>
            </a:r>
            <a:r>
              <a:rPr lang="en-US" altLang="zh-CN" sz="2800" dirty="0"/>
              <a:t>HLSL</a:t>
            </a:r>
            <a:r>
              <a:rPr lang="zh-CN" altLang="en-US" sz="2800" dirty="0"/>
              <a:t>速览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DC4613-C10D-441A-A2C6-C23317ECC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412776"/>
            <a:ext cx="8001000" cy="4607024"/>
          </a:xfrm>
        </p:spPr>
        <p:txBody>
          <a:bodyPr/>
          <a:lstStyle/>
          <a:p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强制类型转化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HLSL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中的类型转换非常的灵活，如下所示：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float f = 5.0f;</a:t>
            </a:r>
          </a:p>
          <a:p>
            <a:pPr lvl="1"/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float4x4 m = (float4x4)f; // 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将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赋值给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m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的每一行</a:t>
            </a:r>
            <a:endParaRPr lang="en-US" altLang="zh-CN" sz="200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float3 n = float3(...);</a:t>
            </a:r>
          </a:p>
          <a:p>
            <a:pPr lvl="1"/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float3 v = 2.0f*n - 1.0f;//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相当于 </a:t>
            </a:r>
            <a:r>
              <a:rPr lang="en-US" altLang="zh-CN" sz="2000" dirty="0">
                <a:latin typeface="楷体" pitchFamily="49" charset="-122"/>
                <a:ea typeface="楷体" pitchFamily="49" charset="-122"/>
              </a:rPr>
              <a:t>-(1.0f,1.0f,1.0f)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785468672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en-US" altLang="zh-CN" dirty="0"/>
              <a:t>3D</a:t>
            </a:r>
            <a:r>
              <a:rPr lang="zh-CN" altLang="en-US" dirty="0"/>
              <a:t>渲染概述 </a:t>
            </a:r>
            <a:r>
              <a:rPr lang="en-US" altLang="zh-CN" sz="2800" dirty="0"/>
              <a:t>HLSL</a:t>
            </a:r>
            <a:r>
              <a:rPr lang="zh-CN" altLang="en-US" sz="2800" dirty="0"/>
              <a:t>速览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DC4613-C10D-441A-A2C6-C23317ECC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412776"/>
            <a:ext cx="8001000" cy="4607024"/>
          </a:xfrm>
        </p:spPr>
        <p:txBody>
          <a:bodyPr/>
          <a:lstStyle/>
          <a:p>
            <a:r>
              <a:rPr lang="zh-CN" altLang="en-US" sz="2800" dirty="0">
                <a:latin typeface="+mj-ea"/>
                <a:ea typeface="+mj-ea"/>
              </a:rPr>
              <a:t>语句：</a:t>
            </a:r>
            <a:r>
              <a:rPr lang="en-US" altLang="zh-CN" sz="28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return, if, for, while, do-while </a:t>
            </a:r>
            <a:r>
              <a:rPr lang="zh-CN" altLang="en-US" sz="28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都跟</a:t>
            </a:r>
            <a:r>
              <a:rPr lang="en-US" altLang="zh-CN" sz="28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</a:t>
            </a:r>
            <a:r>
              <a:rPr lang="zh-CN" altLang="en-US" sz="28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差不多</a:t>
            </a:r>
            <a:endParaRPr lang="en-US" altLang="zh-CN" sz="20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r>
              <a:rPr lang="zh-CN" altLang="en-US" sz="2800" dirty="0">
                <a:latin typeface="+mj-ea"/>
              </a:rPr>
              <a:t>函数：</a:t>
            </a:r>
            <a:r>
              <a:rPr lang="zh-CN" altLang="en-US" sz="2800" b="0" dirty="0"/>
              <a:t>类似</a:t>
            </a:r>
            <a:r>
              <a:rPr lang="en-US" altLang="zh-CN" sz="2800" b="0" dirty="0"/>
              <a:t>C++</a:t>
            </a:r>
            <a:r>
              <a:rPr lang="zh-CN" altLang="en-US" sz="2800" b="0" dirty="0"/>
              <a:t>，参数按值传递</a:t>
            </a:r>
            <a:endParaRPr lang="en-US" altLang="zh-CN" sz="2800" b="0" dirty="0"/>
          </a:p>
          <a:p>
            <a:pPr lvl="1"/>
            <a:r>
              <a:rPr lang="zh-CN" altLang="en-US" sz="2400" b="0" dirty="0"/>
              <a:t>不支持引用和指针</a:t>
            </a:r>
            <a:endParaRPr lang="en-US" altLang="zh-CN" sz="2400" b="0" dirty="0"/>
          </a:p>
          <a:p>
            <a:pPr lvl="1"/>
            <a:r>
              <a:rPr lang="zh-CN" altLang="en-US" sz="2400" b="0" dirty="0"/>
              <a:t>不支持递归</a:t>
            </a:r>
            <a:endParaRPr lang="en-US" altLang="zh-CN" sz="2400" b="0" dirty="0"/>
          </a:p>
          <a:p>
            <a:pPr lvl="1"/>
            <a:r>
              <a:rPr lang="zh-CN" altLang="en-US" sz="2400" b="0" dirty="0"/>
              <a:t>函数总是内联</a:t>
            </a:r>
            <a:endParaRPr lang="en-US" altLang="zh-CN" sz="2400" b="0" dirty="0"/>
          </a:p>
          <a:p>
            <a:pPr lvl="1"/>
            <a:r>
              <a:rPr lang="en-US" altLang="zh-CN" sz="2000" dirty="0"/>
              <a:t>bool foo(</a:t>
            </a:r>
            <a:r>
              <a:rPr lang="en-US" altLang="zh-CN" sz="2000" dirty="0">
                <a:solidFill>
                  <a:srgbClr val="FF0000"/>
                </a:solidFill>
              </a:rPr>
              <a:t>in</a:t>
            </a:r>
            <a:r>
              <a:rPr lang="en-US" altLang="zh-CN" sz="2000" dirty="0"/>
              <a:t> const bool b, </a:t>
            </a:r>
            <a:r>
              <a:rPr lang="en-US" altLang="zh-CN" sz="2000" dirty="0">
                <a:solidFill>
                  <a:srgbClr val="FF0000"/>
                </a:solidFill>
              </a:rPr>
              <a:t>out</a:t>
            </a:r>
            <a:r>
              <a:rPr lang="en-US" altLang="zh-CN" sz="2000" dirty="0"/>
              <a:t> int r1,</a:t>
            </a:r>
            <a:r>
              <a:rPr lang="en-US" altLang="zh-CN" sz="2000" dirty="0">
                <a:solidFill>
                  <a:srgbClr val="FF0000"/>
                </a:solidFill>
              </a:rPr>
              <a:t>inout</a:t>
            </a:r>
            <a:r>
              <a:rPr lang="en-US" altLang="zh-CN" sz="2000" dirty="0"/>
              <a:t> float r2){…}</a:t>
            </a:r>
            <a:endParaRPr lang="en-US" altLang="zh-CN" sz="18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7353218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en-US" altLang="zh-CN" dirty="0"/>
              <a:t>3D</a:t>
            </a:r>
            <a:r>
              <a:rPr lang="zh-CN" altLang="en-US" dirty="0"/>
              <a:t>渲染概述 </a:t>
            </a:r>
            <a:r>
              <a:rPr lang="en-US" altLang="zh-CN" sz="2800" dirty="0"/>
              <a:t>HLSL</a:t>
            </a:r>
            <a:r>
              <a:rPr lang="zh-CN" altLang="en-US" sz="2800" dirty="0"/>
              <a:t>速览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DC4613-C10D-441A-A2C6-C23317ECC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412776"/>
            <a:ext cx="8001000" cy="4607024"/>
          </a:xfrm>
        </p:spPr>
        <p:txBody>
          <a:bodyPr/>
          <a:lstStyle/>
          <a:p>
            <a:r>
              <a:rPr lang="zh-CN" altLang="en-US" sz="2800" dirty="0">
                <a:latin typeface="+mj-ea"/>
                <a:ea typeface="+mj-ea"/>
              </a:rPr>
              <a:t>顶点着色器语义</a:t>
            </a:r>
            <a:r>
              <a:rPr lang="zh-CN" altLang="en-US" sz="1800" dirty="0">
                <a:latin typeface="+mj-ea"/>
              </a:rPr>
              <a:t>（低版本</a:t>
            </a:r>
            <a:r>
              <a:rPr lang="en-US" altLang="zh-CN" sz="1800" dirty="0">
                <a:latin typeface="+mj-ea"/>
              </a:rPr>
              <a:t>HLSL</a:t>
            </a:r>
            <a:r>
              <a:rPr lang="zh-CN" altLang="en-US" sz="1800" dirty="0">
                <a:latin typeface="+mj-ea"/>
              </a:rPr>
              <a:t>）</a:t>
            </a:r>
            <a:endParaRPr lang="en-US" altLang="zh-CN" sz="1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endParaRPr lang="en-US" altLang="zh-CN" sz="18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r>
              <a:rPr lang="zh-CN" altLang="en-US" sz="2800" dirty="0">
                <a:latin typeface="+mj-ea"/>
                <a:ea typeface="+mj-ea"/>
              </a:rPr>
              <a:t>输入</a:t>
            </a:r>
            <a:endParaRPr lang="en-US" altLang="zh-CN" sz="2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2800" dirty="0">
              <a:latin typeface="+mj-ea"/>
              <a:ea typeface="+mj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DF4C9C-48D9-4595-8537-8A4F34E57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728" y="2079189"/>
            <a:ext cx="6553200" cy="39343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5D6BB31-54A2-4404-B76A-52CC331633B9}"/>
              </a:ext>
            </a:extLst>
          </p:cNvPr>
          <p:cNvSpPr txBox="1"/>
          <p:nvPr/>
        </p:nvSpPr>
        <p:spPr>
          <a:xfrm>
            <a:off x="1259632" y="3538524"/>
            <a:ext cx="796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颜色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法向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位置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BC4F53-84E5-4C35-B7F1-4E69D4518686}"/>
              </a:ext>
            </a:extLst>
          </p:cNvPr>
          <p:cNvSpPr txBox="1"/>
          <p:nvPr/>
        </p:nvSpPr>
        <p:spPr>
          <a:xfrm>
            <a:off x="809150" y="5616552"/>
            <a:ext cx="1266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纹理坐标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827689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en-US" altLang="zh-CN" dirty="0"/>
              <a:t>3D</a:t>
            </a:r>
            <a:r>
              <a:rPr lang="zh-CN" altLang="en-US" dirty="0"/>
              <a:t>渲染概述 </a:t>
            </a:r>
            <a:r>
              <a:rPr lang="en-US" altLang="zh-CN" sz="2800" dirty="0"/>
              <a:t>HLSL</a:t>
            </a:r>
            <a:r>
              <a:rPr lang="zh-CN" altLang="en-US" sz="2800" dirty="0"/>
              <a:t>速览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DC4613-C10D-441A-A2C6-C23317ECC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412776"/>
            <a:ext cx="8001000" cy="4607024"/>
          </a:xfrm>
        </p:spPr>
        <p:txBody>
          <a:bodyPr/>
          <a:lstStyle/>
          <a:p>
            <a:r>
              <a:rPr lang="zh-CN" altLang="en-US" sz="2800" dirty="0">
                <a:latin typeface="+mj-ea"/>
                <a:ea typeface="+mj-ea"/>
              </a:rPr>
              <a:t>顶点着色器语义（低版本</a:t>
            </a:r>
            <a:r>
              <a:rPr lang="en-US" altLang="zh-CN" sz="2800" dirty="0">
                <a:latin typeface="+mj-ea"/>
                <a:ea typeface="+mj-ea"/>
              </a:rPr>
              <a:t>HLSL</a:t>
            </a:r>
            <a:r>
              <a:rPr lang="zh-CN" altLang="en-US" sz="2800" dirty="0">
                <a:latin typeface="+mj-ea"/>
                <a:ea typeface="+mj-ea"/>
              </a:rPr>
              <a:t>）</a:t>
            </a:r>
            <a:endParaRPr lang="en-US" altLang="zh-CN" sz="18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r>
              <a:rPr lang="zh-CN" altLang="en-US" sz="2800" dirty="0">
                <a:latin typeface="+mj-ea"/>
                <a:ea typeface="+mj-ea"/>
              </a:rPr>
              <a:t>输出</a:t>
            </a:r>
            <a:endParaRPr lang="en-US" altLang="zh-CN" sz="2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D6BB31-54A2-4404-B76A-52CC331633B9}"/>
              </a:ext>
            </a:extLst>
          </p:cNvPr>
          <p:cNvSpPr txBox="1"/>
          <p:nvPr/>
        </p:nvSpPr>
        <p:spPr>
          <a:xfrm>
            <a:off x="759084" y="2951684"/>
            <a:ext cx="796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颜色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位置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BC4F53-84E5-4C35-B7F1-4E69D4518686}"/>
              </a:ext>
            </a:extLst>
          </p:cNvPr>
          <p:cNvSpPr txBox="1"/>
          <p:nvPr/>
        </p:nvSpPr>
        <p:spPr>
          <a:xfrm>
            <a:off x="279852" y="5574907"/>
            <a:ext cx="1266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纹理坐标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62439A3-7513-4083-BAC6-9CD051043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03" y="2564904"/>
            <a:ext cx="7307361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63103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en-US" altLang="zh-CN" dirty="0"/>
              <a:t>3D</a:t>
            </a:r>
            <a:r>
              <a:rPr lang="zh-CN" altLang="en-US" dirty="0"/>
              <a:t>渲染概述 </a:t>
            </a:r>
            <a:r>
              <a:rPr lang="en-US" altLang="zh-CN" sz="2800" dirty="0"/>
              <a:t>HLSL</a:t>
            </a:r>
            <a:r>
              <a:rPr lang="zh-CN" altLang="en-US" sz="2800" dirty="0"/>
              <a:t>速览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DC4613-C10D-441A-A2C6-C23317ECC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412776"/>
            <a:ext cx="8001000" cy="4607024"/>
          </a:xfrm>
        </p:spPr>
        <p:txBody>
          <a:bodyPr/>
          <a:lstStyle/>
          <a:p>
            <a:r>
              <a:rPr lang="zh-CN" altLang="en-US" sz="2800" dirty="0">
                <a:latin typeface="+mj-ea"/>
                <a:ea typeface="+mj-ea"/>
              </a:rPr>
              <a:t>像素着色器语义</a:t>
            </a:r>
            <a:r>
              <a:rPr lang="zh-CN" altLang="en-US" sz="1800" dirty="0">
                <a:latin typeface="+mj-ea"/>
              </a:rPr>
              <a:t>（低版本</a:t>
            </a:r>
            <a:r>
              <a:rPr lang="en-US" altLang="zh-CN" sz="1800" dirty="0">
                <a:latin typeface="+mj-ea"/>
              </a:rPr>
              <a:t>HLSL</a:t>
            </a:r>
            <a:r>
              <a:rPr lang="zh-CN" altLang="en-US" sz="1800" dirty="0">
                <a:latin typeface="+mj-ea"/>
              </a:rPr>
              <a:t>）</a:t>
            </a:r>
            <a:endParaRPr lang="en-US" altLang="zh-CN" sz="12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endParaRPr lang="en-US" altLang="zh-CN" sz="18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r>
              <a:rPr lang="zh-CN" altLang="en-US" sz="2800" dirty="0">
                <a:latin typeface="+mj-ea"/>
                <a:ea typeface="+mj-ea"/>
              </a:rPr>
              <a:t>输入</a:t>
            </a:r>
            <a:endParaRPr lang="en-US" altLang="zh-CN" sz="2800" dirty="0">
              <a:latin typeface="+mj-ea"/>
              <a:ea typeface="+mj-ea"/>
            </a:endParaRPr>
          </a:p>
          <a:p>
            <a:endParaRPr lang="en-US" altLang="zh-CN" sz="2800" dirty="0">
              <a:latin typeface="+mj-ea"/>
              <a:ea typeface="+mj-ea"/>
            </a:endParaRPr>
          </a:p>
          <a:p>
            <a:endParaRPr lang="en-US" altLang="zh-CN" sz="2800" dirty="0">
              <a:latin typeface="+mj-ea"/>
              <a:ea typeface="+mj-ea"/>
            </a:endParaRPr>
          </a:p>
          <a:p>
            <a:endParaRPr lang="en-US" altLang="zh-CN" sz="2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2800" dirty="0">
              <a:latin typeface="+mj-ea"/>
              <a:ea typeface="+mj-ea"/>
            </a:endParaRPr>
          </a:p>
          <a:p>
            <a:r>
              <a:rPr lang="zh-CN" altLang="en-US" sz="2800" dirty="0">
                <a:latin typeface="+mj-ea"/>
                <a:ea typeface="+mj-ea"/>
              </a:rPr>
              <a:t>输出</a:t>
            </a:r>
            <a:endParaRPr lang="en-US" altLang="zh-CN" sz="2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2800" dirty="0">
              <a:latin typeface="+mj-ea"/>
              <a:ea typeface="+mj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D6BB31-54A2-4404-B76A-52CC331633B9}"/>
              </a:ext>
            </a:extLst>
          </p:cNvPr>
          <p:cNvSpPr txBox="1"/>
          <p:nvPr/>
        </p:nvSpPr>
        <p:spPr>
          <a:xfrm>
            <a:off x="755576" y="2585173"/>
            <a:ext cx="1379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颜色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纹理坐标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BC4F53-84E5-4C35-B7F1-4E69D4518686}"/>
              </a:ext>
            </a:extLst>
          </p:cNvPr>
          <p:cNvSpPr txBox="1"/>
          <p:nvPr/>
        </p:nvSpPr>
        <p:spPr>
          <a:xfrm>
            <a:off x="614994" y="4039591"/>
            <a:ext cx="1294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像素在屏幕空间空间位置，二维向量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23EDF7-3EC3-4610-B8BB-49FECD8A0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682" y="2024744"/>
            <a:ext cx="7006324" cy="29714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ED0A771-E2C0-4F6F-86E7-61C326BCD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682" y="5063666"/>
            <a:ext cx="6531283" cy="1175511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5ACF1AC-FF2F-4AF6-BCB1-61A082F5D462}"/>
              </a:ext>
            </a:extLst>
          </p:cNvPr>
          <p:cNvCxnSpPr/>
          <p:nvPr/>
        </p:nvCxnSpPr>
        <p:spPr>
          <a:xfrm>
            <a:off x="0" y="4996147"/>
            <a:ext cx="925252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418686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en-US" altLang="zh-CN" dirty="0"/>
              <a:t>3D</a:t>
            </a:r>
            <a:r>
              <a:rPr lang="zh-CN" altLang="en-US" dirty="0"/>
              <a:t>渲染概述 </a:t>
            </a:r>
            <a:r>
              <a:rPr lang="en-US" altLang="zh-CN" sz="2800" dirty="0"/>
              <a:t>HLSL</a:t>
            </a:r>
            <a:r>
              <a:rPr lang="zh-CN" altLang="en-US" sz="2800" dirty="0"/>
              <a:t>速览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DC4613-C10D-441A-A2C6-C23317ECC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412776"/>
            <a:ext cx="8001000" cy="4607024"/>
          </a:xfrm>
        </p:spPr>
        <p:txBody>
          <a:bodyPr/>
          <a:lstStyle/>
          <a:p>
            <a:r>
              <a:rPr lang="zh-CN" altLang="en-US" sz="2800" dirty="0">
                <a:latin typeface="+mj-ea"/>
                <a:ea typeface="+mj-ea"/>
              </a:rPr>
              <a:t>一个计算雪花位置的</a:t>
            </a:r>
            <a:r>
              <a:rPr lang="en-US" altLang="zh-CN" sz="2800" dirty="0">
                <a:latin typeface="+mj-ea"/>
                <a:ea typeface="+mj-ea"/>
              </a:rPr>
              <a:t>VS</a:t>
            </a:r>
          </a:p>
          <a:p>
            <a:endParaRPr lang="en-US" altLang="zh-CN" sz="2800" dirty="0">
              <a:latin typeface="+mj-ea"/>
              <a:ea typeface="+mj-ea"/>
            </a:endParaRPr>
          </a:p>
          <a:p>
            <a:endParaRPr lang="en-US" altLang="zh-CN" sz="2800" dirty="0">
              <a:latin typeface="+mj-ea"/>
              <a:ea typeface="+mj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5868BE-B3BA-4D99-83D9-05916CC52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4963"/>
            <a:ext cx="9144000" cy="428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18419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276343-B258-45EE-A6A8-4D642283C3A1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04963" y="304800"/>
            <a:ext cx="7539037" cy="760413"/>
          </a:xfrm>
        </p:spPr>
        <p:txBody>
          <a:bodyPr/>
          <a:lstStyle/>
          <a:p>
            <a:r>
              <a:rPr lang="zh-CN" altLang="en-US" dirty="0"/>
              <a:t>报 告 目 录</a:t>
            </a: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2095747" y="1457325"/>
            <a:ext cx="4610100" cy="657225"/>
            <a:chOff x="1080" y="799"/>
            <a:chExt cx="2904" cy="414"/>
          </a:xfrm>
        </p:grpSpPr>
        <p:pic>
          <p:nvPicPr>
            <p:cNvPr id="7" name="图片 4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" y="799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 userDrawn="1"/>
          </p:nvSpPr>
          <p:spPr>
            <a:xfrm>
              <a:off x="1800" y="799"/>
              <a:ext cx="1800" cy="2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课题目的</a:t>
              </a:r>
            </a:p>
          </p:txBody>
        </p:sp>
        <p:sp>
          <p:nvSpPr>
            <p:cNvPr id="9" name="TextBox 3"/>
            <p:cNvSpPr txBox="1">
              <a:spLocks noChangeArrowheads="1"/>
            </p:cNvSpPr>
            <p:nvPr userDrawn="1"/>
          </p:nvSpPr>
          <p:spPr bwMode="auto">
            <a:xfrm>
              <a:off x="1194" y="874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2095747" y="2100263"/>
            <a:ext cx="4610100" cy="657225"/>
            <a:chOff x="1080" y="1249"/>
            <a:chExt cx="2904" cy="414"/>
          </a:xfrm>
        </p:grpSpPr>
        <p:pic>
          <p:nvPicPr>
            <p:cNvPr id="11" name="图片 5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" y="1249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1800" y="1249"/>
              <a:ext cx="1800" cy="2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3D</a:t>
              </a: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渲染概述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1194" y="1339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Group 32"/>
          <p:cNvGrpSpPr>
            <a:grpSpLocks/>
          </p:cNvGrpSpPr>
          <p:nvPr/>
        </p:nvGrpSpPr>
        <p:grpSpPr bwMode="auto">
          <a:xfrm>
            <a:off x="2095747" y="2743200"/>
            <a:ext cx="4610100" cy="657225"/>
            <a:chOff x="1080" y="1699"/>
            <a:chExt cx="2904" cy="414"/>
          </a:xfrm>
        </p:grpSpPr>
        <p:pic>
          <p:nvPicPr>
            <p:cNvPr id="15" name="图片 6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" y="1699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800" y="1723"/>
              <a:ext cx="2056" cy="2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传统可扩展解决方案</a:t>
              </a:r>
            </a:p>
          </p:txBody>
        </p:sp>
        <p:sp>
          <p:nvSpPr>
            <p:cNvPr id="17" name="TextBox 10"/>
            <p:cNvSpPr txBox="1">
              <a:spLocks noChangeArrowheads="1"/>
            </p:cNvSpPr>
            <p:nvPr userDrawn="1"/>
          </p:nvSpPr>
          <p:spPr bwMode="auto">
            <a:xfrm>
              <a:off x="1194" y="1789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Group 33"/>
          <p:cNvGrpSpPr>
            <a:grpSpLocks/>
          </p:cNvGrpSpPr>
          <p:nvPr/>
        </p:nvGrpSpPr>
        <p:grpSpPr bwMode="auto">
          <a:xfrm>
            <a:off x="2095747" y="3386138"/>
            <a:ext cx="6000750" cy="657225"/>
            <a:chOff x="1080" y="2149"/>
            <a:chExt cx="3780" cy="414"/>
          </a:xfrm>
        </p:grpSpPr>
        <p:pic>
          <p:nvPicPr>
            <p:cNvPr id="19" name="图片 7" descr="4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" y="2149"/>
              <a:ext cx="290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 userDrawn="1"/>
          </p:nvSpPr>
          <p:spPr>
            <a:xfrm>
              <a:off x="1800" y="2173"/>
              <a:ext cx="3060" cy="2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Slang</a:t>
              </a:r>
              <a:r>
                <a:rPr lang="zh-CN" altLang="en-US" sz="2400" b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的解决方案</a:t>
              </a:r>
            </a:p>
          </p:txBody>
        </p:sp>
        <p:sp>
          <p:nvSpPr>
            <p:cNvPr id="21" name="TextBox 11"/>
            <p:cNvSpPr txBox="1">
              <a:spLocks noChangeArrowheads="1"/>
            </p:cNvSpPr>
            <p:nvPr userDrawn="1"/>
          </p:nvSpPr>
          <p:spPr bwMode="auto">
            <a:xfrm>
              <a:off x="1194" y="2239"/>
              <a:ext cx="230" cy="29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6907239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en-US" altLang="zh-CN" dirty="0"/>
              <a:t>3D</a:t>
            </a:r>
            <a:r>
              <a:rPr lang="zh-CN" altLang="en-US" dirty="0"/>
              <a:t>渲染概述 </a:t>
            </a:r>
            <a:r>
              <a:rPr lang="en-US" altLang="zh-CN" sz="2800" dirty="0"/>
              <a:t>HLSL</a:t>
            </a:r>
            <a:r>
              <a:rPr lang="zh-CN" altLang="en-US" sz="2800" dirty="0"/>
              <a:t>速览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DC4613-C10D-441A-A2C6-C23317ECC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412776"/>
            <a:ext cx="8001000" cy="4607024"/>
          </a:xfrm>
        </p:spPr>
        <p:txBody>
          <a:bodyPr/>
          <a:lstStyle/>
          <a:p>
            <a:r>
              <a:rPr lang="zh-CN" altLang="en-US" sz="2800" dirty="0">
                <a:latin typeface="+mj-ea"/>
                <a:ea typeface="+mj-ea"/>
              </a:rPr>
              <a:t>一个最简单</a:t>
            </a:r>
            <a:r>
              <a:rPr lang="en-US" altLang="zh-CN" sz="2800" dirty="0">
                <a:latin typeface="+mj-ea"/>
                <a:ea typeface="+mj-ea"/>
              </a:rPr>
              <a:t>PS</a:t>
            </a:r>
            <a:r>
              <a:rPr lang="zh-CN" altLang="en-US" sz="2800" dirty="0">
                <a:latin typeface="+mj-ea"/>
                <a:ea typeface="+mj-ea"/>
              </a:rPr>
              <a:t>，输入纹理坐标，采样输出颜色</a:t>
            </a:r>
            <a:endParaRPr lang="en-US" altLang="zh-CN" sz="2800" dirty="0">
              <a:latin typeface="+mj-ea"/>
              <a:ea typeface="+mj-ea"/>
            </a:endParaRPr>
          </a:p>
          <a:p>
            <a:endParaRPr lang="en-US" altLang="zh-CN" sz="2800" dirty="0">
              <a:latin typeface="+mj-ea"/>
              <a:ea typeface="+mj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F809EB3-7E40-47E8-AFD5-2E39B4D04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36" y="2278193"/>
            <a:ext cx="8450930" cy="22309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7256B1A8-A6E4-456A-97A5-ACB5F5D24581}"/>
                  </a:ext>
                </a:extLst>
              </p14:cNvPr>
              <p14:cNvContentPartPr/>
              <p14:nvPr/>
            </p14:nvContentPartPr>
            <p14:xfrm>
              <a:off x="3281261" y="1807545"/>
              <a:ext cx="1191240" cy="75024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7256B1A8-A6E4-456A-97A5-ACB5F5D245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2261" y="1798545"/>
                <a:ext cx="1208880" cy="76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9208668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A09336-6486-4CF5-BF91-3784F11EEDBC}"/>
              </a:ext>
            </a:extLst>
          </p:cNvPr>
          <p:cNvSpPr/>
          <p:nvPr/>
        </p:nvSpPr>
        <p:spPr>
          <a:xfrm>
            <a:off x="0" y="2780928"/>
            <a:ext cx="9144000" cy="17281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en-US" altLang="zh-CN" dirty="0"/>
              <a:t>Slang</a:t>
            </a:r>
            <a:r>
              <a:rPr lang="zh-CN" altLang="en-US" dirty="0"/>
              <a:t>论文</a:t>
            </a:r>
            <a:r>
              <a:rPr lang="en-US" altLang="zh-CN" dirty="0"/>
              <a:t>Intro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4E0D0C-45A4-4698-82E9-DAE5C087B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412776"/>
            <a:ext cx="8001000" cy="4607024"/>
          </a:xfrm>
        </p:spPr>
        <p:txBody>
          <a:bodyPr/>
          <a:lstStyle/>
          <a:p>
            <a:r>
              <a:rPr lang="zh-CN" altLang="en-US" sz="28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首先看了</a:t>
            </a:r>
            <a:r>
              <a:rPr lang="en-US" altLang="zh-CN" sz="28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Slang: language mechanisms for extensible real-time shading systems</a:t>
            </a:r>
            <a:r>
              <a:rPr lang="zh-CN" altLang="en-US" sz="24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（</a:t>
            </a:r>
            <a:r>
              <a:rPr lang="en-US" altLang="zh-CN" sz="24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2018</a:t>
            </a:r>
            <a:r>
              <a:rPr lang="zh-CN" altLang="en-US" sz="24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年）</a:t>
            </a:r>
            <a:endParaRPr lang="en-US" altLang="zh-CN" sz="2400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48593F-A6E3-4E0D-A9AA-D33B65D75053}"/>
              </a:ext>
            </a:extLst>
          </p:cNvPr>
          <p:cNvSpPr/>
          <p:nvPr/>
        </p:nvSpPr>
        <p:spPr>
          <a:xfrm>
            <a:off x="2346072" y="3134596"/>
            <a:ext cx="44518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4493695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en-US" altLang="zh-CN" dirty="0"/>
              <a:t>Slang</a:t>
            </a:r>
            <a:r>
              <a:rPr lang="zh-CN" altLang="en-US" dirty="0"/>
              <a:t>论文</a:t>
            </a:r>
            <a:r>
              <a:rPr lang="en-US" altLang="zh-CN" dirty="0"/>
              <a:t>Intro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4E0D0C-45A4-4698-82E9-DAE5C087B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412776"/>
            <a:ext cx="8001000" cy="4607024"/>
          </a:xfrm>
        </p:spPr>
        <p:txBody>
          <a:bodyPr/>
          <a:lstStyle/>
          <a:p>
            <a:r>
              <a:rPr lang="zh-CN" altLang="en-US" sz="28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实时渲染引擎设计者需要平衡：</a:t>
            </a:r>
            <a:endParaRPr lang="en-US" altLang="zh-CN" sz="2800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shading</a:t>
            </a:r>
            <a:r>
              <a:rPr lang="zh-CN" altLang="en-US" sz="20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系统的代码可读性</a:t>
            </a:r>
            <a:r>
              <a:rPr lang="en-US" altLang="zh-CN" sz="20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/</a:t>
            </a:r>
            <a:r>
              <a:rPr lang="zh-CN" altLang="en-US" sz="20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扩展性</a:t>
            </a:r>
            <a:endParaRPr lang="en-US" altLang="zh-CN" sz="2000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lvl="1"/>
            <a:r>
              <a:rPr lang="zh-CN" altLang="en-US" sz="20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性能</a:t>
            </a:r>
            <a:endParaRPr lang="en-US" altLang="zh-CN" sz="2000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lvl="1"/>
            <a:endParaRPr lang="en-US" altLang="zh-CN" sz="2000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r>
              <a:rPr lang="zh-CN" altLang="en-US" sz="24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单纯的使用</a:t>
            </a:r>
            <a:r>
              <a:rPr lang="en-US" altLang="zh-CN" sz="24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HLSL/GLSL</a:t>
            </a:r>
            <a:r>
              <a:rPr lang="zh-CN" altLang="en-US" sz="24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无法令人满意，这些像</a:t>
            </a:r>
            <a:r>
              <a:rPr lang="en-US" altLang="zh-CN" sz="24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</a:t>
            </a:r>
            <a:r>
              <a:rPr lang="zh-CN" altLang="en-US" sz="24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一样的</a:t>
            </a:r>
            <a:r>
              <a:rPr lang="en-US" altLang="zh-CN" sz="24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GPU Shading</a:t>
            </a:r>
            <a:r>
              <a:rPr lang="zh-CN" altLang="en-US" sz="24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语言比较</a:t>
            </a:r>
            <a:r>
              <a:rPr lang="en-US" altLang="zh-CN" sz="24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low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(</a:t>
            </a:r>
            <a:r>
              <a:rPr lang="zh-CN" altLang="en-US" sz="20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将来更高标准的</a:t>
            </a:r>
            <a:r>
              <a:rPr lang="en-US" altLang="zh-CN" sz="20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HLSL</a:t>
            </a:r>
            <a:r>
              <a:rPr lang="zh-CN" altLang="en-US" sz="20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可能引入更多特性，但是不是所有硬件</a:t>
            </a:r>
            <a:r>
              <a:rPr lang="en-US" altLang="zh-CN" sz="20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/</a:t>
            </a:r>
            <a:r>
              <a:rPr lang="zh-CN" altLang="en-US" sz="20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驱动都支持</a:t>
            </a:r>
            <a:r>
              <a:rPr lang="en-US" altLang="zh-CN" sz="20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)</a:t>
            </a:r>
          </a:p>
          <a:p>
            <a:endParaRPr lang="en-US" altLang="zh-CN" sz="2400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811718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en-US" altLang="zh-CN" dirty="0"/>
              <a:t>Slang</a:t>
            </a:r>
            <a:r>
              <a:rPr lang="zh-CN" altLang="en-US" dirty="0"/>
              <a:t>论文</a:t>
            </a:r>
            <a:r>
              <a:rPr lang="en-US" altLang="zh-CN" dirty="0"/>
              <a:t>Intro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4E0D0C-45A4-4698-82E9-DAE5C087B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412776"/>
            <a:ext cx="8001000" cy="4607024"/>
          </a:xfrm>
        </p:spPr>
        <p:txBody>
          <a:bodyPr/>
          <a:lstStyle/>
          <a:p>
            <a:r>
              <a:rPr lang="zh-CN" altLang="en-US" sz="28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所以在特定场景中，有代码生成工具</a:t>
            </a:r>
            <a:endParaRPr lang="en-US" altLang="zh-CN" sz="2800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lvl="1"/>
            <a:r>
              <a:rPr lang="en-US" altLang="zh-CN" sz="20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Unity</a:t>
            </a:r>
            <a:r>
              <a:rPr lang="zh-CN" altLang="en-US" sz="20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游戏引擎有</a:t>
            </a:r>
            <a:r>
              <a:rPr lang="en-US" altLang="zh-CN" sz="20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Unity Shader</a:t>
            </a:r>
            <a:r>
              <a:rPr lang="zh-CN" altLang="en-US" sz="20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，语法在</a:t>
            </a:r>
            <a:r>
              <a:rPr lang="en-US" altLang="zh-CN" sz="20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CG/HLSL</a:t>
            </a:r>
            <a:r>
              <a:rPr lang="zh-CN" altLang="en-US" sz="20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基础上做了扩展</a:t>
            </a:r>
            <a:endParaRPr lang="en-US" altLang="zh-CN" sz="2000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lvl="2"/>
            <a:r>
              <a:rPr lang="zh-CN" altLang="en-US" sz="17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使用自己的</a:t>
            </a:r>
            <a:r>
              <a:rPr lang="en-US" altLang="zh-CN" sz="17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Sub Shader</a:t>
            </a:r>
            <a:r>
              <a:rPr lang="zh-CN" altLang="en-US" sz="17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编写方式</a:t>
            </a:r>
            <a:endParaRPr lang="en-US" altLang="zh-CN" sz="1700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lvl="2"/>
            <a:r>
              <a:rPr lang="zh-CN" altLang="en-US" sz="17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只能在</a:t>
            </a:r>
            <a:r>
              <a:rPr lang="en-US" altLang="zh-CN" sz="17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Unity</a:t>
            </a:r>
            <a:r>
              <a:rPr lang="zh-CN" altLang="en-US" sz="17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里边用（有</a:t>
            </a:r>
            <a:r>
              <a:rPr lang="en-US" altLang="zh-CN" sz="17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Unity</a:t>
            </a:r>
            <a:r>
              <a:rPr lang="zh-CN" altLang="en-US" sz="17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引擎相关代码）</a:t>
            </a:r>
            <a:endParaRPr lang="en-US" altLang="zh-CN" sz="1700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lvl="2"/>
            <a:endParaRPr lang="en-US" altLang="zh-CN" sz="1700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r>
              <a:rPr lang="zh-CN" altLang="en-US" sz="24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也有使用预处理器（比如</a:t>
            </a:r>
            <a:r>
              <a:rPr lang="en-US" altLang="zh-CN" sz="24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HLSL preprocessor</a:t>
            </a:r>
            <a:r>
              <a:rPr lang="zh-CN" altLang="en-US" sz="24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）来实现，通过复杂的宏来完成代码特化？是不是就是指元编程？编写程序产生程序？</a:t>
            </a:r>
            <a:endParaRPr lang="en-US" altLang="zh-CN" sz="2400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lvl="1"/>
            <a:r>
              <a:rPr lang="zh-CN" altLang="en-US" sz="20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论文中说，此法较复杂，学习成本较高。</a:t>
            </a:r>
            <a:r>
              <a:rPr lang="zh-CN" altLang="en-US" sz="6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 </a:t>
            </a:r>
            <a:endParaRPr lang="en-US" altLang="zh-CN" sz="600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endParaRPr lang="en-US" altLang="zh-CN" sz="2400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200013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en-US" altLang="zh-CN" dirty="0"/>
              <a:t>Slang</a:t>
            </a:r>
            <a:r>
              <a:rPr lang="zh-CN" altLang="en-US" dirty="0"/>
              <a:t>论文</a:t>
            </a:r>
            <a:r>
              <a:rPr lang="en-US" altLang="zh-CN" dirty="0"/>
              <a:t>Intro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4E0D0C-45A4-4698-82E9-DAE5C087B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412776"/>
            <a:ext cx="8001000" cy="4607024"/>
          </a:xfrm>
        </p:spPr>
        <p:txBody>
          <a:bodyPr/>
          <a:lstStyle/>
          <a:p>
            <a:r>
              <a:rPr lang="en-US" altLang="zh-CN" sz="28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Slang</a:t>
            </a:r>
            <a:r>
              <a:rPr lang="zh-CN" altLang="en-US" sz="28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的开发者认为：</a:t>
            </a:r>
            <a:endParaRPr lang="en-US" altLang="zh-CN" sz="2800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r>
              <a:rPr lang="zh-CN" altLang="en-US" sz="28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现代的，高级的语言特性无需是平台相关的</a:t>
            </a:r>
            <a:endParaRPr lang="en-US" altLang="zh-CN" sz="2800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lvl="1"/>
            <a:r>
              <a:rPr lang="zh-CN" altLang="en-US" sz="24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这些语言特性可以被抽象出来，方便</a:t>
            </a:r>
            <a:r>
              <a:rPr lang="en-US" altLang="zh-CN" sz="24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Shader</a:t>
            </a:r>
            <a:r>
              <a:rPr lang="zh-CN" altLang="en-US" sz="24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的特化的同时，开发者习得的技能可以迁移到各个平台。否则，开发者换个平台就要学新的</a:t>
            </a:r>
            <a:r>
              <a:rPr lang="en-US" altLang="zh-CN" sz="24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Shader</a:t>
            </a:r>
            <a:r>
              <a:rPr lang="zh-CN" altLang="en-US" sz="24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特化方案</a:t>
            </a:r>
            <a:endParaRPr lang="en-US" altLang="zh-CN" sz="2400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lvl="1"/>
            <a:r>
              <a:rPr lang="zh-CN" altLang="en-US" sz="24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还有一个好处是，</a:t>
            </a:r>
            <a:r>
              <a:rPr lang="en-US" altLang="zh-CN" sz="24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Slang</a:t>
            </a:r>
            <a:r>
              <a:rPr lang="zh-CN" altLang="en-US" sz="24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可以改变编译目标，开发者不必纠结用哪个版本的</a:t>
            </a:r>
            <a:r>
              <a:rPr lang="en-US" altLang="zh-CN" sz="24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shader</a:t>
            </a:r>
            <a:r>
              <a:rPr lang="zh-CN" altLang="en-US" sz="24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语言，比如高版本</a:t>
            </a:r>
            <a:r>
              <a:rPr lang="en-US" altLang="zh-CN" sz="24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HLSL</a:t>
            </a:r>
            <a:r>
              <a:rPr lang="zh-CN" altLang="en-US" sz="24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才有的语法可以编译到低版本</a:t>
            </a:r>
            <a:r>
              <a:rPr lang="en-US" altLang="zh-CN" sz="24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HLSL</a:t>
            </a:r>
            <a:r>
              <a:rPr lang="zh-CN" altLang="en-US" sz="24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。</a:t>
            </a:r>
            <a:endParaRPr lang="en-US" altLang="zh-CN" sz="2000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327050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en-US" altLang="zh-CN" dirty="0"/>
              <a:t>Slang</a:t>
            </a:r>
            <a:r>
              <a:rPr lang="zh-CN" altLang="en-US" dirty="0"/>
              <a:t>论文</a:t>
            </a:r>
            <a:r>
              <a:rPr lang="en-US" altLang="zh-CN" dirty="0"/>
              <a:t>Intro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4E0D0C-45A4-4698-82E9-DAE5C087B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412776"/>
            <a:ext cx="8001000" cy="4607024"/>
          </a:xfrm>
        </p:spPr>
        <p:txBody>
          <a:bodyPr/>
          <a:lstStyle/>
          <a:p>
            <a:r>
              <a:rPr lang="zh-CN" altLang="en-US" sz="28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有新语言特性，</a:t>
            </a:r>
            <a:endParaRPr lang="en-US" altLang="zh-CN" sz="2800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r>
              <a:rPr lang="zh-CN" altLang="en-US" sz="2800" dirty="0">
                <a:solidFill>
                  <a:srgbClr val="FF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具体领域无关</a:t>
            </a:r>
            <a:r>
              <a:rPr lang="zh-CN" altLang="en-US" sz="28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，</a:t>
            </a:r>
            <a:endParaRPr lang="en-US" altLang="zh-CN" sz="2800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r>
              <a:rPr lang="zh-CN" altLang="en-US" sz="28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可变目标的，</a:t>
            </a:r>
            <a:endParaRPr lang="en-US" altLang="zh-CN" sz="2800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r>
              <a:rPr lang="zh-CN" altLang="en-US" sz="28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运行效率较高的</a:t>
            </a:r>
            <a:endParaRPr lang="en-US" altLang="zh-CN" sz="2800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Shader </a:t>
            </a:r>
            <a:r>
              <a:rPr lang="zh-CN" altLang="en-US" sz="28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编译器</a:t>
            </a:r>
            <a:r>
              <a:rPr lang="en-US" altLang="zh-CN" sz="28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/</a:t>
            </a:r>
            <a:r>
              <a:rPr lang="zh-CN" altLang="en-US" sz="28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代码生成工具</a:t>
            </a:r>
            <a:endParaRPr lang="en-US" altLang="zh-CN" sz="2800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CN" sz="2800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	</a:t>
            </a:r>
            <a:r>
              <a:rPr lang="zh-CN" altLang="en-US" sz="28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在最小学习成本原则下，找出可以抽象的，具体领域无关的</a:t>
            </a:r>
            <a:r>
              <a:rPr lang="en-US" altLang="zh-CN" sz="28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Shader</a:t>
            </a:r>
            <a:r>
              <a:rPr lang="zh-CN" altLang="en-US" sz="28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语言特性。</a:t>
            </a:r>
            <a:endParaRPr lang="en-US" altLang="zh-CN" sz="2000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961997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en-US" altLang="zh-CN" dirty="0"/>
              <a:t>Slang</a:t>
            </a:r>
            <a:r>
              <a:rPr lang="zh-CN" altLang="en-US" dirty="0"/>
              <a:t>论文</a:t>
            </a:r>
            <a:r>
              <a:rPr lang="en-US" altLang="zh-CN" dirty="0"/>
              <a:t>Intro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4E0D0C-45A4-4698-82E9-DAE5C087B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412776"/>
            <a:ext cx="8001000" cy="460702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Slang: shader</a:t>
            </a: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语言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zh-CN" altLang="en-US" sz="28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在</a:t>
            </a:r>
            <a:r>
              <a:rPr lang="en-US" altLang="zh-CN" sz="28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HLSL</a:t>
            </a:r>
            <a:r>
              <a:rPr lang="zh-CN" altLang="en-US" sz="28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语言基础上，添加了：</a:t>
            </a:r>
            <a:endParaRPr lang="en-US" altLang="zh-CN" sz="2800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r>
              <a:rPr lang="en-US" altLang="zh-CN" sz="28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generics with interface bounds</a:t>
            </a:r>
          </a:p>
          <a:p>
            <a:pPr lvl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interface</a:t>
            </a:r>
            <a:r>
              <a:rPr lang="zh-CN" altLang="en-US" sz="24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类似</a:t>
            </a:r>
            <a:r>
              <a:rPr lang="en-US" altLang="zh-CN" sz="24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java/C#</a:t>
            </a:r>
            <a:r>
              <a:rPr lang="zh-CN" altLang="en-US" sz="24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接口，使用在泛型定义里。</a:t>
            </a:r>
            <a:endParaRPr lang="en-US" altLang="zh-CN" sz="2000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r>
              <a:rPr lang="en-US" altLang="zh-CN" sz="28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associated types(</a:t>
            </a:r>
            <a:r>
              <a:rPr lang="zh-CN" altLang="en-US" sz="28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不太懂</a:t>
            </a:r>
            <a:r>
              <a:rPr lang="en-US" altLang="zh-CN" sz="28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)</a:t>
            </a:r>
          </a:p>
          <a:p>
            <a:r>
              <a:rPr lang="en-US" altLang="zh-CN" sz="28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interface/structure extensions</a:t>
            </a:r>
          </a:p>
          <a:p>
            <a:endParaRPr lang="en-US" altLang="zh-CN" sz="2800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754490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en-US" altLang="zh-CN" dirty="0"/>
              <a:t>Slang</a:t>
            </a:r>
            <a:r>
              <a:rPr lang="zh-CN" altLang="en-US" dirty="0"/>
              <a:t>论文</a:t>
            </a:r>
            <a:r>
              <a:rPr lang="en-US" altLang="zh-CN" dirty="0"/>
              <a:t>Intro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4E0D0C-45A4-4698-82E9-DAE5C087B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412776"/>
            <a:ext cx="8001000" cy="460702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Slang: Runtime</a:t>
            </a:r>
          </a:p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Slang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有一套运行时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</a:p>
          <a:p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可以在运行时根据具体模型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材质属性等参数按需特化？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便于根据运行时环境信息和应用程序设置尽可能地优化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003852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en-US" altLang="zh-CN" dirty="0"/>
              <a:t>Slang</a:t>
            </a:r>
            <a:r>
              <a:rPr lang="zh-CN" altLang="en-US" dirty="0"/>
              <a:t>论文</a:t>
            </a:r>
            <a:r>
              <a:rPr lang="en-US" altLang="zh-CN" dirty="0"/>
              <a:t>Intro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4E0D0C-45A4-4698-82E9-DAE5C087B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412776"/>
            <a:ext cx="8001000" cy="460702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Slang: </a:t>
            </a: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范例</a:t>
            </a:r>
            <a:endParaRPr lang="en-US" altLang="zh-CN" sz="3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它们还按照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Slang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语法重构了了一个大型可扩展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Shader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库，以说明：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Slang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GPU Shader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代码简单好扩展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侧的运行时调用代码也简单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298580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92DDF4A-FE80-48F9-8C46-7FF1B17B382A}"/>
              </a:ext>
            </a:extLst>
          </p:cNvPr>
          <p:cNvSpPr/>
          <p:nvPr/>
        </p:nvSpPr>
        <p:spPr>
          <a:xfrm>
            <a:off x="0" y="2780928"/>
            <a:ext cx="9144000" cy="17281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传统可扩展解决方案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48593F-A6E3-4E0D-A9AA-D33B65D75053}"/>
              </a:ext>
            </a:extLst>
          </p:cNvPr>
          <p:cNvSpPr/>
          <p:nvPr/>
        </p:nvSpPr>
        <p:spPr>
          <a:xfrm>
            <a:off x="2311609" y="2967335"/>
            <a:ext cx="4520788" cy="141577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</a:t>
            </a:r>
          </a:p>
          <a:p>
            <a:pPr algn="ctr"/>
            <a:r>
              <a:rPr lang="zh-CN" alt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传统可扩展</a:t>
            </a:r>
            <a:r>
              <a:rPr lang="en-US" altLang="zh-CN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Shader</a:t>
            </a:r>
            <a:r>
              <a:rPr lang="zh-CN" alt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系统</a:t>
            </a:r>
            <a:endParaRPr lang="zh-CN" alt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085710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zh-CN" altLang="en-US" dirty="0"/>
              <a:t>课题目的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运用语言手段来提升图形图像应用的开发效率与运行效率。</a:t>
            </a:r>
            <a:endParaRPr lang="en-US" altLang="zh-CN" b="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b="0" dirty="0">
                <a:latin typeface="楷体" pitchFamily="49" charset="-122"/>
                <a:ea typeface="楷体" pitchFamily="49" charset="-122"/>
              </a:rPr>
              <a:t>point1: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自动代码生成</a:t>
            </a:r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。方便代码特化，提高编写着色器效率和可读性。</a:t>
            </a:r>
            <a:endParaRPr lang="en-US" altLang="zh-CN" b="0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b="0" dirty="0">
                <a:latin typeface="楷体" pitchFamily="49" charset="-122"/>
                <a:ea typeface="楷体" pitchFamily="49" charset="-122"/>
              </a:rPr>
              <a:t>point2: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优化，解决一些运行效率问题</a:t>
            </a:r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。传统的可扩展</a:t>
            </a:r>
            <a:r>
              <a:rPr lang="en-US" altLang="zh-CN" b="0" dirty="0">
                <a:latin typeface="楷体" pitchFamily="49" charset="-122"/>
                <a:ea typeface="楷体" pitchFamily="49" charset="-122"/>
              </a:rPr>
              <a:t>Shader</a:t>
            </a:r>
            <a:r>
              <a:rPr lang="zh-CN" altLang="en-US" b="0" dirty="0">
                <a:latin typeface="楷体" pitchFamily="49" charset="-122"/>
                <a:ea typeface="楷体" pitchFamily="49" charset="-122"/>
              </a:rPr>
              <a:t>系统可能有性能问题。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3440518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zh-CN" altLang="en-US" sz="36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传统可扩展解决方案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4E0D0C-45A4-4698-82E9-DAE5C087B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412776"/>
            <a:ext cx="8001000" cy="460702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可扩展</a:t>
            </a:r>
            <a:r>
              <a:rPr lang="en-US" altLang="zh-CN" sz="3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shading</a:t>
            </a: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altLang="zh-CN" sz="3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system</a:t>
            </a: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：</a:t>
            </a:r>
            <a:endParaRPr lang="en-US" altLang="zh-CN" sz="3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应用程序添加新特征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功能，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无需修改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侧的代码（写游戏无须修改引擎）。</a:t>
            </a:r>
          </a:p>
          <a:p>
            <a:pPr lvl="1"/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写应用（游戏）无需修改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shader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库（游戏引擎侧）代码。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添加功能通过添加易于维护的代码文件即可实现。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940515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zh-CN" altLang="en-US" sz="36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传统可扩展解决方案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4E0D0C-45A4-4698-82E9-DAE5C087B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412776"/>
            <a:ext cx="8001000" cy="48965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一种方案：模块化</a:t>
            </a:r>
            <a:r>
              <a:rPr lang="en-US" altLang="zh-CN" sz="3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Shader</a:t>
            </a: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库</a:t>
            </a:r>
            <a:endParaRPr lang="en-US" altLang="zh-CN" sz="3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每一个需要的数据类型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灯光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材质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相机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/Pass)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有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C++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具体类对应：继承树叶节点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在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Shader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中有对应结构体和相关函数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然而，</a:t>
            </a:r>
            <a:r>
              <a:rPr lang="en-US" altLang="zh-CN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</a:t>
            </a:r>
            <a:r>
              <a:rPr lang="zh-CN" alt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中的抽象类，比如各种材质的基类</a:t>
            </a:r>
            <a:r>
              <a:rPr lang="en-US" altLang="zh-CN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Material</a:t>
            </a:r>
            <a:r>
              <a:rPr lang="zh-CN" alt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，灯光的基类</a:t>
            </a:r>
            <a:r>
              <a:rPr lang="en-US" altLang="zh-CN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Light</a:t>
            </a:r>
            <a:r>
              <a:rPr lang="zh-CN" alt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，在</a:t>
            </a:r>
            <a:r>
              <a:rPr lang="en-US" altLang="zh-CN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Shader</a:t>
            </a:r>
            <a:r>
              <a:rPr lang="zh-CN" alt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中无对应。</a:t>
            </a:r>
            <a:endParaRPr lang="en-US" altLang="zh-CN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65474"/>
      </p:ext>
    </p:extLst>
  </p:cSld>
  <p:clrMapOvr>
    <a:masterClrMapping/>
  </p:clrMapOvr>
  <p:transition spd="slow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zh-CN" altLang="en-US" sz="36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传统可扩展解决方案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4E0D0C-45A4-4698-82E9-DAE5C087B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256792"/>
            <a:ext cx="8001000" cy="48965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一种方案：模块化</a:t>
            </a:r>
            <a:r>
              <a:rPr lang="en-US" altLang="zh-CN" sz="3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Shader</a:t>
            </a: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库</a:t>
            </a:r>
            <a:endParaRPr lang="en-US" altLang="zh-CN" sz="3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GPU Shader</a:t>
            </a:r>
            <a:r>
              <a:rPr lang="zh-CN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的“入口点”是一个</a:t>
            </a:r>
            <a:r>
              <a:rPr lang="en-US" altLang="zh-C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forwardPass</a:t>
            </a:r>
            <a:r>
              <a:rPr lang="zh-CN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，每一趟</a:t>
            </a:r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(Pass)</a:t>
            </a:r>
            <a:r>
              <a:rPr lang="zh-CN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会用到某些灯光</a:t>
            </a:r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zh-CN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材质</a:t>
            </a:r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/..</a:t>
            </a:r>
            <a:r>
              <a:rPr lang="zh-CN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，都是一些具体</a:t>
            </a:r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Shader</a:t>
            </a:r>
            <a:r>
              <a:rPr lang="zh-CN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模块和有关</a:t>
            </a:r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Shader</a:t>
            </a:r>
            <a:r>
              <a:rPr lang="zh-CN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数据的组合。</a:t>
            </a:r>
            <a:endParaRPr lang="en-US" altLang="zh-C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C++</a:t>
            </a:r>
            <a:r>
              <a:rPr lang="zh-CN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中的</a:t>
            </a:r>
            <a:r>
              <a:rPr lang="en-US" altLang="zh-C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forwardPass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对象</a:t>
            </a:r>
            <a:r>
              <a:rPr lang="zh-CN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负责考虑用到的模块，在</a:t>
            </a:r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Shader</a:t>
            </a:r>
            <a:r>
              <a:rPr lang="zh-CN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中组装，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产生特化代码：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使用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metaprogramming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（是否就是往代码里加字符串？）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使用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HLSL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预处理器</a:t>
            </a:r>
          </a:p>
        </p:txBody>
      </p:sp>
    </p:spTree>
    <p:extLst>
      <p:ext uri="{BB962C8B-B14F-4D97-AF65-F5344CB8AC3E}">
        <p14:creationId xmlns:p14="http://schemas.microsoft.com/office/powerpoint/2010/main" val="386635131"/>
      </p:ext>
    </p:extLst>
  </p:cSld>
  <p:clrMapOvr>
    <a:masterClrMapping/>
  </p:clrMapOvr>
  <p:transition spd="slow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19ADCE3-A0A4-40A6-BED7-675F107F1644}"/>
              </a:ext>
            </a:extLst>
          </p:cNvPr>
          <p:cNvSpPr/>
          <p:nvPr/>
        </p:nvSpPr>
        <p:spPr>
          <a:xfrm>
            <a:off x="4788024" y="1988840"/>
            <a:ext cx="4038600" cy="41644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zh-CN" altLang="en-US" sz="36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传统可扩展解决方案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4E0D0C-45A4-4698-82E9-DAE5C087B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256792"/>
            <a:ext cx="8001000" cy="48965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构建特化入口点方式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(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模块化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Shader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库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)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C++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侧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ForwardPass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include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代码文件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typedef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替换具体类型名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定义用到的常量</a:t>
            </a: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处理过后，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Shader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侧的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ForwardPass.hlsl</a:t>
            </a: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就变成了具体可编译的入口点了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916054-D8D1-49BB-B90E-C92625313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376" y="2509356"/>
            <a:ext cx="3641841" cy="1467882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5241C3-BFCB-4C4A-8A47-73A2D6507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376" y="4117668"/>
            <a:ext cx="3641841" cy="1895238"/>
          </a:xfrm>
          <a:prstGeom prst="rect">
            <a:avLst/>
          </a:prstGeom>
          <a:ln w="57150">
            <a:solidFill>
              <a:srgbClr val="00B0F0"/>
            </a:solidFill>
          </a:ln>
        </p:spPr>
      </p:pic>
      <p:sp>
        <p:nvSpPr>
          <p:cNvPr id="8" name="箭头: 燕尾形 7">
            <a:extLst>
              <a:ext uri="{FF2B5EF4-FFF2-40B4-BE49-F238E27FC236}">
                <a16:creationId xmlns:a16="http://schemas.microsoft.com/office/drawing/2014/main" id="{4760BE5A-9A5E-4A94-953D-4C8E4A109FEF}"/>
              </a:ext>
            </a:extLst>
          </p:cNvPr>
          <p:cNvSpPr/>
          <p:nvPr/>
        </p:nvSpPr>
        <p:spPr>
          <a:xfrm>
            <a:off x="3798737" y="2410613"/>
            <a:ext cx="1211639" cy="832684"/>
          </a:xfrm>
          <a:prstGeom prst="notch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03F3172-B993-4815-8F15-76C99925D2BA}"/>
              </a:ext>
            </a:extLst>
          </p:cNvPr>
          <p:cNvSpPr txBox="1"/>
          <p:nvPr/>
        </p:nvSpPr>
        <p:spPr>
          <a:xfrm>
            <a:off x="5107190" y="2045758"/>
            <a:ext cx="234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ForwardPass.hlsl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7829814-576A-4743-8455-1BAC9963E64B}"/>
              </a:ext>
            </a:extLst>
          </p:cNvPr>
          <p:cNvSpPr/>
          <p:nvPr/>
        </p:nvSpPr>
        <p:spPr>
          <a:xfrm>
            <a:off x="5657805" y="6046905"/>
            <a:ext cx="1988045" cy="523220"/>
          </a:xfrm>
          <a:prstGeom prst="rect">
            <a:avLst/>
          </a:prstGeom>
          <a:solidFill>
            <a:srgbClr val="00B0F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以前写好的</a:t>
            </a:r>
          </a:p>
        </p:txBody>
      </p:sp>
    </p:spTree>
    <p:extLst>
      <p:ext uri="{BB962C8B-B14F-4D97-AF65-F5344CB8AC3E}">
        <p14:creationId xmlns:p14="http://schemas.microsoft.com/office/powerpoint/2010/main" val="2909666114"/>
      </p:ext>
    </p:extLst>
  </p:cSld>
  <p:clrMapOvr>
    <a:masterClrMapping/>
  </p:clrMapOvr>
  <p:transition spd="slow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19ADCE3-A0A4-40A6-BED7-675F107F1644}"/>
              </a:ext>
            </a:extLst>
          </p:cNvPr>
          <p:cNvSpPr/>
          <p:nvPr/>
        </p:nvSpPr>
        <p:spPr>
          <a:xfrm>
            <a:off x="4788024" y="1988840"/>
            <a:ext cx="4038600" cy="41644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zh-CN" altLang="en-US" sz="36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传统可扩展解决方案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4E0D0C-45A4-4698-82E9-DAE5C087B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256792"/>
            <a:ext cx="8001000" cy="48965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b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构建特化入口点方式</a:t>
            </a:r>
            <a:r>
              <a:rPr lang="en-US" altLang="zh-CN" sz="2400" b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(</a:t>
            </a:r>
            <a:r>
              <a:rPr lang="zh-CN" altLang="en-US" sz="2400" b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模块化</a:t>
            </a:r>
            <a:r>
              <a:rPr lang="en-US" altLang="zh-CN" sz="2400" b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Shader</a:t>
            </a:r>
            <a:r>
              <a:rPr lang="zh-CN" altLang="en-US" sz="2400" b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库</a:t>
            </a:r>
            <a:r>
              <a:rPr lang="en-US" altLang="zh-CN" sz="2400" b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zh-CN" altLang="en-US" sz="3200" b="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构建</a:t>
            </a:r>
            <a:r>
              <a:rPr lang="en-US" altLang="zh-CN" sz="3200" b="0" dirty="0" err="1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forwardPass</a:t>
            </a:r>
            <a:r>
              <a:rPr lang="zh-CN" altLang="en-US" sz="3200" b="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的问题</a:t>
            </a:r>
            <a:endParaRPr lang="zh-CN" altLang="en-US" sz="4000" b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使用元编程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的问题 →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没有静态语法检查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直到运行时某个特化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71487" lvl="1" indent="0">
              <a:buNone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才报错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另一种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使用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#if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的问题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代码变严格了，但是代码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71487" lvl="1" indent="0">
              <a:buNone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的不同部分揉在一起，新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71487" lvl="1" indent="0">
              <a:buNone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特性需要修改框架代码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916054-D8D1-49BB-B90E-C92625313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376" y="2509356"/>
            <a:ext cx="3641841" cy="1467882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5241C3-BFCB-4C4A-8A47-73A2D6507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376" y="4117668"/>
            <a:ext cx="3641841" cy="1895238"/>
          </a:xfrm>
          <a:prstGeom prst="rect">
            <a:avLst/>
          </a:prstGeom>
          <a:ln w="57150">
            <a:solidFill>
              <a:srgbClr val="00B0F0"/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03F3172-B993-4815-8F15-76C99925D2BA}"/>
              </a:ext>
            </a:extLst>
          </p:cNvPr>
          <p:cNvSpPr txBox="1"/>
          <p:nvPr/>
        </p:nvSpPr>
        <p:spPr>
          <a:xfrm>
            <a:off x="5107190" y="2045758"/>
            <a:ext cx="234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ForwardPass.hlsl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589808"/>
      </p:ext>
    </p:extLst>
  </p:cSld>
  <p:clrMapOvr>
    <a:masterClrMapping/>
  </p:clrMapOvr>
  <p:transition spd="slow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zh-CN" altLang="en-US" sz="36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传统可扩展解决方案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4E0D0C-45A4-4698-82E9-DAE5C087B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256792"/>
            <a:ext cx="8001000" cy="483650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材质渲染阶段分离</a:t>
            </a:r>
            <a:endParaRPr lang="en-US" altLang="zh-CN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产生阶段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（是否就是从贴图采样物理参数？）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pattern: 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将这个材质反射计算需要的参数采样得到后，组合在一起，成一个“参数包”，叫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反射函数计算阶段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开发者保证反射函数的物理正确性；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美术负责材质的贴图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/pattern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？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不同的反射函数所用参数不同，为了传递参数，也使用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typedef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进行类型替换，于是代码变得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implicit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102530"/>
      </p:ext>
    </p:extLst>
  </p:cSld>
  <p:clrMapOvr>
    <a:masterClrMapping/>
  </p:clrMapOvr>
  <p:transition spd="slow"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zh-CN" altLang="en-US" sz="36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传统可扩展解决方案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4E0D0C-45A4-4698-82E9-DAE5C087B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256792"/>
            <a:ext cx="8001000" cy="48965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灯光环境特化</a:t>
            </a:r>
            <a:endParaRPr lang="en-US" altLang="zh-CN" sz="3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zh-CN" altLang="en-US" sz="3200" b="0" dirty="0">
                <a:latin typeface="Calibri" panose="020F0502020204030204" pitchFamily="34" charset="0"/>
                <a:cs typeface="Calibri" panose="020F0502020204030204" pitchFamily="34" charset="0"/>
              </a:rPr>
              <a:t>需要静态确定：</a:t>
            </a:r>
            <a:endParaRPr lang="en-US" altLang="zh-CN" sz="32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每个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object 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渲染涉及的 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灯光列表（前向渲染）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每个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tile 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渲染涉及的 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灯光列表 （延迟渲染）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灯光环境特化更有挑战性，因为灯光列表中的灯光有多种类型，计算方式都不同。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602655"/>
      </p:ext>
    </p:extLst>
  </p:cSld>
  <p:clrMapOvr>
    <a:masterClrMapping/>
  </p:clrMapOvr>
  <p:transition spd="slow"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zh-CN" altLang="en-US" sz="36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传统可扩展解决方案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4E0D0C-45A4-4698-82E9-DAE5C087B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256792"/>
            <a:ext cx="8001000" cy="48965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灯光环境特化</a:t>
            </a:r>
          </a:p>
          <a:p>
            <a:r>
              <a:rPr lang="zh-CN" altLang="en-US" sz="3200" b="0" dirty="0">
                <a:latin typeface="Calibri" panose="020F0502020204030204" pitchFamily="34" charset="0"/>
                <a:cs typeface="Calibri" panose="020F0502020204030204" pitchFamily="34" charset="0"/>
              </a:rPr>
              <a:t>非常依赖 预处理</a:t>
            </a:r>
            <a:endParaRPr lang="en-US" altLang="zh-CN" sz="32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3200" b="0" dirty="0">
                <a:latin typeface="Calibri" panose="020F0502020204030204" pitchFamily="34" charset="0"/>
                <a:cs typeface="Calibri" panose="020F0502020204030204" pitchFamily="34" charset="0"/>
              </a:rPr>
              <a:t>增加复杂性为了性能</a:t>
            </a:r>
            <a:endParaRPr lang="en-US" altLang="zh-CN" sz="32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避免对每个灯光进行逻辑判断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zh-CN" altLang="en-US" sz="2500" b="0" dirty="0">
                <a:latin typeface="Calibri" panose="020F0502020204030204" pitchFamily="34" charset="0"/>
                <a:cs typeface="Calibri" panose="020F0502020204030204" pitchFamily="34" charset="0"/>
              </a:rPr>
              <a:t>元素异种的数组 很麻烦</a:t>
            </a:r>
            <a:endParaRPr lang="en-US" altLang="zh-CN" sz="25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zh-CN" alt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性能问题</a:t>
            </a:r>
            <a:endParaRPr lang="en-US" altLang="zh-CN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需要对每种类型灯光要产生一个列表</a:t>
            </a:r>
            <a:endParaRPr lang="en-US" altLang="zh-CN" sz="2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937473"/>
      </p:ext>
    </p:extLst>
  </p:cSld>
  <p:clrMapOvr>
    <a:masterClrMapping/>
  </p:clrMapOvr>
  <p:transition spd="slow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zh-CN" altLang="en-US" sz="36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传统可扩展解决方案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4E0D0C-45A4-4698-82E9-DAE5C087B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256792"/>
            <a:ext cx="8001000" cy="48965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灯光环境特化   </a:t>
            </a: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implicit ! </a:t>
            </a:r>
            <a:r>
              <a:rPr lang="zh-CN" alt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有很多潜规则</a:t>
            </a:r>
            <a:endParaRPr lang="zh-CN" altLang="en-US" sz="3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CN" sz="2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D64F61-E521-4E4A-99D6-CA1A1D996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88840"/>
            <a:ext cx="6771428" cy="472380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26B578D-5D1B-4019-B7EB-B04451A9A444}"/>
              </a:ext>
            </a:extLst>
          </p:cNvPr>
          <p:cNvSpPr/>
          <p:nvPr/>
        </p:nvSpPr>
        <p:spPr>
          <a:xfrm>
            <a:off x="2483768" y="3861048"/>
            <a:ext cx="1512168" cy="2160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F9B291-9833-4033-A242-A762503C2801}"/>
              </a:ext>
            </a:extLst>
          </p:cNvPr>
          <p:cNvSpPr/>
          <p:nvPr/>
        </p:nvSpPr>
        <p:spPr>
          <a:xfrm>
            <a:off x="3923928" y="4593096"/>
            <a:ext cx="1512168" cy="2160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54215E4-462F-4CAA-8DBC-6905181FE2CC}"/>
              </a:ext>
            </a:extLst>
          </p:cNvPr>
          <p:cNvCxnSpPr/>
          <p:nvPr/>
        </p:nvCxnSpPr>
        <p:spPr>
          <a:xfrm flipV="1">
            <a:off x="3923928" y="2780928"/>
            <a:ext cx="2088232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E323253-5098-48E1-8259-A2B70A1F7955}"/>
              </a:ext>
            </a:extLst>
          </p:cNvPr>
          <p:cNvCxnSpPr>
            <a:cxnSpLocks/>
          </p:cNvCxnSpPr>
          <p:nvPr/>
        </p:nvCxnSpPr>
        <p:spPr>
          <a:xfrm flipV="1">
            <a:off x="4662417" y="2852936"/>
            <a:ext cx="1421751" cy="17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5A9020E-21D3-4A74-BE6D-52BF422FEB50}"/>
              </a:ext>
            </a:extLst>
          </p:cNvPr>
          <p:cNvSpPr txBox="1"/>
          <p:nvPr/>
        </p:nvSpPr>
        <p:spPr>
          <a:xfrm>
            <a:off x="5961084" y="2162647"/>
            <a:ext cx="29550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灯光阶段不用考虑</a:t>
            </a:r>
            <a:endParaRPr lang="en-US" altLang="zh-CN" dirty="0"/>
          </a:p>
          <a:p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（在其它文件共需两处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</a:rPr>
              <a:t>typedef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，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要</a:t>
            </a:r>
            <a:r>
              <a:rPr lang="zh-CN" altLang="en-US" sz="1400" dirty="0"/>
              <a:t>保持一致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</a:rPr>
              <a:t>）</a:t>
            </a:r>
            <a:endParaRPr lang="en-US" altLang="zh-CN" sz="14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zh-CN" altLang="en-US" sz="1100" dirty="0">
                <a:solidFill>
                  <a:schemeClr val="accent1">
                    <a:lumMod val="50000"/>
                  </a:schemeClr>
                </a:solidFill>
              </a:rPr>
              <a:t>材质定义要</a:t>
            </a:r>
            <a:r>
              <a:rPr lang="en-US" altLang="zh-CN" sz="1100" dirty="0">
                <a:solidFill>
                  <a:schemeClr val="accent1">
                    <a:lumMod val="50000"/>
                  </a:schemeClr>
                </a:solidFill>
              </a:rPr>
              <a:t>typedef</a:t>
            </a:r>
            <a:r>
              <a:rPr lang="zh-CN" altLang="en-US" sz="1100" dirty="0">
                <a:solidFill>
                  <a:schemeClr val="accent1">
                    <a:lumMod val="50000"/>
                  </a:schemeClr>
                </a:solidFill>
              </a:rPr>
              <a:t>：选择采样函数</a:t>
            </a:r>
            <a:endParaRPr lang="en-US" altLang="zh-CN" sz="11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altLang="zh-CN" sz="1100" dirty="0">
                <a:solidFill>
                  <a:schemeClr val="accent1">
                    <a:lumMod val="50000"/>
                  </a:schemeClr>
                </a:solidFill>
              </a:rPr>
              <a:t>pass</a:t>
            </a:r>
            <a:r>
              <a:rPr lang="zh-CN" altLang="en-US" sz="1100" dirty="0">
                <a:solidFill>
                  <a:schemeClr val="accent1">
                    <a:lumMod val="50000"/>
                  </a:schemeClr>
                </a:solidFill>
              </a:rPr>
              <a:t>入口要</a:t>
            </a:r>
            <a:r>
              <a:rPr lang="en-US" altLang="zh-CN" sz="1100" dirty="0">
                <a:solidFill>
                  <a:schemeClr val="accent1">
                    <a:lumMod val="50000"/>
                  </a:schemeClr>
                </a:solidFill>
              </a:rPr>
              <a:t>typedef</a:t>
            </a:r>
            <a:r>
              <a:rPr lang="zh-CN" altLang="en-US" sz="1100" dirty="0">
                <a:solidFill>
                  <a:schemeClr val="accent1">
                    <a:lumMod val="50000"/>
                  </a:schemeClr>
                </a:solidFill>
              </a:rPr>
              <a:t>：选择材质</a:t>
            </a:r>
          </a:p>
          <a:p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5D0BDF1-CB4E-4EBA-AB34-95EC0BA11FF7}"/>
              </a:ext>
            </a:extLst>
          </p:cNvPr>
          <p:cNvSpPr/>
          <p:nvPr/>
        </p:nvSpPr>
        <p:spPr>
          <a:xfrm>
            <a:off x="2451779" y="4119060"/>
            <a:ext cx="2210637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0288186-815B-45A0-9F90-B6121557EDCC}"/>
              </a:ext>
            </a:extLst>
          </p:cNvPr>
          <p:cNvSpPr/>
          <p:nvPr/>
        </p:nvSpPr>
        <p:spPr>
          <a:xfrm>
            <a:off x="3347864" y="5673216"/>
            <a:ext cx="3456384" cy="216024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190FA8B-61A0-4682-832D-36F2B2E06718}"/>
              </a:ext>
            </a:extLst>
          </p:cNvPr>
          <p:cNvCxnSpPr>
            <a:stCxn id="14" idx="3"/>
          </p:cNvCxnSpPr>
          <p:nvPr/>
        </p:nvCxnSpPr>
        <p:spPr>
          <a:xfrm>
            <a:off x="4662416" y="4227072"/>
            <a:ext cx="2573880" cy="5820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C35F8FD-100D-4A5D-AE08-2F93A8DD2E42}"/>
              </a:ext>
            </a:extLst>
          </p:cNvPr>
          <p:cNvCxnSpPr>
            <a:cxnSpLocks/>
          </p:cNvCxnSpPr>
          <p:nvPr/>
        </p:nvCxnSpPr>
        <p:spPr>
          <a:xfrm flipV="1">
            <a:off x="6804248" y="4950144"/>
            <a:ext cx="432048" cy="83108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4B50BD1-3FBB-4A9C-9701-12FCDB8696C4}"/>
              </a:ext>
            </a:extLst>
          </p:cNvPr>
          <p:cNvSpPr txBox="1"/>
          <p:nvPr/>
        </p:nvSpPr>
        <p:spPr>
          <a:xfrm>
            <a:off x="7344308" y="4518096"/>
            <a:ext cx="2088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假设</a:t>
            </a:r>
            <a:r>
              <a:rPr lang="en-US" altLang="zh-CN" dirty="0"/>
              <a:t>include</a:t>
            </a:r>
          </a:p>
          <a:p>
            <a:r>
              <a:rPr lang="zh-CN" altLang="en-US" dirty="0"/>
              <a:t>文件里有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81A754B-9363-4C5A-8497-F634E83F2D0E}"/>
              </a:ext>
            </a:extLst>
          </p:cNvPr>
          <p:cNvSpPr/>
          <p:nvPr/>
        </p:nvSpPr>
        <p:spPr>
          <a:xfrm>
            <a:off x="755576" y="2708920"/>
            <a:ext cx="4253731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DB51DBD-548D-4689-8386-9B259416F1E8}"/>
              </a:ext>
            </a:extLst>
          </p:cNvPr>
          <p:cNvSpPr/>
          <p:nvPr/>
        </p:nvSpPr>
        <p:spPr>
          <a:xfrm>
            <a:off x="853672" y="5239004"/>
            <a:ext cx="4155636" cy="914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B22989C-FFA5-4BDE-9D93-A45CDDAA72A0}"/>
              </a:ext>
            </a:extLst>
          </p:cNvPr>
          <p:cNvSpPr txBox="1"/>
          <p:nvPr/>
        </p:nvSpPr>
        <p:spPr>
          <a:xfrm>
            <a:off x="179512" y="3501008"/>
            <a:ext cx="5040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预处理</a:t>
            </a:r>
            <a:r>
              <a:rPr lang="zh-CN" altLang="en-US" sz="1100" dirty="0"/>
              <a:t>每种灯光来一段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0A828F0-B9D4-489F-8A1A-E55DE08FAC0B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31540" y="3104964"/>
            <a:ext cx="304976" cy="39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6DB93B9-64EA-457F-B864-373D2C87FCB3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431540" y="5163001"/>
            <a:ext cx="422132" cy="533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435860"/>
      </p:ext>
    </p:extLst>
  </p:cSld>
  <p:clrMapOvr>
    <a:masterClrMapping/>
  </p:clrMapOvr>
  <p:transition spd="slow"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zh-CN" altLang="en-US" sz="36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传统可扩展解决方案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4E0D0C-45A4-4698-82E9-DAE5C087B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256792"/>
            <a:ext cx="8001000" cy="48965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灯光环境特化   </a:t>
            </a:r>
            <a:r>
              <a:rPr lang="zh-CN" alt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添加一种灯光需要修改多处</a:t>
            </a:r>
            <a:endParaRPr lang="en-US" altLang="zh-CN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CN" sz="2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D64F61-E521-4E4A-99D6-CA1A1D996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88" y="1930296"/>
            <a:ext cx="6771428" cy="47238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5C1D7BD-9363-471F-9716-C55E7FC5F830}"/>
              </a:ext>
            </a:extLst>
          </p:cNvPr>
          <p:cNvSpPr txBox="1"/>
          <p:nvPr/>
        </p:nvSpPr>
        <p:spPr>
          <a:xfrm>
            <a:off x="5790456" y="2060848"/>
            <a:ext cx="2592288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可以在</a:t>
            </a:r>
            <a:r>
              <a:rPr lang="en-US" altLang="zh-CN" dirty="0"/>
              <a:t>C++</a:t>
            </a:r>
            <a:r>
              <a:rPr lang="zh-CN" altLang="en-US" dirty="0"/>
              <a:t>灯光类添加虚函数</a:t>
            </a:r>
            <a:r>
              <a:rPr lang="en-US" altLang="zh-CN" dirty="0" err="1"/>
              <a:t>getXXXCode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子类实现该函数，返回</a:t>
            </a:r>
            <a:r>
              <a:rPr lang="en-US" altLang="zh-CN" dirty="0"/>
              <a:t>HLSL</a:t>
            </a:r>
            <a:r>
              <a:rPr lang="zh-CN" altLang="en-US" dirty="0"/>
              <a:t>代码片段。</a:t>
            </a:r>
            <a:r>
              <a: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复杂！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49212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en-US" altLang="zh-CN" dirty="0"/>
              <a:t>3D</a:t>
            </a:r>
            <a:r>
              <a:rPr lang="zh-CN" altLang="en-US" dirty="0"/>
              <a:t>渲染概述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C36ED23-8F3B-4816-8EC8-CE43A10D9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598" y="1484784"/>
            <a:ext cx="6597253" cy="46069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0242EB-D392-428A-A766-847F60501DA9}"/>
              </a:ext>
            </a:extLst>
          </p:cNvPr>
          <p:cNvSpPr txBox="1"/>
          <p:nvPr/>
        </p:nvSpPr>
        <p:spPr>
          <a:xfrm>
            <a:off x="5369659" y="1414872"/>
            <a:ext cx="34563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场景载入，场景状态</a:t>
            </a:r>
            <a:r>
              <a:rPr lang="en-US" altLang="zh-CN" dirty="0"/>
              <a:t>/</a:t>
            </a:r>
            <a:r>
              <a:rPr lang="zh-CN" altLang="en-US" dirty="0"/>
              <a:t>逻辑控制，</a:t>
            </a:r>
            <a:r>
              <a:rPr lang="en-US" altLang="zh-CN" dirty="0"/>
              <a:t>GPU</a:t>
            </a:r>
            <a:r>
              <a:rPr lang="zh-CN" altLang="en-US" dirty="0"/>
              <a:t>状态设定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渲染参数设置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Buffer</a:t>
            </a:r>
            <a:r>
              <a:rPr lang="zh-CN" altLang="en-US" dirty="0"/>
              <a:t>传递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sz="2400" b="1" dirty="0">
                <a:solidFill>
                  <a:srgbClr val="FF0000"/>
                </a:solidFill>
              </a:rPr>
              <a:t>可编程管线设置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zh-CN" altLang="en-US" dirty="0"/>
              <a:t>发起</a:t>
            </a:r>
            <a:r>
              <a:rPr lang="en-US" altLang="zh-CN" dirty="0" err="1"/>
              <a:t>DrawCall</a:t>
            </a:r>
            <a:endParaRPr lang="en-US" altLang="zh-CN" dirty="0"/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1795C6-4C12-4767-A050-9716E4A6280E}"/>
              </a:ext>
            </a:extLst>
          </p:cNvPr>
          <p:cNvSpPr txBox="1"/>
          <p:nvPr/>
        </p:nvSpPr>
        <p:spPr>
          <a:xfrm>
            <a:off x="3059832" y="1988840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CPU</a:t>
            </a:r>
            <a:endParaRPr lang="zh-CN" altLang="en-US" sz="5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6F05A7-6682-4D66-AEE4-0F16D4FCF495}"/>
              </a:ext>
            </a:extLst>
          </p:cNvPr>
          <p:cNvSpPr txBox="1"/>
          <p:nvPr/>
        </p:nvSpPr>
        <p:spPr>
          <a:xfrm>
            <a:off x="5220072" y="4981463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GPU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775246136"/>
      </p:ext>
    </p:extLst>
  </p:cSld>
  <p:clrMapOvr>
    <a:masterClrMapping/>
  </p:clrMapOvr>
  <p:transition spd="slow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zh-CN" altLang="en-US" sz="36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传统可扩展解决方案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4E0D0C-45A4-4698-82E9-DAE5C087B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256792"/>
            <a:ext cx="8001000" cy="48965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灯光环境特化：依赖反射函数的灯光</a:t>
            </a:r>
            <a:endParaRPr lang="en-US" altLang="zh-CN" sz="3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zh-CN" altLang="en-US" sz="2800" b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灯光计算算法 </a:t>
            </a:r>
            <a:r>
              <a:rPr lang="zh-CN" alt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形式 </a:t>
            </a:r>
            <a:r>
              <a:rPr lang="zh-CN" altLang="en-US" sz="2800" b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和材质</a:t>
            </a:r>
            <a:r>
              <a:rPr lang="en-US" altLang="zh-CN" sz="28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BxDF</a:t>
            </a:r>
            <a:r>
              <a:rPr lang="zh-CN" altLang="en-US" sz="2800" b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函数相关？</a:t>
            </a:r>
            <a:endParaRPr lang="en-US" altLang="zh-CN" sz="28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（此前假设灯光</a:t>
            </a:r>
            <a:r>
              <a:rPr lang="en-US" altLang="zh-CN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integrate</a:t>
            </a:r>
            <a:r>
              <a:rPr lang="zh-CN" alt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计算算法形式统一）</a:t>
            </a:r>
            <a:endParaRPr lang="en-US" altLang="zh-CN" sz="24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zh-CN" altLang="en-US" sz="2800" b="0" dirty="0">
                <a:latin typeface="Calibri" panose="020F0502020204030204" pitchFamily="34" charset="0"/>
                <a:cs typeface="Calibri" panose="020F0502020204030204" pitchFamily="34" charset="0"/>
              </a:rPr>
              <a:t>总而言之更加复杂了，开发者在增加</a:t>
            </a:r>
            <a:r>
              <a:rPr lang="en-US" altLang="zh-CN" sz="2800" b="0" dirty="0" err="1">
                <a:latin typeface="Calibri" panose="020F0502020204030204" pitchFamily="34" charset="0"/>
                <a:cs typeface="Calibri" panose="020F0502020204030204" pitchFamily="34" charset="0"/>
              </a:rPr>
              <a:t>BxDF</a:t>
            </a:r>
            <a:r>
              <a:rPr lang="zh-CN" altLang="en-US" sz="2800" b="0" dirty="0">
                <a:latin typeface="Calibri" panose="020F0502020204030204" pitchFamily="34" charset="0"/>
                <a:cs typeface="Calibri" panose="020F0502020204030204" pitchFamily="34" charset="0"/>
              </a:rPr>
              <a:t>函数时，必须考虑所有用到这个</a:t>
            </a:r>
            <a:r>
              <a:rPr lang="en-US" altLang="zh-CN" sz="2800" b="0" dirty="0" err="1">
                <a:latin typeface="Calibri" panose="020F0502020204030204" pitchFamily="34" charset="0"/>
                <a:cs typeface="Calibri" panose="020F0502020204030204" pitchFamily="34" charset="0"/>
              </a:rPr>
              <a:t>BxDF</a:t>
            </a:r>
            <a:r>
              <a:rPr lang="zh-CN" altLang="en-US" sz="2800" b="0" dirty="0">
                <a:latin typeface="Calibri" panose="020F0502020204030204" pitchFamily="34" charset="0"/>
                <a:cs typeface="Calibri" panose="020F0502020204030204" pitchFamily="34" charset="0"/>
              </a:rPr>
              <a:t>的灯光类型，添加“回调”。</a:t>
            </a:r>
            <a:endParaRPr lang="en-US" altLang="zh-CN" sz="2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827379"/>
      </p:ext>
    </p:extLst>
  </p:cSld>
  <p:clrMapOvr>
    <a:masterClrMapping/>
  </p:clrMapOvr>
  <p:transition spd="slow">
    <p:cov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zh-CN" altLang="en-US" sz="36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传统可扩展解决方案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4E0D0C-45A4-4698-82E9-DAE5C087B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256792"/>
            <a:ext cx="8001000" cy="48965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传递</a:t>
            </a:r>
            <a:r>
              <a:rPr lang="en-US" altLang="zh-CN" sz="3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Shader</a:t>
            </a: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所需变量</a:t>
            </a:r>
            <a:endParaRPr lang="en-US" altLang="zh-CN" sz="3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zh-CN" altLang="en-US" sz="2800" b="0" dirty="0">
                <a:latin typeface="Calibri" panose="020F0502020204030204" pitchFamily="34" charset="0"/>
                <a:cs typeface="Calibri" panose="020F0502020204030204" pitchFamily="34" charset="0"/>
              </a:rPr>
              <a:t>高性能</a:t>
            </a:r>
            <a:r>
              <a:rPr lang="en-US" altLang="zh-CN" sz="2800" b="0" dirty="0">
                <a:latin typeface="Calibri" panose="020F0502020204030204" pitchFamily="34" charset="0"/>
                <a:cs typeface="Calibri" panose="020F0502020204030204" pitchFamily="34" charset="0"/>
              </a:rPr>
              <a:t>Shader</a:t>
            </a:r>
            <a:r>
              <a:rPr lang="zh-CN" altLang="en-US" sz="2800" b="0" dirty="0">
                <a:latin typeface="Calibri" panose="020F0502020204030204" pitchFamily="34" charset="0"/>
                <a:cs typeface="Calibri" panose="020F0502020204030204" pitchFamily="34" charset="0"/>
              </a:rPr>
              <a:t>系统：</a:t>
            </a:r>
            <a:endParaRPr lang="en-US" altLang="zh-CN" sz="28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zh-CN" alt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高度特化的</a:t>
            </a:r>
            <a:r>
              <a:rPr lang="en-US" altLang="zh-CN" sz="2400" b="0" dirty="0">
                <a:latin typeface="Calibri" panose="020F0502020204030204" pitchFamily="34" charset="0"/>
                <a:cs typeface="Calibri" panose="020F0502020204030204" pitchFamily="34" charset="0"/>
              </a:rPr>
              <a:t>GPU Shader</a:t>
            </a:r>
            <a:r>
              <a:rPr lang="zh-CN" alt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程序 </a:t>
            </a:r>
            <a:r>
              <a:rPr lang="en-US" altLang="zh-CN" sz="2400" b="0" dirty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zh-CN" altLang="en-US" sz="2400" b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高效的</a:t>
            </a:r>
            <a:r>
              <a:rPr lang="en-US" altLang="zh-CN" sz="2400" b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CPU-GPU</a:t>
            </a:r>
            <a:r>
              <a:rPr lang="zh-CN" altLang="en-US" sz="2400" b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参数传递</a:t>
            </a:r>
            <a:endParaRPr lang="en-US" altLang="zh-CN" sz="2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CN" sz="28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800" b="0" dirty="0">
                <a:latin typeface="Calibri" panose="020F0502020204030204" pitchFamily="34" charset="0"/>
                <a:cs typeface="Calibri" panose="020F0502020204030204" pitchFamily="34" charset="0"/>
              </a:rPr>
              <a:t>通常将大量参数打包成</a:t>
            </a:r>
            <a:r>
              <a:rPr lang="en-US" altLang="zh-CN" sz="2800" b="0" dirty="0">
                <a:latin typeface="Calibri" panose="020F0502020204030204" pitchFamily="34" charset="0"/>
                <a:cs typeface="Calibri" panose="020F0502020204030204" pitchFamily="34" charset="0"/>
              </a:rPr>
              <a:t>Parameter Block</a:t>
            </a:r>
            <a:r>
              <a:rPr lang="zh-CN" altLang="en-US" sz="2800" b="0" dirty="0">
                <a:latin typeface="Calibri" panose="020F0502020204030204" pitchFamily="34" charset="0"/>
                <a:cs typeface="Calibri" panose="020F0502020204030204" pitchFamily="34" charset="0"/>
              </a:rPr>
              <a:t>，按照必要的频率送至图形流水线。</a:t>
            </a:r>
            <a:endParaRPr lang="en-US" altLang="zh-CN" sz="28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800" b="0" dirty="0">
                <a:latin typeface="Calibri" panose="020F0502020204030204" pitchFamily="34" charset="0"/>
                <a:cs typeface="Calibri" panose="020F0502020204030204" pitchFamily="34" charset="0"/>
              </a:rPr>
              <a:t>但是，传统可扩展</a:t>
            </a:r>
            <a:r>
              <a:rPr lang="en-US" altLang="zh-CN" sz="2800" b="0" dirty="0">
                <a:latin typeface="Calibri" panose="020F0502020204030204" pitchFamily="34" charset="0"/>
                <a:cs typeface="Calibri" panose="020F0502020204030204" pitchFamily="34" charset="0"/>
              </a:rPr>
              <a:t>Shader</a:t>
            </a:r>
            <a:r>
              <a:rPr lang="zh-CN" altLang="en-US" sz="2800" b="0" dirty="0">
                <a:latin typeface="Calibri" panose="020F0502020204030204" pitchFamily="34" charset="0"/>
                <a:cs typeface="Calibri" panose="020F0502020204030204" pitchFamily="34" charset="0"/>
              </a:rPr>
              <a:t>系统往往难以有效打包</a:t>
            </a:r>
            <a:r>
              <a:rPr lang="en-US" altLang="zh-CN" sz="2800" b="0" dirty="0">
                <a:latin typeface="Calibri" panose="020F0502020204030204" pitchFamily="34" charset="0"/>
                <a:cs typeface="Calibri" panose="020F0502020204030204" pitchFamily="34" charset="0"/>
              </a:rPr>
              <a:t>Parameter Block.</a:t>
            </a:r>
          </a:p>
          <a:p>
            <a:pPr marL="0" indent="0">
              <a:buNone/>
            </a:pPr>
            <a:endParaRPr lang="en-US" altLang="zh-CN" sz="28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CN" sz="2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961725"/>
      </p:ext>
    </p:extLst>
  </p:cSld>
  <p:clrMapOvr>
    <a:masterClrMapping/>
  </p:clrMapOvr>
  <p:transition spd="slow">
    <p:cov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zh-CN" altLang="en-US" sz="36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传统可扩展解决方案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4E0D0C-45A4-4698-82E9-DAE5C087B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256792"/>
            <a:ext cx="8001000" cy="48965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传递</a:t>
            </a:r>
            <a:r>
              <a:rPr lang="en-US" altLang="zh-CN" sz="3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Shader</a:t>
            </a: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所需变量</a:t>
            </a:r>
            <a:endParaRPr lang="en-US" altLang="zh-CN" sz="28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sz="2800" b="0" dirty="0">
                <a:latin typeface="Calibri" panose="020F0502020204030204" pitchFamily="34" charset="0"/>
                <a:cs typeface="Calibri" panose="020F0502020204030204" pitchFamily="34" charset="0"/>
              </a:rPr>
              <a:t>打包</a:t>
            </a:r>
            <a:r>
              <a:rPr lang="en-US" altLang="zh-CN" sz="2800" b="0" dirty="0">
                <a:latin typeface="Calibri" panose="020F0502020204030204" pitchFamily="34" charset="0"/>
                <a:cs typeface="Calibri" panose="020F0502020204030204" pitchFamily="34" charset="0"/>
              </a:rPr>
              <a:t>Parameter Block</a:t>
            </a:r>
            <a:r>
              <a:rPr lang="zh-CN" altLang="en-US" sz="2800" b="0" dirty="0">
                <a:latin typeface="Calibri" panose="020F0502020204030204" pitchFamily="34" charset="0"/>
                <a:cs typeface="Calibri" panose="020F0502020204030204" pitchFamily="34" charset="0"/>
              </a:rPr>
              <a:t>的任务：</a:t>
            </a:r>
            <a:endParaRPr lang="en-US" altLang="zh-CN" sz="28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需要将特化完全的代码（含程序入口）交给</a:t>
            </a:r>
            <a:r>
              <a:rPr lang="en-US" altLang="zh-CN" sz="2400" b="0" dirty="0">
                <a:latin typeface="Calibri" panose="020F0502020204030204" pitchFamily="34" charset="0"/>
                <a:cs typeface="Calibri" panose="020F0502020204030204" pitchFamily="34" charset="0"/>
              </a:rPr>
              <a:t>HLSL</a:t>
            </a:r>
            <a:r>
              <a:rPr lang="zh-CN" alt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编译器；</a:t>
            </a:r>
            <a:endParaRPr lang="en-US" altLang="zh-CN" sz="2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对于同一个光照环境，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每一组</a:t>
            </a:r>
            <a:r>
              <a:rPr lang="zh-CN" alt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同材质的物体的渲染需要特化一次？一幅画面需要多次特化？</a:t>
            </a:r>
            <a:endParaRPr lang="en-US" altLang="zh-CN" sz="2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每一次特化（元编程，预处理）后，用到的</a:t>
            </a:r>
            <a:r>
              <a:rPr lang="en-US" altLang="zh-CN" sz="2400" b="0" dirty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数据类型等都不同，</a:t>
            </a:r>
            <a:r>
              <a:rPr lang="zh-CN" alt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打包的</a:t>
            </a:r>
            <a:r>
              <a:rPr lang="en-US" altLang="zh-CN" sz="2400" b="0" dirty="0">
                <a:latin typeface="Calibri" panose="020F0502020204030204" pitchFamily="34" charset="0"/>
                <a:cs typeface="Calibri" panose="020F0502020204030204" pitchFamily="34" charset="0"/>
              </a:rPr>
              <a:t>Parameter Block</a:t>
            </a:r>
            <a:r>
              <a:rPr lang="zh-CN" alt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中灯光参数的</a:t>
            </a:r>
            <a:r>
              <a:rPr lang="en-US" altLang="zh-CN" sz="2400" b="0" dirty="0">
                <a:latin typeface="Calibri" panose="020F0502020204030204" pitchFamily="34" charset="0"/>
                <a:cs typeface="Calibri" panose="020F0502020204030204" pitchFamily="34" charset="0"/>
              </a:rPr>
              <a:t>GPU</a:t>
            </a:r>
            <a:r>
              <a:rPr lang="zh-CN" alt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内存布局也跟这变？</a:t>
            </a:r>
            <a:endParaRPr lang="en-US" altLang="zh-CN" sz="2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于是，无法事先确定环境灯光参数</a:t>
            </a:r>
            <a:r>
              <a:rPr lang="en-US" altLang="zh-CN" sz="2400" b="0" dirty="0"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  <a:r>
              <a:rPr lang="zh-CN" alt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的内存布局</a:t>
            </a:r>
            <a:endParaRPr lang="en-US" altLang="zh-CN" sz="2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CN" sz="28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CN" sz="28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45997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en-US" altLang="zh-CN" dirty="0"/>
              <a:t>3D</a:t>
            </a:r>
            <a:r>
              <a:rPr lang="zh-CN" altLang="en-US" dirty="0"/>
              <a:t>渲染概述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C36ED23-8F3B-4816-8EC8-CE43A10D9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598" y="1484784"/>
            <a:ext cx="6597253" cy="46069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0242EB-D392-428A-A766-847F60501DA9}"/>
              </a:ext>
            </a:extLst>
          </p:cNvPr>
          <p:cNvSpPr txBox="1"/>
          <p:nvPr/>
        </p:nvSpPr>
        <p:spPr>
          <a:xfrm>
            <a:off x="5369659" y="1414872"/>
            <a:ext cx="34563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场景载入，场景状态</a:t>
            </a:r>
            <a:r>
              <a:rPr lang="en-US" altLang="zh-CN" dirty="0"/>
              <a:t>/</a:t>
            </a:r>
            <a:r>
              <a:rPr lang="zh-CN" altLang="en-US" dirty="0"/>
              <a:t>逻辑控制，</a:t>
            </a:r>
            <a:r>
              <a:rPr lang="en-US" altLang="zh-CN" dirty="0"/>
              <a:t>GPU</a:t>
            </a:r>
            <a:r>
              <a:rPr lang="zh-CN" altLang="en-US" dirty="0"/>
              <a:t>状态设定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渲染参数设置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Buffer</a:t>
            </a:r>
            <a:r>
              <a:rPr lang="zh-CN" altLang="en-US" dirty="0"/>
              <a:t>传递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sz="2400" b="1" dirty="0">
                <a:solidFill>
                  <a:srgbClr val="FF0000"/>
                </a:solidFill>
              </a:rPr>
              <a:t>可编程管线设置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zh-CN" altLang="en-US" dirty="0"/>
              <a:t>发起</a:t>
            </a:r>
            <a:r>
              <a:rPr lang="en-US" altLang="zh-CN" dirty="0" err="1"/>
              <a:t>DrawCall</a:t>
            </a:r>
            <a:endParaRPr lang="en-US" altLang="zh-CN" dirty="0"/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1795C6-4C12-4767-A050-9716E4A6280E}"/>
              </a:ext>
            </a:extLst>
          </p:cNvPr>
          <p:cNvSpPr txBox="1"/>
          <p:nvPr/>
        </p:nvSpPr>
        <p:spPr>
          <a:xfrm>
            <a:off x="3059832" y="1988840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CPU</a:t>
            </a:r>
            <a:endParaRPr lang="zh-CN" altLang="en-US" sz="5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6F05A7-6682-4D66-AEE4-0F16D4FCF495}"/>
              </a:ext>
            </a:extLst>
          </p:cNvPr>
          <p:cNvSpPr txBox="1"/>
          <p:nvPr/>
        </p:nvSpPr>
        <p:spPr>
          <a:xfrm>
            <a:off x="5220072" y="4981463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GPU</a:t>
            </a:r>
            <a:endParaRPr lang="zh-CN" altLang="en-US" sz="5400" b="1" dirty="0"/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850351DB-A522-4596-A58F-A63C33916F75}"/>
              </a:ext>
            </a:extLst>
          </p:cNvPr>
          <p:cNvSpPr/>
          <p:nvPr/>
        </p:nvSpPr>
        <p:spPr>
          <a:xfrm rot="3006501">
            <a:off x="3379882" y="2268036"/>
            <a:ext cx="924749" cy="4103097"/>
          </a:xfrm>
          <a:prstGeom prst="downArrow">
            <a:avLst>
              <a:gd name="adj1" fmla="val 36589"/>
              <a:gd name="adj2" fmla="val 7660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715F3597-8D02-4732-8BD3-9D6E6C6DBA20}"/>
              </a:ext>
            </a:extLst>
          </p:cNvPr>
          <p:cNvSpPr/>
          <p:nvPr/>
        </p:nvSpPr>
        <p:spPr>
          <a:xfrm rot="1463907">
            <a:off x="4686914" y="3133282"/>
            <a:ext cx="924749" cy="2599511"/>
          </a:xfrm>
          <a:prstGeom prst="downArrow">
            <a:avLst>
              <a:gd name="adj1" fmla="val 36589"/>
              <a:gd name="adj2" fmla="val 7660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73685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en-US" altLang="zh-CN" dirty="0"/>
              <a:t>3D</a:t>
            </a:r>
            <a:r>
              <a:rPr lang="zh-CN" altLang="en-US" dirty="0"/>
              <a:t>渲染概述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C36ED23-8F3B-4816-8EC8-CE43A10D9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598" y="1484784"/>
            <a:ext cx="6597253" cy="46069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0242EB-D392-428A-A766-847F60501DA9}"/>
              </a:ext>
            </a:extLst>
          </p:cNvPr>
          <p:cNvSpPr txBox="1"/>
          <p:nvPr/>
        </p:nvSpPr>
        <p:spPr>
          <a:xfrm>
            <a:off x="5369659" y="1414872"/>
            <a:ext cx="34563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场景载入，场景状态</a:t>
            </a:r>
            <a:r>
              <a:rPr lang="en-US" altLang="zh-CN" dirty="0"/>
              <a:t>/</a:t>
            </a:r>
            <a:r>
              <a:rPr lang="zh-CN" altLang="en-US" dirty="0"/>
              <a:t>逻辑控制，</a:t>
            </a:r>
            <a:r>
              <a:rPr lang="en-US" altLang="zh-CN" dirty="0"/>
              <a:t>GPU</a:t>
            </a:r>
            <a:r>
              <a:rPr lang="zh-CN" altLang="en-US" dirty="0"/>
              <a:t>状态设定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渲染参数设置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Buffer</a:t>
            </a:r>
            <a:r>
              <a:rPr lang="zh-CN" altLang="en-US" dirty="0"/>
              <a:t>传递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可编程管线设置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发起</a:t>
            </a:r>
            <a:r>
              <a:rPr lang="en-US" altLang="zh-CN" dirty="0" err="1"/>
              <a:t>DrawCall</a:t>
            </a:r>
            <a:endParaRPr lang="en-US" altLang="zh-CN" dirty="0"/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1795C6-4C12-4767-A050-9716E4A6280E}"/>
              </a:ext>
            </a:extLst>
          </p:cNvPr>
          <p:cNvSpPr txBox="1"/>
          <p:nvPr/>
        </p:nvSpPr>
        <p:spPr>
          <a:xfrm>
            <a:off x="3218048" y="1862193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CPU</a:t>
            </a:r>
            <a:endParaRPr lang="zh-CN" altLang="en-US" sz="5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6F05A7-6682-4D66-AEE4-0F16D4FCF495}"/>
              </a:ext>
            </a:extLst>
          </p:cNvPr>
          <p:cNvSpPr txBox="1"/>
          <p:nvPr/>
        </p:nvSpPr>
        <p:spPr>
          <a:xfrm>
            <a:off x="5220072" y="4981463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GPU</a:t>
            </a:r>
            <a:endParaRPr lang="zh-CN" altLang="en-US" sz="5400" b="1" dirty="0"/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850351DB-A522-4596-A58F-A63C33916F75}"/>
              </a:ext>
            </a:extLst>
          </p:cNvPr>
          <p:cNvSpPr/>
          <p:nvPr/>
        </p:nvSpPr>
        <p:spPr>
          <a:xfrm rot="1149255" flipH="1">
            <a:off x="2191174" y="3037459"/>
            <a:ext cx="269344" cy="2504924"/>
          </a:xfrm>
          <a:prstGeom prst="downArrow">
            <a:avLst>
              <a:gd name="adj1" fmla="val 36589"/>
              <a:gd name="adj2" fmla="val 7660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715F3597-8D02-4732-8BD3-9D6E6C6DBA20}"/>
              </a:ext>
            </a:extLst>
          </p:cNvPr>
          <p:cNvSpPr/>
          <p:nvPr/>
        </p:nvSpPr>
        <p:spPr>
          <a:xfrm rot="19563861">
            <a:off x="3520749" y="2849023"/>
            <a:ext cx="241435" cy="2824804"/>
          </a:xfrm>
          <a:prstGeom prst="downArrow">
            <a:avLst>
              <a:gd name="adj1" fmla="val 36589"/>
              <a:gd name="adj2" fmla="val 7660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01E32CE-E6D2-4EE2-837D-709D192785A3}"/>
              </a:ext>
            </a:extLst>
          </p:cNvPr>
          <p:cNvSpPr txBox="1"/>
          <p:nvPr/>
        </p:nvSpPr>
        <p:spPr>
          <a:xfrm>
            <a:off x="2252568" y="2759707"/>
            <a:ext cx="110749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Slang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23686F70-FBA9-4076-B401-2A55C4AC9E4E}"/>
              </a:ext>
            </a:extLst>
          </p:cNvPr>
          <p:cNvSpPr/>
          <p:nvPr/>
        </p:nvSpPr>
        <p:spPr>
          <a:xfrm rot="18747364">
            <a:off x="1883190" y="2013710"/>
            <a:ext cx="311082" cy="877151"/>
          </a:xfrm>
          <a:prstGeom prst="downArrow">
            <a:avLst>
              <a:gd name="adj1" fmla="val 36589"/>
              <a:gd name="adj2" fmla="val 7660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366ED3C7-2B42-4ABB-AD0B-7D44D991D100}"/>
              </a:ext>
            </a:extLst>
          </p:cNvPr>
          <p:cNvSpPr/>
          <p:nvPr/>
        </p:nvSpPr>
        <p:spPr>
          <a:xfrm rot="5400000">
            <a:off x="1851340" y="2706623"/>
            <a:ext cx="311082" cy="491373"/>
          </a:xfrm>
          <a:prstGeom prst="downArrow">
            <a:avLst>
              <a:gd name="adj1" fmla="val 36589"/>
              <a:gd name="adj2" fmla="val 7660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E28B385E-FA48-47B0-923A-687EA526D4D6}"/>
              </a:ext>
            </a:extLst>
          </p:cNvPr>
          <p:cNvSpPr/>
          <p:nvPr/>
        </p:nvSpPr>
        <p:spPr>
          <a:xfrm rot="7982350">
            <a:off x="2150270" y="1592048"/>
            <a:ext cx="311082" cy="1336963"/>
          </a:xfrm>
          <a:prstGeom prst="downArrow">
            <a:avLst>
              <a:gd name="adj1" fmla="val 36589"/>
              <a:gd name="adj2" fmla="val 7660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79767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en-US" altLang="zh-CN" dirty="0"/>
              <a:t>3D</a:t>
            </a:r>
            <a:r>
              <a:rPr lang="zh-CN" altLang="en-US" dirty="0"/>
              <a:t>渲染概述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顶点着色器</a:t>
            </a:r>
            <a:r>
              <a:rPr lang="en-US" altLang="zh-CN" sz="2000" b="0" dirty="0">
                <a:latin typeface="楷体" pitchFamily="49" charset="-122"/>
                <a:ea typeface="楷体" pitchFamily="49" charset="-122"/>
              </a:rPr>
              <a:t>Vertex Shader</a:t>
            </a:r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000" b="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sz="1800" b="0" dirty="0">
                <a:latin typeface="楷体" pitchFamily="49" charset="-122"/>
                <a:ea typeface="楷体" pitchFamily="49" charset="-122"/>
              </a:rPr>
              <a:t>图元顶点变换（也可处理顶点颜色）</a:t>
            </a:r>
            <a:endParaRPr lang="en-US" altLang="zh-CN" sz="1800" b="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sz="1800" b="0" dirty="0">
                <a:latin typeface="楷体" pitchFamily="49" charset="-122"/>
                <a:ea typeface="楷体" pitchFamily="49" charset="-122"/>
              </a:rPr>
              <a:t>世界矩阵</a:t>
            </a:r>
            <a:r>
              <a:rPr lang="en-US" altLang="zh-CN" sz="1800" b="0" dirty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1800" b="0" dirty="0">
                <a:latin typeface="楷体" pitchFamily="49" charset="-122"/>
                <a:ea typeface="楷体" pitchFamily="49" charset="-122"/>
              </a:rPr>
              <a:t>视图矩阵</a:t>
            </a:r>
            <a:r>
              <a:rPr lang="en-US" altLang="zh-CN" sz="1800" b="0" dirty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1800" b="0" dirty="0">
                <a:latin typeface="楷体" pitchFamily="49" charset="-122"/>
                <a:ea typeface="楷体" pitchFamily="49" charset="-122"/>
              </a:rPr>
              <a:t>投影矩阵作用于顶点</a:t>
            </a:r>
            <a:endParaRPr lang="en-US" altLang="zh-CN" sz="1800" b="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片元着色器</a:t>
            </a:r>
            <a:r>
              <a:rPr lang="en-US" altLang="zh-CN" sz="2000" b="0" dirty="0">
                <a:latin typeface="楷体" pitchFamily="49" charset="-122"/>
                <a:ea typeface="楷体" pitchFamily="49" charset="-122"/>
              </a:rPr>
              <a:t>Fragment Shader</a:t>
            </a:r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（也叫</a:t>
            </a:r>
            <a:r>
              <a:rPr lang="en-US" altLang="zh-CN" sz="2000" b="0" dirty="0">
                <a:latin typeface="楷体" pitchFamily="49" charset="-122"/>
                <a:ea typeface="楷体" pitchFamily="49" charset="-122"/>
              </a:rPr>
              <a:t>pixel shader</a:t>
            </a:r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？）：</a:t>
            </a:r>
            <a:endParaRPr lang="en-US" altLang="zh-CN" sz="2000" b="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每个三角形的一个像素是一个</a:t>
            </a: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Fragment</a:t>
            </a:r>
          </a:p>
          <a:p>
            <a:pPr lvl="1"/>
            <a:r>
              <a:rPr lang="zh-CN" altLang="en-US" sz="1800" b="0" dirty="0">
                <a:latin typeface="楷体" pitchFamily="49" charset="-122"/>
                <a:ea typeface="楷体" pitchFamily="49" charset="-122"/>
              </a:rPr>
              <a:t>参与计算的片元，已经是经过深度测试，去掉被挡住的，剩下在最前面个值得算的</a:t>
            </a:r>
            <a:endParaRPr lang="en-US" altLang="zh-CN" sz="1800" b="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sz="1800" b="0" dirty="0">
                <a:latin typeface="楷体" pitchFamily="49" charset="-122"/>
                <a:ea typeface="楷体" pitchFamily="49" charset="-122"/>
              </a:rPr>
              <a:t>输入属性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（颜色</a:t>
            </a: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法线）</a:t>
            </a:r>
            <a:r>
              <a:rPr lang="zh-CN" altLang="en-US" sz="1800" b="0" dirty="0">
                <a:latin typeface="楷体" pitchFamily="49" charset="-122"/>
                <a:ea typeface="楷体" pitchFamily="49" charset="-122"/>
              </a:rPr>
              <a:t>从</a:t>
            </a:r>
            <a:r>
              <a:rPr lang="en-US" altLang="zh-CN" sz="1800" b="0" dirty="0">
                <a:latin typeface="楷体" pitchFamily="49" charset="-122"/>
                <a:ea typeface="楷体" pitchFamily="49" charset="-122"/>
              </a:rPr>
              <a:t>VS</a:t>
            </a:r>
            <a:r>
              <a:rPr lang="zh-CN" altLang="en-US" sz="1800" b="0" dirty="0">
                <a:latin typeface="楷体" pitchFamily="49" charset="-122"/>
                <a:ea typeface="楷体" pitchFamily="49" charset="-122"/>
              </a:rPr>
              <a:t>输出经过插值处理而来</a:t>
            </a:r>
            <a:endParaRPr lang="en-US" altLang="zh-CN" sz="1800" b="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计算光照等，得到片元颜色？</a:t>
            </a:r>
            <a:endParaRPr lang="en-US" altLang="zh-CN" sz="1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374945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en-US" altLang="zh-CN" dirty="0"/>
              <a:t>3D</a:t>
            </a:r>
            <a:r>
              <a:rPr lang="zh-CN" altLang="en-US" dirty="0"/>
              <a:t>渲染概述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顶点着色器</a:t>
            </a:r>
            <a:r>
              <a:rPr lang="en-US" altLang="zh-CN" sz="2000" b="0" dirty="0">
                <a:latin typeface="楷体" pitchFamily="49" charset="-122"/>
                <a:ea typeface="楷体" pitchFamily="49" charset="-122"/>
              </a:rPr>
              <a:t>Vertex Shader</a:t>
            </a:r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000" b="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sz="1800" b="0" dirty="0">
                <a:latin typeface="楷体" pitchFamily="49" charset="-122"/>
                <a:ea typeface="楷体" pitchFamily="49" charset="-122"/>
              </a:rPr>
              <a:t>图元顶点变换（也可处理顶点颜色）</a:t>
            </a:r>
            <a:endParaRPr lang="en-US" altLang="zh-CN" sz="1800" b="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sz="1800" b="0" dirty="0">
                <a:latin typeface="楷体" pitchFamily="49" charset="-122"/>
                <a:ea typeface="楷体" pitchFamily="49" charset="-122"/>
              </a:rPr>
              <a:t>世界矩阵</a:t>
            </a:r>
            <a:r>
              <a:rPr lang="en-US" altLang="zh-CN" sz="1800" b="0" dirty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1800" b="0" dirty="0">
                <a:latin typeface="楷体" pitchFamily="49" charset="-122"/>
                <a:ea typeface="楷体" pitchFamily="49" charset="-122"/>
              </a:rPr>
              <a:t>视图矩阵</a:t>
            </a:r>
            <a:r>
              <a:rPr lang="en-US" altLang="zh-CN" sz="1800" b="0" dirty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1800" b="0" dirty="0">
                <a:latin typeface="楷体" pitchFamily="49" charset="-122"/>
                <a:ea typeface="楷体" pitchFamily="49" charset="-122"/>
              </a:rPr>
              <a:t>投影矩阵作用于顶点</a:t>
            </a:r>
            <a:endParaRPr lang="en-US" altLang="zh-CN" sz="1800" b="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片元着色器</a:t>
            </a:r>
            <a:r>
              <a:rPr lang="en-US" altLang="zh-CN" sz="2000" b="0" dirty="0">
                <a:latin typeface="楷体" pitchFamily="49" charset="-122"/>
                <a:ea typeface="楷体" pitchFamily="49" charset="-122"/>
              </a:rPr>
              <a:t>Fragment Shader</a:t>
            </a:r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（也叫</a:t>
            </a:r>
            <a:r>
              <a:rPr lang="en-US" altLang="zh-CN" sz="2000" b="0" dirty="0">
                <a:latin typeface="楷体" pitchFamily="49" charset="-122"/>
                <a:ea typeface="楷体" pitchFamily="49" charset="-122"/>
              </a:rPr>
              <a:t>pixel shader</a:t>
            </a:r>
            <a:r>
              <a:rPr lang="zh-CN" altLang="en-US" sz="2000" b="0" dirty="0">
                <a:latin typeface="楷体" pitchFamily="49" charset="-122"/>
                <a:ea typeface="楷体" pitchFamily="49" charset="-122"/>
              </a:rPr>
              <a:t>？）：</a:t>
            </a:r>
            <a:endParaRPr lang="en-US" altLang="zh-CN" sz="2000" b="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每个三角形的一个像素是一个</a:t>
            </a: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Fragment</a:t>
            </a:r>
          </a:p>
          <a:p>
            <a:pPr lvl="1"/>
            <a:r>
              <a:rPr lang="zh-CN" altLang="en-US" sz="1800" b="0" dirty="0">
                <a:latin typeface="楷体" pitchFamily="49" charset="-122"/>
                <a:ea typeface="楷体" pitchFamily="49" charset="-122"/>
              </a:rPr>
              <a:t>参与计算的片元，已经是经过深度测试，去掉被挡住的，剩下在最前面个值得算的</a:t>
            </a:r>
            <a:endParaRPr lang="en-US" altLang="zh-CN" sz="1800" b="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sz="1800" b="0" dirty="0">
                <a:latin typeface="楷体" pitchFamily="49" charset="-122"/>
                <a:ea typeface="楷体" pitchFamily="49" charset="-122"/>
              </a:rPr>
              <a:t>输入属性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（颜色</a:t>
            </a:r>
            <a:r>
              <a:rPr lang="en-US" altLang="zh-CN" sz="1800" dirty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法线）</a:t>
            </a:r>
            <a:r>
              <a:rPr lang="zh-CN" altLang="en-US" sz="1800" b="0" dirty="0">
                <a:latin typeface="楷体" pitchFamily="49" charset="-122"/>
                <a:ea typeface="楷体" pitchFamily="49" charset="-122"/>
              </a:rPr>
              <a:t>从</a:t>
            </a:r>
            <a:r>
              <a:rPr lang="en-US" altLang="zh-CN" sz="1800" b="0" dirty="0">
                <a:latin typeface="楷体" pitchFamily="49" charset="-122"/>
                <a:ea typeface="楷体" pitchFamily="49" charset="-122"/>
              </a:rPr>
              <a:t>VS</a:t>
            </a:r>
            <a:r>
              <a:rPr lang="zh-CN" altLang="en-US" sz="1800" b="0" dirty="0">
                <a:latin typeface="楷体" pitchFamily="49" charset="-122"/>
                <a:ea typeface="楷体" pitchFamily="49" charset="-122"/>
              </a:rPr>
              <a:t>输出经过插值处理而来</a:t>
            </a:r>
            <a:endParaRPr lang="en-US" altLang="zh-CN" sz="1800" b="0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计算光照等，得到片元颜色？</a:t>
            </a:r>
            <a:endParaRPr lang="en-US" altLang="zh-CN" sz="1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6D4DFA10-4606-4B0F-A926-25F1AFC18650}"/>
              </a:ext>
            </a:extLst>
          </p:cNvPr>
          <p:cNvSpPr/>
          <p:nvPr/>
        </p:nvSpPr>
        <p:spPr>
          <a:xfrm>
            <a:off x="5482053" y="4005064"/>
            <a:ext cx="3096344" cy="20882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138656E-E8FC-422A-961E-4F0BA3958BE9}"/>
              </a:ext>
            </a:extLst>
          </p:cNvPr>
          <p:cNvSpPr/>
          <p:nvPr/>
        </p:nvSpPr>
        <p:spPr>
          <a:xfrm>
            <a:off x="6956856" y="3870878"/>
            <a:ext cx="29371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2389B4E-2C13-47EF-80E8-73BD56AA90F6}"/>
              </a:ext>
            </a:extLst>
          </p:cNvPr>
          <p:cNvSpPr/>
          <p:nvPr/>
        </p:nvSpPr>
        <p:spPr>
          <a:xfrm>
            <a:off x="5364088" y="5912532"/>
            <a:ext cx="29371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711552C-C88E-461D-9838-6D99F60170EC}"/>
              </a:ext>
            </a:extLst>
          </p:cNvPr>
          <p:cNvSpPr/>
          <p:nvPr/>
        </p:nvSpPr>
        <p:spPr>
          <a:xfrm>
            <a:off x="8457864" y="5949280"/>
            <a:ext cx="293712" cy="2880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DEB88DD4-A439-4A9A-8795-41A49AC9112D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010208" y="1692636"/>
            <a:ext cx="2946648" cy="2322258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BF3F283-60DF-4FBD-967B-F4256C4ECDE6}"/>
              </a:ext>
            </a:extLst>
          </p:cNvPr>
          <p:cNvSpPr txBox="1"/>
          <p:nvPr/>
        </p:nvSpPr>
        <p:spPr>
          <a:xfrm>
            <a:off x="7164288" y="3948116"/>
            <a:ext cx="212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位置</a:t>
            </a:r>
            <a:r>
              <a:rPr lang="en-US" altLang="zh-C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/</a:t>
            </a:r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颜色</a:t>
            </a:r>
            <a:r>
              <a:rPr lang="en-US" altLang="zh-CN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/</a:t>
            </a:r>
            <a:r>
              <a: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法线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1C4F94A-C418-4768-BBB0-EBAFE206E5CD}"/>
              </a:ext>
            </a:extLst>
          </p:cNvPr>
          <p:cNvCxnSpPr>
            <a:cxnSpLocks/>
          </p:cNvCxnSpPr>
          <p:nvPr/>
        </p:nvCxnSpPr>
        <p:spPr>
          <a:xfrm flipH="1" flipV="1">
            <a:off x="3017940" y="2935519"/>
            <a:ext cx="3732470" cy="250970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CC7D91F9-D2A0-4222-B591-544B11F241D3}"/>
              </a:ext>
            </a:extLst>
          </p:cNvPr>
          <p:cNvSpPr/>
          <p:nvPr/>
        </p:nvSpPr>
        <p:spPr>
          <a:xfrm>
            <a:off x="6757115" y="5186927"/>
            <a:ext cx="293712" cy="24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1B58816-A8DE-4631-A16F-6B01ABB57202}"/>
              </a:ext>
            </a:extLst>
          </p:cNvPr>
          <p:cNvSpPr/>
          <p:nvPr/>
        </p:nvSpPr>
        <p:spPr>
          <a:xfrm>
            <a:off x="6757115" y="5443778"/>
            <a:ext cx="293712" cy="2473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12C8599-533C-403C-A537-3EBD89B0AAC6}"/>
              </a:ext>
            </a:extLst>
          </p:cNvPr>
          <p:cNvSpPr/>
          <p:nvPr/>
        </p:nvSpPr>
        <p:spPr>
          <a:xfrm>
            <a:off x="7050827" y="5180476"/>
            <a:ext cx="293712" cy="24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6205C3-B9B8-40E0-9434-9E3F839774D9}"/>
              </a:ext>
            </a:extLst>
          </p:cNvPr>
          <p:cNvSpPr/>
          <p:nvPr/>
        </p:nvSpPr>
        <p:spPr>
          <a:xfrm>
            <a:off x="7061925" y="5438332"/>
            <a:ext cx="293712" cy="24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57A9667-A850-4D5E-B1B5-55782C594E28}"/>
              </a:ext>
            </a:extLst>
          </p:cNvPr>
          <p:cNvSpPr/>
          <p:nvPr/>
        </p:nvSpPr>
        <p:spPr>
          <a:xfrm>
            <a:off x="7355637" y="5444544"/>
            <a:ext cx="293712" cy="24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5526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055" y="304801"/>
            <a:ext cx="7539620" cy="760264"/>
          </a:xfrm>
        </p:spPr>
        <p:txBody>
          <a:bodyPr/>
          <a:lstStyle/>
          <a:p>
            <a:r>
              <a:rPr lang="en-US" altLang="zh-CN" dirty="0"/>
              <a:t>3D</a:t>
            </a:r>
            <a:r>
              <a:rPr lang="zh-CN" altLang="en-US" dirty="0"/>
              <a:t>渲染概述 </a:t>
            </a:r>
            <a:r>
              <a:rPr lang="en-US" altLang="zh-CN" sz="2800" dirty="0"/>
              <a:t>HLSL</a:t>
            </a:r>
            <a:r>
              <a:rPr lang="zh-CN" altLang="en-US" sz="2800" dirty="0"/>
              <a:t>速览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FEE2-EC87-43D0-A503-157B80D650A6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DC4613-C10D-441A-A2C6-C23317ECC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412776"/>
            <a:ext cx="8001000" cy="4607024"/>
          </a:xfrm>
        </p:spPr>
        <p:txBody>
          <a:bodyPr/>
          <a:lstStyle/>
          <a:p>
            <a:r>
              <a:rPr lang="zh-CN" altLang="en-US" sz="2800" b="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标量</a:t>
            </a:r>
            <a:endParaRPr lang="en-US" altLang="zh-CN" sz="2800" b="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lvl="1"/>
            <a:r>
              <a:rPr lang="en-US" altLang="zh-CN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1. bool: True or false </a:t>
            </a:r>
          </a:p>
          <a:p>
            <a:pPr lvl="1"/>
            <a:r>
              <a:rPr lang="en-US" altLang="zh-CN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2. int: 32-bit signed integer.</a:t>
            </a:r>
          </a:p>
          <a:p>
            <a:pPr lvl="1"/>
            <a:r>
              <a:rPr lang="en-US" altLang="zh-CN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3. half: 16-bit-floatingpoint number.</a:t>
            </a:r>
          </a:p>
          <a:p>
            <a:pPr lvl="1"/>
            <a:r>
              <a:rPr lang="en-US" altLang="zh-CN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4. float: 32-bit-floatingpoint number.</a:t>
            </a:r>
          </a:p>
          <a:p>
            <a:pPr lvl="1"/>
            <a:r>
              <a:rPr lang="en-US" altLang="zh-CN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5. double: 64-bit-floatingpoint number.</a:t>
            </a:r>
          </a:p>
          <a:p>
            <a:r>
              <a:rPr lang="zh-CN" altLang="en-US" sz="2800" b="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向量</a:t>
            </a:r>
            <a:endParaRPr lang="en-US" altLang="zh-CN" sz="2800" b="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lvl="1"/>
            <a:r>
              <a:rPr lang="en-US" altLang="zh-CN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1. float2: 2D vector</a:t>
            </a:r>
          </a:p>
          <a:p>
            <a:pPr lvl="1"/>
            <a:r>
              <a:rPr lang="en-US" altLang="zh-CN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2. float3: 3D vector</a:t>
            </a:r>
          </a:p>
          <a:p>
            <a:pPr lvl="1"/>
            <a:r>
              <a:rPr lang="en-US" altLang="zh-CN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3. float4: 4D vector</a:t>
            </a:r>
          </a:p>
        </p:txBody>
      </p:sp>
    </p:spTree>
    <p:extLst>
      <p:ext uri="{BB962C8B-B14F-4D97-AF65-F5344CB8AC3E}">
        <p14:creationId xmlns:p14="http://schemas.microsoft.com/office/powerpoint/2010/main" val="36778132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正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8524</TotalTime>
  <Words>2231</Words>
  <Application>Microsoft Office PowerPoint</Application>
  <PresentationFormat>全屏显示(4:3)</PresentationFormat>
  <Paragraphs>346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57" baseType="lpstr">
      <vt:lpstr>Arial Unicode MS</vt:lpstr>
      <vt:lpstr>맑은 고딕</vt:lpstr>
      <vt:lpstr>Yu Gothic UI Light</vt:lpstr>
      <vt:lpstr>Yu Gothic UI Semibold</vt:lpstr>
      <vt:lpstr>黑体</vt:lpstr>
      <vt:lpstr>楷体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Profile</vt:lpstr>
      <vt:lpstr>2_正文</vt:lpstr>
      <vt:lpstr>Slang 图形小组</vt:lpstr>
      <vt:lpstr>报 告 目 录</vt:lpstr>
      <vt:lpstr>课题目的</vt:lpstr>
      <vt:lpstr>3D渲染概述</vt:lpstr>
      <vt:lpstr>3D渲染概述</vt:lpstr>
      <vt:lpstr>3D渲染概述</vt:lpstr>
      <vt:lpstr>3D渲染概述</vt:lpstr>
      <vt:lpstr>3D渲染概述</vt:lpstr>
      <vt:lpstr>3D渲染概述 HLSL速览</vt:lpstr>
      <vt:lpstr>3D渲染概述 HLSL速览</vt:lpstr>
      <vt:lpstr>3D渲染概述 HLSL速览</vt:lpstr>
      <vt:lpstr>3D渲染概述 HLSL速览</vt:lpstr>
      <vt:lpstr>3D渲染概述 HLSL速览</vt:lpstr>
      <vt:lpstr>3D渲染概述 HLSL速览</vt:lpstr>
      <vt:lpstr>3D渲染概述 HLSL速览</vt:lpstr>
      <vt:lpstr>3D渲染概述 HLSL速览</vt:lpstr>
      <vt:lpstr>3D渲染概述 HLSL速览</vt:lpstr>
      <vt:lpstr>3D渲染概述 HLSL速览</vt:lpstr>
      <vt:lpstr>3D渲染概述 HLSL速览</vt:lpstr>
      <vt:lpstr>3D渲染概述 HLSL速览</vt:lpstr>
      <vt:lpstr>Slang论文Intro</vt:lpstr>
      <vt:lpstr>Slang论文Intro</vt:lpstr>
      <vt:lpstr>Slang论文Intro</vt:lpstr>
      <vt:lpstr>Slang论文Intro</vt:lpstr>
      <vt:lpstr>Slang论文Intro</vt:lpstr>
      <vt:lpstr>Slang论文Intro</vt:lpstr>
      <vt:lpstr>Slang论文Intro</vt:lpstr>
      <vt:lpstr>Slang论文Intro</vt:lpstr>
      <vt:lpstr>传统可扩展解决方案</vt:lpstr>
      <vt:lpstr>传统可扩展解决方案</vt:lpstr>
      <vt:lpstr>传统可扩展解决方案</vt:lpstr>
      <vt:lpstr>传统可扩展解决方案</vt:lpstr>
      <vt:lpstr>传统可扩展解决方案</vt:lpstr>
      <vt:lpstr>传统可扩展解决方案</vt:lpstr>
      <vt:lpstr>传统可扩展解决方案</vt:lpstr>
      <vt:lpstr>传统可扩展解决方案</vt:lpstr>
      <vt:lpstr>传统可扩展解决方案</vt:lpstr>
      <vt:lpstr>传统可扩展解决方案</vt:lpstr>
      <vt:lpstr>传统可扩展解决方案</vt:lpstr>
      <vt:lpstr>传统可扩展解决方案</vt:lpstr>
      <vt:lpstr>传统可扩展解决方案</vt:lpstr>
      <vt:lpstr>传统可扩展解决方案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[张昱]</dc:creator>
  <cp:lastModifiedBy>王 博</cp:lastModifiedBy>
  <cp:revision>649</cp:revision>
  <cp:lastPrinted>1601-01-01T00:00:00Z</cp:lastPrinted>
  <dcterms:created xsi:type="dcterms:W3CDTF">1601-01-01T00:00:00Z</dcterms:created>
  <dcterms:modified xsi:type="dcterms:W3CDTF">2018-11-03T02:57:42Z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