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4" r:id="rId1"/>
    <p:sldMasterId id="2147483892" r:id="rId2"/>
  </p:sldMasterIdLst>
  <p:notesMasterIdLst>
    <p:notesMasterId r:id="rId12"/>
  </p:notesMasterIdLst>
  <p:handoutMasterIdLst>
    <p:handoutMasterId r:id="rId13"/>
  </p:handoutMasterIdLst>
  <p:sldIdLst>
    <p:sldId id="385" r:id="rId3"/>
    <p:sldId id="548" r:id="rId4"/>
    <p:sldId id="531" r:id="rId5"/>
    <p:sldId id="552" r:id="rId6"/>
    <p:sldId id="596" r:id="rId7"/>
    <p:sldId id="597" r:id="rId8"/>
    <p:sldId id="598" r:id="rId9"/>
    <p:sldId id="599" r:id="rId10"/>
    <p:sldId id="600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博" initials="王" lastIdx="1" clrIdx="0">
    <p:extLst>
      <p:ext uri="{19B8F6BF-5375-455C-9EA6-DF929625EA0E}">
        <p15:presenceInfo xmlns:p15="http://schemas.microsoft.com/office/powerpoint/2012/main" userId="1e98566979c26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70C0"/>
    <a:srgbClr val="FF9900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3" autoAdjust="0"/>
    <p:restoredTop sz="90483" autoAdjust="0"/>
  </p:normalViewPr>
  <p:slideViewPr>
    <p:cSldViewPr>
      <p:cViewPr varScale="1">
        <p:scale>
          <a:sx n="114" d="100"/>
          <a:sy n="114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6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AA89467-DEC1-401B-8933-D95C24E328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99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7892096-2A7D-40B0-9FB2-AE1B1BC02E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007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 userDrawn="1"/>
        </p:nvSpPr>
        <p:spPr bwMode="auto">
          <a:xfrm>
            <a:off x="3493" y="3955415"/>
            <a:ext cx="9137332" cy="1377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 userDrawn="1"/>
        </p:nvSpPr>
        <p:spPr bwMode="auto">
          <a:xfrm>
            <a:off x="1588" y="2320925"/>
            <a:ext cx="9138602" cy="15481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265138"/>
            <a:ext cx="7012632" cy="57606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pic>
        <p:nvPicPr>
          <p:cNvPr id="24" name="Picture 8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36876" r="-4361" b="37546"/>
          <a:stretch>
            <a:fillRect/>
          </a:stretch>
        </p:blipFill>
        <p:spPr bwMode="auto">
          <a:xfrm>
            <a:off x="25400" y="101600"/>
            <a:ext cx="47815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ontent Placeholder 25"/>
          <p:cNvSpPr>
            <a:spLocks noGrp="1"/>
          </p:cNvSpPr>
          <p:nvPr>
            <p:ph sz="quarter" idx="10" hasCustomPrompt="1"/>
          </p:nvPr>
        </p:nvSpPr>
        <p:spPr>
          <a:xfrm>
            <a:off x="2123728" y="4135161"/>
            <a:ext cx="5112568" cy="589983"/>
          </a:xfrm>
        </p:spPr>
        <p:txBody>
          <a:bodyPr/>
          <a:lstStyle>
            <a:lvl1pPr marL="0" indent="0" algn="ctr">
              <a:buNone/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4763" indent="0" algn="ctr">
              <a:buNone/>
              <a:tabLst/>
              <a:defRPr sz="3200" b="1"/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1"/>
            <a:r>
              <a:rPr lang="zh-CN" altLang="en-US" dirty="0"/>
              <a:t>单击此处编辑讲者姓名</a:t>
            </a:r>
          </a:p>
        </p:txBody>
      </p:sp>
      <p:sp>
        <p:nvSpPr>
          <p:cNvPr id="2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123728" y="4869160"/>
            <a:ext cx="5112568" cy="589983"/>
          </a:xfrm>
        </p:spPr>
        <p:txBody>
          <a:bodyPr/>
          <a:lstStyle>
            <a:lvl1pPr marL="0" indent="0" algn="ctr">
              <a:buNone/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4763" indent="0" algn="ctr">
              <a:buNone/>
              <a:tabLst/>
              <a:defRPr lang="zh-CN" altLang="en-US" dirty="0" smtClean="0"/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1"/>
            <a:r>
              <a:rPr lang="zh-CN" altLang="en-US" dirty="0"/>
              <a:t>单击此处编辑单位</a:t>
            </a:r>
          </a:p>
        </p:txBody>
      </p:sp>
      <p:sp>
        <p:nvSpPr>
          <p:cNvPr id="3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123728" y="5935361"/>
            <a:ext cx="5112568" cy="589983"/>
          </a:xfrm>
        </p:spPr>
        <p:txBody>
          <a:bodyPr/>
          <a:lstStyle>
            <a:lvl1pPr marL="0" indent="0" algn="ctr">
              <a:buNone/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4763" indent="0" algn="ctr">
              <a:buNone/>
              <a:tabLst/>
              <a:defRPr sz="2400" b="1">
                <a:solidFill>
                  <a:srgbClr val="0070C0"/>
                </a:solidFill>
              </a:defRPr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1"/>
            <a:r>
              <a:rPr lang="zh-CN" altLang="en-US" dirty="0"/>
              <a:t>单击此处编辑日期</a:t>
            </a:r>
            <a:r>
              <a:rPr lang="en-US" altLang="zh-CN" dirty="0"/>
              <a:t>·</a:t>
            </a:r>
            <a:r>
              <a:rPr lang="zh-CN" altLang="en-US" dirty="0"/>
              <a:t>地点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12" y="2420887"/>
            <a:ext cx="8784976" cy="1296145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8039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1"/>
          <p:cNvSpPr txBox="1">
            <a:spLocks/>
          </p:cNvSpPr>
          <p:nvPr userDrawn="1"/>
        </p:nvSpPr>
        <p:spPr>
          <a:xfrm>
            <a:off x="8215313" y="6429375"/>
            <a:ext cx="765175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sz="2400" dirty="0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FA9C9-708D-4A0E-982A-D609664FA277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6544408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214441"/>
            <a:ext cx="4044462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8" y="1214441"/>
            <a:ext cx="4044462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B23E0-F3F7-4C32-975E-C91148DC0C21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48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" y="44450"/>
            <a:ext cx="7970838" cy="69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11188" y="1295400"/>
            <a:ext cx="80772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02625" y="6524625"/>
            <a:ext cx="765175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428B1-3EB5-46BD-96E1-CBD991DC3B50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200" y="6445250"/>
            <a:ext cx="2895600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6FEE2-EC87-43D0-A503-157B80D65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7107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0768"/>
            <a:ext cx="3924300" cy="4679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0768"/>
            <a:ext cx="3924300" cy="4679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1504F-512F-45B8-B46A-70FDF6112D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82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76343-B258-45EE-A6A8-4D642283C3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6" name="Group 30"/>
          <p:cNvGrpSpPr>
            <a:grpSpLocks/>
          </p:cNvGrpSpPr>
          <p:nvPr userDrawn="1"/>
        </p:nvGrpSpPr>
        <p:grpSpPr bwMode="auto">
          <a:xfrm>
            <a:off x="1714500" y="1507008"/>
            <a:ext cx="4610100" cy="657225"/>
            <a:chOff x="1080" y="799"/>
            <a:chExt cx="2904" cy="414"/>
          </a:xfrm>
        </p:grpSpPr>
        <p:pic>
          <p:nvPicPr>
            <p:cNvPr id="7" name="图片 4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7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800" y="79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立项必要性分析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 userDrawn="1"/>
          </p:nvSpPr>
          <p:spPr bwMode="auto">
            <a:xfrm>
              <a:off x="1194" y="874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 userDrawn="1"/>
        </p:nvGrpSpPr>
        <p:grpSpPr bwMode="auto">
          <a:xfrm>
            <a:off x="1714500" y="2149946"/>
            <a:ext cx="4610100" cy="657225"/>
            <a:chOff x="1080" y="1249"/>
            <a:chExt cx="2904" cy="414"/>
          </a:xfrm>
        </p:grpSpPr>
        <p:pic>
          <p:nvPicPr>
            <p:cNvPr id="11" name="图片 5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2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800" y="124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目标与任务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1194" y="13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32"/>
          <p:cNvGrpSpPr>
            <a:grpSpLocks/>
          </p:cNvGrpSpPr>
          <p:nvPr userDrawn="1"/>
        </p:nvGrpSpPr>
        <p:grpSpPr bwMode="auto">
          <a:xfrm>
            <a:off x="1714500" y="2792883"/>
            <a:ext cx="4610100" cy="657225"/>
            <a:chOff x="1080" y="1699"/>
            <a:chExt cx="2904" cy="414"/>
          </a:xfrm>
        </p:grpSpPr>
        <p:pic>
          <p:nvPicPr>
            <p:cNvPr id="15" name="图片 6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6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800" y="172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技术方案</a:t>
              </a:r>
            </a:p>
          </p:txBody>
        </p:sp>
        <p:sp>
          <p:nvSpPr>
            <p:cNvPr id="17" name="TextBox 10"/>
            <p:cNvSpPr txBox="1">
              <a:spLocks noChangeArrowheads="1"/>
            </p:cNvSpPr>
            <p:nvPr userDrawn="1"/>
          </p:nvSpPr>
          <p:spPr bwMode="auto">
            <a:xfrm>
              <a:off x="1194" y="17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33"/>
          <p:cNvGrpSpPr>
            <a:grpSpLocks/>
          </p:cNvGrpSpPr>
          <p:nvPr userDrawn="1"/>
        </p:nvGrpSpPr>
        <p:grpSpPr bwMode="auto">
          <a:xfrm>
            <a:off x="1714500" y="3435821"/>
            <a:ext cx="6000750" cy="657225"/>
            <a:chOff x="1080" y="2149"/>
            <a:chExt cx="3780" cy="414"/>
          </a:xfrm>
        </p:grpSpPr>
        <p:pic>
          <p:nvPicPr>
            <p:cNvPr id="19" name="图片 7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1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800" y="2173"/>
              <a:ext cx="3060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预期市场分析与产业化建设方案</a:t>
              </a:r>
            </a:p>
          </p:txBody>
        </p:sp>
        <p:sp>
          <p:nvSpPr>
            <p:cNvPr id="21" name="TextBox 11"/>
            <p:cNvSpPr txBox="1">
              <a:spLocks noChangeArrowheads="1"/>
            </p:cNvSpPr>
            <p:nvPr userDrawn="1"/>
          </p:nvSpPr>
          <p:spPr bwMode="auto">
            <a:xfrm>
              <a:off x="1194" y="22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Group 34"/>
          <p:cNvGrpSpPr>
            <a:grpSpLocks/>
          </p:cNvGrpSpPr>
          <p:nvPr userDrawn="1"/>
        </p:nvGrpSpPr>
        <p:grpSpPr bwMode="auto">
          <a:xfrm>
            <a:off x="1714500" y="4078758"/>
            <a:ext cx="4610100" cy="657225"/>
            <a:chOff x="1080" y="2590"/>
            <a:chExt cx="2904" cy="414"/>
          </a:xfrm>
        </p:grpSpPr>
        <p:pic>
          <p:nvPicPr>
            <p:cNvPr id="23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590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 userDrawn="1"/>
          </p:nvSpPr>
          <p:spPr>
            <a:xfrm>
              <a:off x="1800" y="262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基础与优势</a:t>
              </a:r>
            </a:p>
          </p:txBody>
        </p:sp>
        <p:sp>
          <p:nvSpPr>
            <p:cNvPr id="25" name="TextBox 12"/>
            <p:cNvSpPr txBox="1">
              <a:spLocks noChangeArrowheads="1"/>
            </p:cNvSpPr>
            <p:nvPr userDrawn="1"/>
          </p:nvSpPr>
          <p:spPr bwMode="auto">
            <a:xfrm>
              <a:off x="1194" y="26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Group 35"/>
          <p:cNvGrpSpPr>
            <a:grpSpLocks/>
          </p:cNvGrpSpPr>
          <p:nvPr userDrawn="1"/>
        </p:nvGrpSpPr>
        <p:grpSpPr bwMode="auto">
          <a:xfrm>
            <a:off x="1714500" y="4793133"/>
            <a:ext cx="4610100" cy="657225"/>
            <a:chOff x="1080" y="3040"/>
            <a:chExt cx="2904" cy="414"/>
          </a:xfrm>
        </p:grpSpPr>
        <p:pic>
          <p:nvPicPr>
            <p:cNvPr id="27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3040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9"/>
            <p:cNvSpPr txBox="1"/>
            <p:nvPr userDrawn="1"/>
          </p:nvSpPr>
          <p:spPr>
            <a:xfrm>
              <a:off x="1800" y="307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组织与管理</a:t>
              </a:r>
            </a:p>
          </p:txBody>
        </p:sp>
        <p:sp>
          <p:nvSpPr>
            <p:cNvPr id="29" name="TextBox 13"/>
            <p:cNvSpPr txBox="1">
              <a:spLocks noChangeArrowheads="1"/>
            </p:cNvSpPr>
            <p:nvPr userDrawn="1"/>
          </p:nvSpPr>
          <p:spPr bwMode="auto">
            <a:xfrm>
              <a:off x="1194" y="31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6"/>
          <p:cNvGrpSpPr>
            <a:grpSpLocks/>
          </p:cNvGrpSpPr>
          <p:nvPr userDrawn="1"/>
        </p:nvGrpSpPr>
        <p:grpSpPr bwMode="auto">
          <a:xfrm>
            <a:off x="1714500" y="5436071"/>
            <a:ext cx="4610100" cy="657225"/>
            <a:chOff x="1110" y="3448"/>
            <a:chExt cx="2904" cy="414"/>
          </a:xfrm>
        </p:grpSpPr>
        <p:pic>
          <p:nvPicPr>
            <p:cNvPr id="31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" y="3448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 userDrawn="1"/>
          </p:nvSpPr>
          <p:spPr>
            <a:xfrm>
              <a:off x="1830" y="3481"/>
              <a:ext cx="2139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经费预算与筹资方案</a:t>
              </a:r>
            </a:p>
          </p:txBody>
        </p:sp>
        <p:sp>
          <p:nvSpPr>
            <p:cNvPr id="33" name="TextBox 13"/>
            <p:cNvSpPr txBox="1">
              <a:spLocks noChangeArrowheads="1"/>
            </p:cNvSpPr>
            <p:nvPr userDrawn="1"/>
          </p:nvSpPr>
          <p:spPr bwMode="auto">
            <a:xfrm>
              <a:off x="1224" y="3547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2557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E327-DA66-44E5-88F1-17F409669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0118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0875-4648-437C-AFAF-517E2046A2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560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 userDrawn="1"/>
        </p:nvGrpSpPr>
        <p:grpSpPr bwMode="auto">
          <a:xfrm>
            <a:off x="1714500" y="1000125"/>
            <a:ext cx="4610100" cy="657225"/>
            <a:chOff x="1080" y="799"/>
            <a:chExt cx="2904" cy="414"/>
          </a:xfrm>
        </p:grpSpPr>
        <p:pic>
          <p:nvPicPr>
            <p:cNvPr id="4" name="图片 4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7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 userDrawn="1"/>
          </p:nvSpPr>
          <p:spPr>
            <a:xfrm>
              <a:off x="1800" y="79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立项必要性分析</a:t>
              </a:r>
            </a:p>
          </p:txBody>
        </p:sp>
        <p:sp>
          <p:nvSpPr>
            <p:cNvPr id="6" name="TextBox 3"/>
            <p:cNvSpPr txBox="1">
              <a:spLocks noChangeArrowheads="1"/>
            </p:cNvSpPr>
            <p:nvPr userDrawn="1"/>
          </p:nvSpPr>
          <p:spPr bwMode="auto">
            <a:xfrm>
              <a:off x="1194" y="874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 userDrawn="1"/>
        </p:nvGrpSpPr>
        <p:grpSpPr bwMode="auto">
          <a:xfrm>
            <a:off x="1714500" y="1643063"/>
            <a:ext cx="4610100" cy="657225"/>
            <a:chOff x="1080" y="1249"/>
            <a:chExt cx="2904" cy="414"/>
          </a:xfrm>
        </p:grpSpPr>
        <p:pic>
          <p:nvPicPr>
            <p:cNvPr id="8" name="图片 5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2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 userDrawn="1"/>
          </p:nvSpPr>
          <p:spPr>
            <a:xfrm>
              <a:off x="1800" y="124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目标与任务</a:t>
              </a:r>
            </a:p>
          </p:txBody>
        </p:sp>
        <p:sp>
          <p:nvSpPr>
            <p:cNvPr id="10" name="TextBox 9"/>
            <p:cNvSpPr txBox="1">
              <a:spLocks noChangeArrowheads="1"/>
            </p:cNvSpPr>
            <p:nvPr userDrawn="1"/>
          </p:nvSpPr>
          <p:spPr bwMode="auto">
            <a:xfrm>
              <a:off x="1194" y="13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32"/>
          <p:cNvGrpSpPr>
            <a:grpSpLocks/>
          </p:cNvGrpSpPr>
          <p:nvPr userDrawn="1"/>
        </p:nvGrpSpPr>
        <p:grpSpPr bwMode="auto">
          <a:xfrm>
            <a:off x="1714500" y="2286000"/>
            <a:ext cx="4610100" cy="657225"/>
            <a:chOff x="1080" y="1699"/>
            <a:chExt cx="2904" cy="414"/>
          </a:xfrm>
        </p:grpSpPr>
        <p:pic>
          <p:nvPicPr>
            <p:cNvPr id="12" name="图片 6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6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1800" y="172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技术方案</a:t>
              </a:r>
            </a:p>
          </p:txBody>
        </p:sp>
        <p:sp>
          <p:nvSpPr>
            <p:cNvPr id="14" name="TextBox 10"/>
            <p:cNvSpPr txBox="1">
              <a:spLocks noChangeArrowheads="1"/>
            </p:cNvSpPr>
            <p:nvPr userDrawn="1"/>
          </p:nvSpPr>
          <p:spPr bwMode="auto">
            <a:xfrm>
              <a:off x="1194" y="17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Group 33"/>
          <p:cNvGrpSpPr>
            <a:grpSpLocks/>
          </p:cNvGrpSpPr>
          <p:nvPr userDrawn="1"/>
        </p:nvGrpSpPr>
        <p:grpSpPr bwMode="auto">
          <a:xfrm>
            <a:off x="1714500" y="2928938"/>
            <a:ext cx="6000750" cy="657225"/>
            <a:chOff x="1080" y="2149"/>
            <a:chExt cx="3780" cy="414"/>
          </a:xfrm>
        </p:grpSpPr>
        <p:pic>
          <p:nvPicPr>
            <p:cNvPr id="16" name="图片 7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1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1800" y="2173"/>
              <a:ext cx="3060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预期市场分析与产业化建设方案</a:t>
              </a:r>
            </a:p>
          </p:txBody>
        </p:sp>
        <p:sp>
          <p:nvSpPr>
            <p:cNvPr id="18" name="TextBox 11"/>
            <p:cNvSpPr txBox="1">
              <a:spLocks noChangeArrowheads="1"/>
            </p:cNvSpPr>
            <p:nvPr userDrawn="1"/>
          </p:nvSpPr>
          <p:spPr bwMode="auto">
            <a:xfrm>
              <a:off x="1194" y="22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Group 34"/>
          <p:cNvGrpSpPr>
            <a:grpSpLocks/>
          </p:cNvGrpSpPr>
          <p:nvPr userDrawn="1"/>
        </p:nvGrpSpPr>
        <p:grpSpPr bwMode="auto">
          <a:xfrm>
            <a:off x="1714500" y="3571875"/>
            <a:ext cx="4610100" cy="657225"/>
            <a:chOff x="1080" y="2590"/>
            <a:chExt cx="2904" cy="414"/>
          </a:xfrm>
        </p:grpSpPr>
        <p:pic>
          <p:nvPicPr>
            <p:cNvPr id="20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590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800" y="262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基础与优势</a:t>
              </a:r>
            </a:p>
          </p:txBody>
        </p:sp>
        <p:sp>
          <p:nvSpPr>
            <p:cNvPr id="22" name="TextBox 12"/>
            <p:cNvSpPr txBox="1">
              <a:spLocks noChangeArrowheads="1"/>
            </p:cNvSpPr>
            <p:nvPr userDrawn="1"/>
          </p:nvSpPr>
          <p:spPr bwMode="auto">
            <a:xfrm>
              <a:off x="1194" y="26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Group 35"/>
          <p:cNvGrpSpPr>
            <a:grpSpLocks/>
          </p:cNvGrpSpPr>
          <p:nvPr userDrawn="1"/>
        </p:nvGrpSpPr>
        <p:grpSpPr bwMode="auto">
          <a:xfrm>
            <a:off x="1714500" y="4286250"/>
            <a:ext cx="4610100" cy="657225"/>
            <a:chOff x="1080" y="3040"/>
            <a:chExt cx="2904" cy="414"/>
          </a:xfrm>
        </p:grpSpPr>
        <p:pic>
          <p:nvPicPr>
            <p:cNvPr id="24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3040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9"/>
            <p:cNvSpPr txBox="1"/>
            <p:nvPr userDrawn="1"/>
          </p:nvSpPr>
          <p:spPr>
            <a:xfrm>
              <a:off x="1800" y="307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组织与管理</a:t>
              </a:r>
            </a:p>
          </p:txBody>
        </p:sp>
        <p:sp>
          <p:nvSpPr>
            <p:cNvPr id="26" name="TextBox 13"/>
            <p:cNvSpPr txBox="1">
              <a:spLocks noChangeArrowheads="1"/>
            </p:cNvSpPr>
            <p:nvPr userDrawn="1"/>
          </p:nvSpPr>
          <p:spPr bwMode="auto">
            <a:xfrm>
              <a:off x="1194" y="31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Group 36"/>
          <p:cNvGrpSpPr>
            <a:grpSpLocks/>
          </p:cNvGrpSpPr>
          <p:nvPr userDrawn="1"/>
        </p:nvGrpSpPr>
        <p:grpSpPr bwMode="auto">
          <a:xfrm>
            <a:off x="1714500" y="4929188"/>
            <a:ext cx="4610100" cy="657225"/>
            <a:chOff x="1110" y="3448"/>
            <a:chExt cx="2904" cy="414"/>
          </a:xfrm>
        </p:grpSpPr>
        <p:pic>
          <p:nvPicPr>
            <p:cNvPr id="28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" y="3448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 userDrawn="1"/>
          </p:nvSpPr>
          <p:spPr>
            <a:xfrm>
              <a:off x="1830" y="3481"/>
              <a:ext cx="2139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经费预算与筹资方案</a:t>
              </a:r>
            </a:p>
          </p:txBody>
        </p:sp>
        <p:sp>
          <p:nvSpPr>
            <p:cNvPr id="30" name="TextBox 13"/>
            <p:cNvSpPr txBox="1">
              <a:spLocks noChangeArrowheads="1"/>
            </p:cNvSpPr>
            <p:nvPr userDrawn="1"/>
          </p:nvSpPr>
          <p:spPr bwMode="auto">
            <a:xfrm>
              <a:off x="1224" y="3547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Group 36"/>
          <p:cNvGrpSpPr>
            <a:grpSpLocks/>
          </p:cNvGrpSpPr>
          <p:nvPr userDrawn="1"/>
        </p:nvGrpSpPr>
        <p:grpSpPr bwMode="auto">
          <a:xfrm>
            <a:off x="1714500" y="5557838"/>
            <a:ext cx="4610100" cy="657225"/>
            <a:chOff x="1110" y="3448"/>
            <a:chExt cx="2904" cy="414"/>
          </a:xfrm>
        </p:grpSpPr>
        <p:pic>
          <p:nvPicPr>
            <p:cNvPr id="32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" y="3448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1830" y="3481"/>
              <a:ext cx="2139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风险分析及对策</a:t>
              </a:r>
            </a:p>
          </p:txBody>
        </p:sp>
        <p:sp>
          <p:nvSpPr>
            <p:cNvPr id="34" name="TextBox 13"/>
            <p:cNvSpPr txBox="1">
              <a:spLocks noChangeArrowheads="1"/>
            </p:cNvSpPr>
            <p:nvPr userDrawn="1"/>
          </p:nvSpPr>
          <p:spPr bwMode="auto">
            <a:xfrm>
              <a:off x="1224" y="3547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18CDF-5B3A-43A9-8935-2C6C7B63A070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596188" y="549275"/>
            <a:ext cx="1439862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Tx/>
              <a:buBlip>
                <a:blip r:embed="rId2"/>
              </a:buBlip>
              <a:defRPr sz="1400" b="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34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53213" y="6500813"/>
            <a:ext cx="2276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041F3-8607-45BC-AD88-CDA62AAEF76F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36055" y="304801"/>
            <a:ext cx="7539620" cy="76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12776"/>
            <a:ext cx="8001000" cy="460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18027" y="1087215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328"/>
            <a:ext cx="1981200" cy="4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381328"/>
            <a:ext cx="4038600" cy="4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00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81328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975F9F9-0078-4BA9-A087-CB8FDAB51B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9" name="Picture 2" descr="“中国科学技术大学”的图片搜索结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6055" cy="10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“中国科学技术大学”的图片搜索结果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6042"/>
            <a:ext cx="2520280" cy="48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7" r:id="rId2"/>
    <p:sldLayoutId id="2147483869" r:id="rId3"/>
    <p:sldLayoutId id="2147483871" r:id="rId4"/>
    <p:sldLayoutId id="2147483872" r:id="rId5"/>
    <p:sldLayoutId id="2147483875" r:id="rId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5436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53213" y="65008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8215313" y="6429375"/>
            <a:ext cx="765175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sz="2400" dirty="0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6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SzPct val="130000"/>
        <a:buBlip>
          <a:blip r:embed="rId9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Blip>
          <a:blip r:embed="rId9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7772400" cy="745234"/>
          </a:xfrm>
        </p:spPr>
        <p:txBody>
          <a:bodyPr/>
          <a:lstStyle/>
          <a:p>
            <a:r>
              <a:rPr lang="en-US" altLang="zh-CN" dirty="0"/>
              <a:t>Slang </a:t>
            </a:r>
            <a:r>
              <a:rPr lang="zh-CN" altLang="en-US" dirty="0"/>
              <a:t>图形小组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第三周</a:t>
            </a: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3808413" y="4411663"/>
            <a:ext cx="15271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宋体" pitchFamily="2" charset="-122"/>
              </a:rPr>
              <a:t>王博</a:t>
            </a:r>
          </a:p>
        </p:txBody>
      </p:sp>
      <p:sp>
        <p:nvSpPr>
          <p:cNvPr id="12" name="文本框 1"/>
          <p:cNvSpPr txBox="1">
            <a:spLocks noChangeArrowheads="1"/>
          </p:cNvSpPr>
          <p:nvPr/>
        </p:nvSpPr>
        <p:spPr bwMode="auto">
          <a:xfrm>
            <a:off x="1549400" y="5028566"/>
            <a:ext cx="604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USTC 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计算机科学与技术学院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2017.7.27</a:t>
            </a:r>
            <a:r>
              <a:rPr lang="en-US" altLang="zh-CN" sz="2400" b="1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⋅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合肥</a:t>
            </a:r>
          </a:p>
        </p:txBody>
      </p:sp>
    </p:spTree>
    <p:extLst>
      <p:ext uri="{BB962C8B-B14F-4D97-AF65-F5344CB8AC3E}">
        <p14:creationId xmlns:p14="http://schemas.microsoft.com/office/powerpoint/2010/main" val="347926862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76343-B258-45EE-A6A8-4D642283C3A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4963" y="304800"/>
            <a:ext cx="7539037" cy="760413"/>
          </a:xfrm>
        </p:spPr>
        <p:txBody>
          <a:bodyPr/>
          <a:lstStyle/>
          <a:p>
            <a:r>
              <a:rPr lang="zh-CN" altLang="en-US" dirty="0"/>
              <a:t>报 告 目 录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095747" y="1457325"/>
            <a:ext cx="4610100" cy="657225"/>
            <a:chOff x="1080" y="799"/>
            <a:chExt cx="2904" cy="414"/>
          </a:xfrm>
        </p:grpSpPr>
        <p:pic>
          <p:nvPicPr>
            <p:cNvPr id="7" name="图片 4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7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800" y="799"/>
              <a:ext cx="1800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Slang</a:t>
              </a: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语言特性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 userDrawn="1"/>
          </p:nvSpPr>
          <p:spPr bwMode="auto">
            <a:xfrm>
              <a:off x="1194" y="874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2095747" y="2100263"/>
            <a:ext cx="4610100" cy="657225"/>
            <a:chOff x="1080" y="1249"/>
            <a:chExt cx="2904" cy="414"/>
          </a:xfrm>
        </p:grpSpPr>
        <p:pic>
          <p:nvPicPr>
            <p:cNvPr id="11" name="图片 5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2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800" y="1249"/>
              <a:ext cx="1883" cy="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2400" b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Slang</a:t>
              </a: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的示例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1194" y="13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072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课题目的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基于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HLSL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，添加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feature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得来。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设计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的两个关键原则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尽可能与已有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HLSL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兼容，增加而不是修改。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和主流现代编程语言特性接近，开发者熟悉。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en-US" altLang="zh-CN" dirty="0">
                <a:latin typeface="楷体" pitchFamily="49" charset="-122"/>
                <a:ea typeface="楷体" pitchFamily="49" charset="-122"/>
              </a:rPr>
              <a:t>HLSL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的每个新加的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feature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，在程序语言中都不是新东西。</a:t>
            </a:r>
            <a:endParaRPr lang="zh-CN" altLang="en-US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4405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>
                <a:latin typeface="楷体" pitchFamily="49" charset="-122"/>
                <a:ea typeface="楷体" pitchFamily="49" charset="-122"/>
              </a:rPr>
              <a:t>Generics </a:t>
            </a:r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泛型，用于声明函数</a:t>
            </a:r>
            <a:endParaRPr lang="en-US" altLang="zh-CN" sz="20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C#/Java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等语言泛型接近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/>
            <a:endParaRPr lang="en-US" altLang="zh-CN" sz="2400" b="0" dirty="0"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如下，定义了一个函数（用于计算一根光线的光照）</a:t>
            </a:r>
            <a:endParaRPr lang="en-US" altLang="zh-CN" sz="2400" b="0" dirty="0"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B:IBxDF</a:t>
            </a:r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，是说 </a:t>
            </a:r>
            <a:r>
              <a:rPr lang="zh-CN" altLang="en-US" sz="24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参数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满足接口 </a:t>
            </a:r>
            <a:r>
              <a:rPr lang="en-US" altLang="zh-CN" sz="2400" b="0" dirty="0" err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IBxDF</a:t>
            </a:r>
            <a:r>
              <a:rPr lang="en-US" altLang="zh-CN" sz="2400" b="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双向反射分布</a:t>
            </a:r>
            <a:r>
              <a:rPr lang="en-US" altLang="zh-CN" sz="24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564C3B-1E19-4B5E-BFE7-C0FBE3E8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308450"/>
            <a:ext cx="7161905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945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>
                <a:latin typeface="楷体" pitchFamily="49" charset="-122"/>
                <a:ea typeface="楷体" pitchFamily="49" charset="-122"/>
              </a:rPr>
              <a:t>Interfaces </a:t>
            </a:r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接口，用于类型定义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和很多语言一样，</a:t>
            </a:r>
            <a:r>
              <a:rPr lang="en-US" altLang="zh-CN" sz="2400" b="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会对编写的泛型</a:t>
            </a:r>
            <a:r>
              <a:rPr lang="en-US" altLang="zh-CN" sz="2400" b="0" dirty="0">
                <a:latin typeface="楷体" pitchFamily="49" charset="-122"/>
                <a:ea typeface="楷体" pitchFamily="49" charset="-122"/>
              </a:rPr>
              <a:t>Generics</a:t>
            </a:r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进行一次语义检查</a:t>
            </a:r>
            <a:endParaRPr lang="en-US" altLang="zh-CN" sz="24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Generics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泛型函数声明中使用的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Interfaces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需要定义足够内容。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Interfaces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要定义：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sz="2100" b="0" dirty="0">
                <a:latin typeface="楷体" pitchFamily="49" charset="-122"/>
                <a:ea typeface="楷体" pitchFamily="49" charset="-122"/>
              </a:rPr>
              <a:t>类型</a:t>
            </a:r>
            <a:r>
              <a:rPr lang="en-US" altLang="zh-CN" sz="2100" b="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100" b="0" dirty="0">
                <a:latin typeface="楷体" pitchFamily="49" charset="-122"/>
                <a:ea typeface="楷体" pitchFamily="49" charset="-122"/>
              </a:rPr>
              <a:t>有那些可用操作（方法）</a:t>
            </a:r>
            <a:endParaRPr lang="en-US" altLang="zh-CN" sz="2100" b="0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sz="2100" b="0" dirty="0">
                <a:latin typeface="楷体" pitchFamily="49" charset="-122"/>
                <a:ea typeface="楷体" pitchFamily="49" charset="-122"/>
              </a:rPr>
              <a:t>可用方法的类型（传入参数</a:t>
            </a:r>
            <a:r>
              <a:rPr lang="en-US" altLang="zh-CN" sz="2100" b="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100" b="0" dirty="0">
                <a:latin typeface="楷体" pitchFamily="49" charset="-122"/>
                <a:ea typeface="楷体" pitchFamily="49" charset="-122"/>
              </a:rPr>
              <a:t>类型，返回类型）</a:t>
            </a:r>
            <a:endParaRPr lang="en-US" altLang="zh-CN" sz="2100" b="0" dirty="0">
              <a:latin typeface="楷体" pitchFamily="49" charset="-122"/>
              <a:ea typeface="楷体" pitchFamily="49" charset="-122"/>
            </a:endParaRPr>
          </a:p>
          <a:p>
            <a:pPr lvl="2"/>
            <a:endParaRPr lang="en-US" altLang="zh-CN" sz="2100" dirty="0">
              <a:latin typeface="楷体" pitchFamily="49" charset="-122"/>
              <a:ea typeface="楷体" pitchFamily="49" charset="-122"/>
            </a:endParaRPr>
          </a:p>
          <a:p>
            <a:pPr lvl="2"/>
            <a:endParaRPr lang="en-US" altLang="zh-CN" sz="2100" b="0" dirty="0"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400" b="0" dirty="0" err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IBxDF</a:t>
            </a:r>
            <a:r>
              <a:rPr lang="en-US" altLang="zh-CN" sz="24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接口 需要一个</a:t>
            </a:r>
            <a:r>
              <a:rPr lang="en-US" altLang="zh-CN" sz="2400" b="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float3 </a:t>
            </a:r>
            <a:r>
              <a:rPr lang="en-US" altLang="zh-CN" sz="2400" b="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eval</a:t>
            </a:r>
            <a:r>
              <a:rPr lang="en-US" altLang="zh-CN" sz="24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(float, float)</a:t>
            </a:r>
            <a:endParaRPr lang="en-US" altLang="zh-CN" sz="2400" dirty="0">
              <a:solidFill>
                <a:schemeClr val="accent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C846DD-753E-44B0-AA0C-1CE949B8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38" y="5159509"/>
            <a:ext cx="6361905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614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>
                <a:latin typeface="楷体" pitchFamily="49" charset="-122"/>
                <a:ea typeface="楷体" pitchFamily="49" charset="-122"/>
              </a:rPr>
              <a:t>Associated Types </a:t>
            </a:r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关联类型，用于定义接口</a:t>
            </a:r>
            <a:endParaRPr lang="en-US" altLang="zh-CN" sz="28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interface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IMaterial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{ </a:t>
            </a:r>
            <a:br>
              <a:rPr lang="en-US" altLang="zh-CN" sz="24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	float xxx(float xx);</a:t>
            </a:r>
            <a:br>
              <a:rPr lang="en-US" altLang="zh-CN" sz="24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	</a:t>
            </a:r>
            <a:r>
              <a:rPr lang="en-US" altLang="zh-CN" sz="2400" dirty="0" err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associatedtype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Pattern :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IBxDF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;</a:t>
            </a:r>
            <a:br>
              <a:rPr lang="en-US" altLang="zh-CN" sz="24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... } </a:t>
            </a:r>
          </a:p>
          <a:p>
            <a:pPr lvl="1"/>
            <a:r>
              <a:rPr lang="en-US" altLang="zh-CN" sz="2400" dirty="0" err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associatedtype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作用于接口定义中的</a:t>
            </a:r>
            <a:r>
              <a:rPr lang="zh-CN" altLang="en-US" sz="24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，这个对象需要满足另一个接口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实例化一个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IMaterial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，不仅要实例化接口定义的方法，还要给出一个具体的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Pattern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对象实现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sz="2100" dirty="0">
                <a:latin typeface="楷体" pitchFamily="49" charset="-122"/>
                <a:ea typeface="楷体" pitchFamily="49" charset="-122"/>
              </a:rPr>
              <a:t>使用 </a:t>
            </a:r>
            <a:r>
              <a:rPr lang="zh-CN" altLang="en-US" sz="21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嵌入的</a:t>
            </a:r>
            <a:r>
              <a:rPr lang="en-US" altLang="zh-CN" sz="21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struct </a:t>
            </a:r>
            <a:r>
              <a:rPr lang="zh-CN" altLang="en-US" sz="2100" dirty="0">
                <a:latin typeface="楷体" pitchFamily="49" charset="-122"/>
                <a:ea typeface="楷体" pitchFamily="49" charset="-122"/>
              </a:rPr>
              <a:t>或者 </a:t>
            </a:r>
            <a:r>
              <a:rPr lang="en-US" altLang="zh-CN" sz="21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typedef</a:t>
            </a:r>
          </a:p>
          <a:p>
            <a:pPr lvl="2"/>
            <a:endParaRPr lang="en-US" altLang="zh-CN" sz="2100" b="0" dirty="0"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2400" dirty="0">
              <a:solidFill>
                <a:schemeClr val="accent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460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>
                <a:latin typeface="楷体" pitchFamily="49" charset="-122"/>
                <a:ea typeface="楷体" pitchFamily="49" charset="-122"/>
              </a:rPr>
              <a:t>Retroactive Extensions </a:t>
            </a:r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追溯性扩展</a:t>
            </a:r>
            <a:endParaRPr lang="en-US" altLang="zh-CN" sz="28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用于在框架中定义一个扩展的类型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100" dirty="0">
                <a:latin typeface="楷体" pitchFamily="49" charset="-122"/>
                <a:ea typeface="楷体" pitchFamily="49" charset="-122"/>
              </a:rPr>
              <a:t>extension </a:t>
            </a:r>
            <a:r>
              <a:rPr lang="en-US" altLang="zh-CN" sz="21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Lambertian</a:t>
            </a:r>
            <a:r>
              <a:rPr lang="en-US" altLang="zh-CN" sz="2100" dirty="0">
                <a:latin typeface="楷体" pitchFamily="49" charset="-122"/>
                <a:ea typeface="楷体" pitchFamily="49" charset="-122"/>
              </a:rPr>
              <a:t> : </a:t>
            </a:r>
            <a:r>
              <a:rPr lang="en-US" altLang="zh-CN" sz="2100" dirty="0" err="1">
                <a:latin typeface="楷体" pitchFamily="49" charset="-122"/>
                <a:ea typeface="楷体" pitchFamily="49" charset="-122"/>
              </a:rPr>
              <a:t>IBxDF</a:t>
            </a:r>
            <a:r>
              <a:rPr lang="en-US" altLang="zh-CN" sz="2100" dirty="0">
                <a:latin typeface="楷体" pitchFamily="49" charset="-122"/>
                <a:ea typeface="楷体" pitchFamily="49" charset="-122"/>
              </a:rPr>
              <a:t> {</a:t>
            </a:r>
            <a:br>
              <a:rPr lang="en-US" altLang="zh-CN" sz="2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2100" dirty="0">
                <a:latin typeface="楷体" pitchFamily="49" charset="-122"/>
                <a:ea typeface="楷体" pitchFamily="49" charset="-122"/>
              </a:rPr>
              <a:t>		 float3 eval(...) {</a:t>
            </a:r>
            <a:br>
              <a:rPr lang="en-US" altLang="zh-CN" sz="2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2100" dirty="0">
                <a:latin typeface="楷体" pitchFamily="49" charset="-122"/>
                <a:ea typeface="楷体" pitchFamily="49" charset="-122"/>
              </a:rPr>
              <a:t>			 ...</a:t>
            </a:r>
            <a:br>
              <a:rPr lang="en-US" altLang="zh-CN" sz="2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2100" dirty="0">
                <a:latin typeface="楷体" pitchFamily="49" charset="-122"/>
                <a:ea typeface="楷体" pitchFamily="49" charset="-122"/>
              </a:rPr>
              <a:t>		 }</a:t>
            </a:r>
            <a:br>
              <a:rPr lang="en-US" altLang="zh-CN" sz="2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2100" dirty="0">
                <a:latin typeface="楷体" pitchFamily="49" charset="-122"/>
                <a:ea typeface="楷体" pitchFamily="49" charset="-122"/>
              </a:rPr>
              <a:t> }</a:t>
            </a:r>
          </a:p>
          <a:p>
            <a:pPr lvl="1"/>
            <a:r>
              <a:rPr lang="en-US" altLang="zh-CN" sz="21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Lambertian </a:t>
            </a:r>
            <a:r>
              <a:rPr lang="zh-CN" altLang="en-US" sz="2100" dirty="0">
                <a:latin typeface="楷体" pitchFamily="49" charset="-122"/>
                <a:ea typeface="楷体" pitchFamily="49" charset="-122"/>
              </a:rPr>
              <a:t>是一个类型。</a:t>
            </a:r>
            <a:r>
              <a:rPr lang="en-US" altLang="zh-CN" sz="2100" dirty="0">
                <a:latin typeface="楷体" pitchFamily="49" charset="-122"/>
                <a:ea typeface="楷体" pitchFamily="49" charset="-122"/>
              </a:rPr>
              <a:t>allow an application to “inject” new behavior into existing framework types</a:t>
            </a:r>
            <a:r>
              <a:rPr lang="zh-CN" altLang="en-US" sz="2100" dirty="0">
                <a:latin typeface="楷体" pitchFamily="49" charset="-122"/>
                <a:ea typeface="楷体" pitchFamily="49" charset="-122"/>
              </a:rPr>
              <a:t>？？？ </a:t>
            </a:r>
            <a:r>
              <a:rPr lang="en-US" altLang="zh-CN" sz="2100" dirty="0">
                <a:latin typeface="楷体" pitchFamily="49" charset="-122"/>
                <a:ea typeface="楷体" pitchFamily="49" charset="-122"/>
              </a:rPr>
              <a:t>extension</a:t>
            </a:r>
            <a:r>
              <a:rPr lang="zh-CN" altLang="en-US" sz="2100" dirty="0">
                <a:latin typeface="楷体" pitchFamily="49" charset="-122"/>
                <a:ea typeface="楷体" pitchFamily="49" charset="-122"/>
              </a:rPr>
              <a:t>的编写者要实现接口。</a:t>
            </a:r>
            <a:endParaRPr lang="en-US" altLang="zh-CN" sz="2100" b="0" dirty="0"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2400" dirty="0">
              <a:solidFill>
                <a:schemeClr val="accent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20983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>
                <a:latin typeface="楷体" pitchFamily="49" charset="-122"/>
                <a:ea typeface="楷体" pitchFamily="49" charset="-122"/>
              </a:rPr>
              <a:t>Explicit Parameter Blocks </a:t>
            </a:r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显式指明参数块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基础来说，可以使用结构体定义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CPU-&gt;GPU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的参数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struct </a:t>
            </a:r>
            <a:r>
              <a:rPr lang="en-US" altLang="zh-CN" sz="1800" dirty="0" err="1">
                <a:latin typeface="楷体" pitchFamily="49" charset="-122"/>
                <a:ea typeface="楷体" pitchFamily="49" charset="-122"/>
              </a:rPr>
              <a:t>PerFrameData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 { </a:t>
            </a:r>
            <a:br>
              <a:rPr lang="en-US" altLang="zh-CN" sz="18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		float3 </a:t>
            </a:r>
            <a:r>
              <a:rPr lang="en-US" altLang="zh-CN" sz="1800" dirty="0" err="1">
                <a:latin typeface="楷体" pitchFamily="49" charset="-122"/>
                <a:ea typeface="楷体" pitchFamily="49" charset="-122"/>
              </a:rPr>
              <a:t>viewPos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; </a:t>
            </a:r>
            <a:br>
              <a:rPr lang="en-US" altLang="zh-CN" sz="18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		</a:t>
            </a:r>
            <a:r>
              <a:rPr lang="en-US" altLang="zh-CN" sz="1800" dirty="0" err="1">
                <a:latin typeface="楷体" pitchFamily="49" charset="-122"/>
                <a:ea typeface="楷体" pitchFamily="49" charset="-122"/>
              </a:rPr>
              <a:t>TextureCube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dirty="0" err="1">
                <a:latin typeface="楷体" pitchFamily="49" charset="-122"/>
                <a:ea typeface="楷体" pitchFamily="49" charset="-122"/>
              </a:rPr>
              <a:t>envMap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;  ... }</a:t>
            </a:r>
          </a:p>
          <a:p>
            <a:pPr lvl="2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如果开发者知道他用的图形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的结构体对应内存布局，就可以在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C++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中用指针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偏移访问了。</a:t>
            </a:r>
            <a:endParaRPr lang="en-US" altLang="zh-CN" sz="18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要支持多种图形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，可以使用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给的一个特殊的泛型类型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ParameterBlock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&lt;T&gt;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在不同图形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不同实现。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85600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一个片元着色器入口点</a:t>
            </a:r>
            <a:endParaRPr lang="en-US" altLang="zh-CN" sz="28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入口点是个泛型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generics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方法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是使用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Retroactive Extensions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实现了接口的对象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ParameterBlock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&lt;..&gt;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提供的特殊泛型类型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camera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SurfaceGeometry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是普通结构体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(HLSL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就有）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B8CEC0-1646-4AEB-A735-E9DADE8E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83" y="3885700"/>
            <a:ext cx="6117309" cy="27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289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8585</TotalTime>
  <Words>332</Words>
  <Application>Microsoft Office PowerPoint</Application>
  <PresentationFormat>全屏显示(4:3)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 Unicode MS</vt:lpstr>
      <vt:lpstr>맑은 고딕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Profile</vt:lpstr>
      <vt:lpstr>2_正文</vt:lpstr>
      <vt:lpstr>Slang 图形小组</vt:lpstr>
      <vt:lpstr>报 告 目 录</vt:lpstr>
      <vt:lpstr>课题目的</vt:lpstr>
      <vt:lpstr>Slang特性</vt:lpstr>
      <vt:lpstr>Slang特性</vt:lpstr>
      <vt:lpstr>Slang特性</vt:lpstr>
      <vt:lpstr>Slang特性</vt:lpstr>
      <vt:lpstr>Slang特性</vt:lpstr>
      <vt:lpstr>Slang特性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[张昱]</dc:creator>
  <cp:lastModifiedBy>王 博</cp:lastModifiedBy>
  <cp:revision>666</cp:revision>
  <cp:lastPrinted>1601-01-01T00:00:00Z</cp:lastPrinted>
  <dcterms:created xsi:type="dcterms:W3CDTF">1601-01-01T00:00:00Z</dcterms:created>
  <dcterms:modified xsi:type="dcterms:W3CDTF">2018-11-22T01:08:28Z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