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1"/>
    <p:sldMasterId id="2147483892" r:id="rId2"/>
  </p:sldMasterIdLst>
  <p:notesMasterIdLst>
    <p:notesMasterId r:id="rId22"/>
  </p:notesMasterIdLst>
  <p:handoutMasterIdLst>
    <p:handoutMasterId r:id="rId23"/>
  </p:handoutMasterIdLst>
  <p:sldIdLst>
    <p:sldId id="385" r:id="rId3"/>
    <p:sldId id="548" r:id="rId4"/>
    <p:sldId id="531" r:id="rId5"/>
    <p:sldId id="549" r:id="rId6"/>
    <p:sldId id="550" r:id="rId7"/>
    <p:sldId id="551" r:id="rId8"/>
    <p:sldId id="552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2" r:id="rId17"/>
    <p:sldId id="561" r:id="rId18"/>
    <p:sldId id="563" r:id="rId19"/>
    <p:sldId id="564" r:id="rId20"/>
    <p:sldId id="56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博" initials="王" lastIdx="1" clrIdx="0">
    <p:extLst>
      <p:ext uri="{19B8F6BF-5375-455C-9EA6-DF929625EA0E}">
        <p15:presenceInfo xmlns:p15="http://schemas.microsoft.com/office/powerpoint/2012/main" userId="1e98566979c26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70C0"/>
    <a:srgbClr val="FF9900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0483" autoAdjust="0"/>
  </p:normalViewPr>
  <p:slideViewPr>
    <p:cSldViewPr>
      <p:cViewPr varScale="1">
        <p:scale>
          <a:sx n="87" d="100"/>
          <a:sy n="87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6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A89467-DEC1-401B-8933-D95C24E32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99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892096-2A7D-40B0-9FB2-AE1B1BC02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007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493" y="3955415"/>
            <a:ext cx="9137332" cy="1377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1588" y="2320925"/>
            <a:ext cx="9138602" cy="15481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265138"/>
            <a:ext cx="7012632" cy="5760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pic>
        <p:nvPicPr>
          <p:cNvPr id="24" name="Picture 8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25400" y="10160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ontent Placeholder 25"/>
          <p:cNvSpPr>
            <a:spLocks noGrp="1"/>
          </p:cNvSpPr>
          <p:nvPr>
            <p:ph sz="quarter" idx="10" hasCustomPrompt="1"/>
          </p:nvPr>
        </p:nvSpPr>
        <p:spPr>
          <a:xfrm>
            <a:off x="2123728" y="41351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3200" b="1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单击此处编辑讲者姓名</a:t>
            </a:r>
          </a:p>
        </p:txBody>
      </p:sp>
      <p:sp>
        <p:nvSpPr>
          <p:cNvPr id="2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123728" y="4869160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lang="zh-CN" altLang="en-US" dirty="0" smtClean="0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单击此处编辑单位</a:t>
            </a:r>
          </a:p>
        </p:txBody>
      </p:sp>
      <p:sp>
        <p:nvSpPr>
          <p:cNvPr id="3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123728" y="59353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2400" b="1">
                <a:solidFill>
                  <a:srgbClr val="0070C0"/>
                </a:solidFill>
              </a:defRPr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单击此处编辑日期</a:t>
            </a:r>
            <a:r>
              <a:rPr lang="en-US" altLang="zh-CN" dirty="0"/>
              <a:t>·</a:t>
            </a:r>
            <a:r>
              <a:rPr lang="zh-CN" altLang="en-US" dirty="0"/>
              <a:t>地点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12" y="2420887"/>
            <a:ext cx="8784976" cy="1296145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803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 txBox="1">
            <a:spLocks/>
          </p:cNvSpPr>
          <p:nvPr userDrawn="1"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A9C9-708D-4A0E-982A-D609664FA277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6544408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23E0-F3F7-4C32-975E-C91148DC0C21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4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44450"/>
            <a:ext cx="7970838" cy="69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295400"/>
            <a:ext cx="80772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02625" y="6524625"/>
            <a:ext cx="76517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28B1-3EB5-46BD-96E1-CBD991DC3B50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200" y="6445250"/>
            <a:ext cx="2895600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FEE2-EC87-43D0-A503-157B80D65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7107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1504F-512F-45B8-B46A-70FDF6112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82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6343-B258-45EE-A6A8-4D642283C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" name="Group 30"/>
          <p:cNvGrpSpPr>
            <a:grpSpLocks/>
          </p:cNvGrpSpPr>
          <p:nvPr userDrawn="1"/>
        </p:nvGrpSpPr>
        <p:grpSpPr bwMode="auto">
          <a:xfrm>
            <a:off x="1714500" y="1507008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1714500" y="2149946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32"/>
          <p:cNvGrpSpPr>
            <a:grpSpLocks/>
          </p:cNvGrpSpPr>
          <p:nvPr userDrawn="1"/>
        </p:nvGrpSpPr>
        <p:grpSpPr bwMode="auto">
          <a:xfrm>
            <a:off x="1714500" y="2792883"/>
            <a:ext cx="4610100" cy="657225"/>
            <a:chOff x="1080" y="1699"/>
            <a:chExt cx="2904" cy="414"/>
          </a:xfrm>
        </p:grpSpPr>
        <p:pic>
          <p:nvPicPr>
            <p:cNvPr id="15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1714500" y="3435821"/>
            <a:ext cx="6000750" cy="657225"/>
            <a:chOff x="1080" y="2149"/>
            <a:chExt cx="3780" cy="414"/>
          </a:xfrm>
        </p:grpSpPr>
        <p:pic>
          <p:nvPicPr>
            <p:cNvPr id="19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Group 34"/>
          <p:cNvGrpSpPr>
            <a:grpSpLocks/>
          </p:cNvGrpSpPr>
          <p:nvPr userDrawn="1"/>
        </p:nvGrpSpPr>
        <p:grpSpPr bwMode="auto">
          <a:xfrm>
            <a:off x="1714500" y="4078758"/>
            <a:ext cx="4610100" cy="657225"/>
            <a:chOff x="1080" y="2590"/>
            <a:chExt cx="2904" cy="414"/>
          </a:xfrm>
        </p:grpSpPr>
        <p:pic>
          <p:nvPicPr>
            <p:cNvPr id="23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35"/>
          <p:cNvGrpSpPr>
            <a:grpSpLocks/>
          </p:cNvGrpSpPr>
          <p:nvPr userDrawn="1"/>
        </p:nvGrpSpPr>
        <p:grpSpPr bwMode="auto">
          <a:xfrm>
            <a:off x="1714500" y="4793133"/>
            <a:ext cx="4610100" cy="657225"/>
            <a:chOff x="1080" y="3040"/>
            <a:chExt cx="2904" cy="414"/>
          </a:xfrm>
        </p:grpSpPr>
        <p:pic>
          <p:nvPicPr>
            <p:cNvPr id="27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9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6"/>
          <p:cNvGrpSpPr>
            <a:grpSpLocks/>
          </p:cNvGrpSpPr>
          <p:nvPr userDrawn="1"/>
        </p:nvGrpSpPr>
        <p:grpSpPr bwMode="auto">
          <a:xfrm>
            <a:off x="1714500" y="5436071"/>
            <a:ext cx="4610100" cy="657225"/>
            <a:chOff x="1110" y="3448"/>
            <a:chExt cx="2904" cy="414"/>
          </a:xfrm>
        </p:grpSpPr>
        <p:pic>
          <p:nvPicPr>
            <p:cNvPr id="31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3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557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E327-DA66-44E5-88F1-17F409669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011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0875-4648-437C-AFAF-517E2046A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560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 userDrawn="1"/>
        </p:nvGrpSpPr>
        <p:grpSpPr bwMode="auto">
          <a:xfrm>
            <a:off x="1714500" y="1000125"/>
            <a:ext cx="4610100" cy="657225"/>
            <a:chOff x="1080" y="799"/>
            <a:chExt cx="2904" cy="414"/>
          </a:xfrm>
        </p:grpSpPr>
        <p:pic>
          <p:nvPicPr>
            <p:cNvPr id="4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6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1714500" y="1643063"/>
            <a:ext cx="4610100" cy="657225"/>
            <a:chOff x="1080" y="1249"/>
            <a:chExt cx="2904" cy="414"/>
          </a:xfrm>
        </p:grpSpPr>
        <p:pic>
          <p:nvPicPr>
            <p:cNvPr id="8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 userDrawn="1"/>
        </p:nvGrpSpPr>
        <p:grpSpPr bwMode="auto">
          <a:xfrm>
            <a:off x="1714500" y="2286000"/>
            <a:ext cx="4610100" cy="657225"/>
            <a:chOff x="1080" y="1699"/>
            <a:chExt cx="2904" cy="414"/>
          </a:xfrm>
        </p:grpSpPr>
        <p:pic>
          <p:nvPicPr>
            <p:cNvPr id="12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4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33"/>
          <p:cNvGrpSpPr>
            <a:grpSpLocks/>
          </p:cNvGrpSpPr>
          <p:nvPr userDrawn="1"/>
        </p:nvGrpSpPr>
        <p:grpSpPr bwMode="auto">
          <a:xfrm>
            <a:off x="1714500" y="2928938"/>
            <a:ext cx="6000750" cy="657225"/>
            <a:chOff x="1080" y="2149"/>
            <a:chExt cx="3780" cy="414"/>
          </a:xfrm>
        </p:grpSpPr>
        <p:pic>
          <p:nvPicPr>
            <p:cNvPr id="16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Group 34"/>
          <p:cNvGrpSpPr>
            <a:grpSpLocks/>
          </p:cNvGrpSpPr>
          <p:nvPr userDrawn="1"/>
        </p:nvGrpSpPr>
        <p:grpSpPr bwMode="auto">
          <a:xfrm>
            <a:off x="1714500" y="3571875"/>
            <a:ext cx="4610100" cy="657225"/>
            <a:chOff x="1080" y="2590"/>
            <a:chExt cx="2904" cy="414"/>
          </a:xfrm>
        </p:grpSpPr>
        <p:pic>
          <p:nvPicPr>
            <p:cNvPr id="20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2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35"/>
          <p:cNvGrpSpPr>
            <a:grpSpLocks/>
          </p:cNvGrpSpPr>
          <p:nvPr userDrawn="1"/>
        </p:nvGrpSpPr>
        <p:grpSpPr bwMode="auto">
          <a:xfrm>
            <a:off x="1714500" y="4286250"/>
            <a:ext cx="4610100" cy="657225"/>
            <a:chOff x="1080" y="3040"/>
            <a:chExt cx="2904" cy="414"/>
          </a:xfrm>
        </p:grpSpPr>
        <p:pic>
          <p:nvPicPr>
            <p:cNvPr id="24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6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 userDrawn="1"/>
        </p:nvGrpSpPr>
        <p:grpSpPr bwMode="auto">
          <a:xfrm>
            <a:off x="1714500" y="4929188"/>
            <a:ext cx="4610100" cy="657225"/>
            <a:chOff x="1110" y="3448"/>
            <a:chExt cx="2904" cy="414"/>
          </a:xfrm>
        </p:grpSpPr>
        <p:pic>
          <p:nvPicPr>
            <p:cNvPr id="28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0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Group 36"/>
          <p:cNvGrpSpPr>
            <a:grpSpLocks/>
          </p:cNvGrpSpPr>
          <p:nvPr userDrawn="1"/>
        </p:nvGrpSpPr>
        <p:grpSpPr bwMode="auto">
          <a:xfrm>
            <a:off x="1714500" y="5557838"/>
            <a:ext cx="4610100" cy="657225"/>
            <a:chOff x="1110" y="3448"/>
            <a:chExt cx="2904" cy="414"/>
          </a:xfrm>
        </p:grpSpPr>
        <p:pic>
          <p:nvPicPr>
            <p:cNvPr id="32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1830" y="3481"/>
              <a:ext cx="2139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风险分析及对策</a:t>
              </a:r>
            </a:p>
          </p:txBody>
        </p:sp>
        <p:sp>
          <p:nvSpPr>
            <p:cNvPr id="34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18CDF-5B3A-43A9-8935-2C6C7B63A070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596188" y="549275"/>
            <a:ext cx="14398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Tx/>
              <a:buBlip>
                <a:blip r:embed="rId2"/>
              </a:buBlip>
              <a:defRPr sz="1400" b="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4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53213" y="6500813"/>
            <a:ext cx="227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41F3-8607-45BC-AD88-CDA62AAEF76F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36055" y="304801"/>
            <a:ext cx="7539620" cy="76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776"/>
            <a:ext cx="8001000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18027" y="1087215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19812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81328"/>
            <a:ext cx="40386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8132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975F9F9-0078-4BA9-A087-CB8FDAB51B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Picture 2" descr="“中国科学技术大学”的图片搜索结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6055" cy="1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“中国科学技术大学”的图片搜索结果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6042"/>
            <a:ext cx="2520280" cy="48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7" r:id="rId2"/>
    <p:sldLayoutId id="2147483869" r:id="rId3"/>
    <p:sldLayoutId id="2147483871" r:id="rId4"/>
    <p:sldLayoutId id="2147483872" r:id="rId5"/>
    <p:sldLayoutId id="2147483875" r:id="rId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543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53213" y="6500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SzPct val="130000"/>
        <a:buBlip>
          <a:blip r:embed="rId9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Blip>
          <a:blip r:embed="rId9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745234"/>
          </a:xfrm>
        </p:spPr>
        <p:txBody>
          <a:bodyPr/>
          <a:lstStyle/>
          <a:p>
            <a:r>
              <a:rPr lang="en-US" altLang="zh-CN" dirty="0"/>
              <a:t>Slang </a:t>
            </a:r>
            <a:r>
              <a:rPr lang="zh-CN" altLang="en-US" dirty="0"/>
              <a:t>图形小组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第三周 </a:t>
            </a:r>
            <a:r>
              <a:rPr lang="en-US" altLang="zh-CN" dirty="0"/>
              <a:t>Part2</a:t>
            </a:r>
            <a:endParaRPr lang="zh-CN" altLang="en-US" dirty="0"/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808413" y="4411663"/>
            <a:ext cx="1527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宋体" pitchFamily="2" charset="-122"/>
              </a:rPr>
              <a:t>王博</a:t>
            </a: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1549400" y="5028566"/>
            <a:ext cx="604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USTC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计算机科学与技术学院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2017.7.27</a:t>
            </a:r>
            <a:r>
              <a:rPr lang="en-US" altLang="zh-CN" sz="2400" b="1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⋅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合肥</a:t>
            </a:r>
          </a:p>
        </p:txBody>
      </p:sp>
    </p:spTree>
    <p:extLst>
      <p:ext uri="{BB962C8B-B14F-4D97-AF65-F5344CB8AC3E}">
        <p14:creationId xmlns:p14="http://schemas.microsoft.com/office/powerpoint/2010/main" val="34792686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灯光的处理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灯光环境接口。用法类似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8ADBDD-967B-41E1-977A-F5944355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7" y="2791040"/>
            <a:ext cx="5914286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269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灯光的处理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灯光数组（相同类型）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const N:int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指定一个静态参数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（整数）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灯光必须是相同的类型，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lights[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].illuminate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才能静态确定。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633C7C-5DA8-4713-AD15-F0CB29E7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47" y="4235700"/>
            <a:ext cx="6161905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05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灯光的处理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灯光对 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Pair</a:t>
            </a: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带有两个待指定类型，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。仍静态确定。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C5DAC7-F868-44CF-B023-B9DA9C12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047619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1903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灯光环境使用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LightPair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	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	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CascadedShadowMap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DirectionalLight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		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ArrayLight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PointLight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 16&gt;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&gt;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一个考虑阴影的方向光，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个点光源。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在其上调用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illuminate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会按照类型层层展开得到特化代码。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01578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相关的光源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QuadLight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作为一个近似的面光源，需要一个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专门支持。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和之前情形不同：之前，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点光源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方向光在计算光照时，都是一个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float3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光线方向而已。对于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来说一样的。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而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QuadLight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，这个光源没法抽象分割为无区别的光线交给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。每一种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都需要知道这是个</a:t>
            </a:r>
            <a:r>
              <a:rPr lang="en-US" altLang="zh-CN" sz="2000" b="0" dirty="0" err="1">
                <a:latin typeface="楷体" pitchFamily="49" charset="-122"/>
                <a:ea typeface="楷体" pitchFamily="49" charset="-122"/>
              </a:rPr>
              <a:t>QuadLight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，按照特定算法处理。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AF823A-572F-4813-8DA3-AF2F0CCB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82172"/>
            <a:ext cx="5736357" cy="2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20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相关的光源：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需要</a:t>
            </a:r>
            <a:r>
              <a:rPr lang="en-US" altLang="zh-CN" sz="24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都支持</a:t>
            </a:r>
            <a:r>
              <a:rPr lang="en-US" altLang="zh-CN" sz="2400" b="0" dirty="0" err="1">
                <a:latin typeface="楷体" pitchFamily="49" charset="-122"/>
                <a:ea typeface="楷体" pitchFamily="49" charset="-122"/>
              </a:rPr>
              <a:t>acceptQuadLight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函数</a:t>
            </a:r>
            <a:br>
              <a:rPr lang="en-US" altLang="zh-CN" sz="2400" b="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（所有</a:t>
            </a:r>
            <a:r>
              <a:rPr lang="en-US" altLang="zh-CN" sz="16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都得有这个函数。</a:t>
            </a:r>
            <a:r>
              <a:rPr lang="en-US" altLang="zh-CN" sz="1600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必须在编译时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确定，否则代码无法特化为具体，再说</a:t>
            </a:r>
            <a:r>
              <a:rPr lang="en-US" altLang="zh-CN" sz="1600" b="0" dirty="0">
                <a:latin typeface="楷体" pitchFamily="49" charset="-122"/>
                <a:ea typeface="楷体" pitchFamily="49" charset="-122"/>
              </a:rPr>
              <a:t>GPU Shader</a:t>
            </a: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也不可能像</a:t>
            </a:r>
            <a:r>
              <a:rPr lang="en-US" altLang="zh-CN" sz="1600" b="0" dirty="0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一样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支持虚函数什么的</a:t>
            </a:r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6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于是，需要扩展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接口。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extension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借鉴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Swift</a:t>
            </a: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extension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IAcceptQuadLight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{}  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等价于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</a:t>
            </a:r>
            <a:br>
              <a:rPr lang="en-US" altLang="zh-CN" sz="16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interface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 { </a:t>
            </a:r>
            <a:br>
              <a:rPr lang="en-US" altLang="zh-CN" sz="16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		float3 eval(..);</a:t>
            </a:r>
            <a:br>
              <a:rPr lang="en-US" altLang="zh-CN" sz="16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		float3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acceptQuadLight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(..)</a:t>
            </a:r>
            <a:br>
              <a:rPr lang="en-US" altLang="zh-CN" sz="16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}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好处：扩展的东西写在一块，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原有框架写在一块不用动。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添加特性没必要去刨框架。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D42E5-538E-40B1-B588-19E8BF02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52" y="4212145"/>
            <a:ext cx="3703548" cy="1988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26133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err="1">
                <a:latin typeface="楷体" pitchFamily="49" charset="-122"/>
                <a:ea typeface="楷体" pitchFamily="49" charset="-122"/>
              </a:rPr>
              <a:t>BxDF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相关的光源：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扩展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接口之后，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接着，扩展所有实现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的具体类型。</a:t>
            </a:r>
            <a:br>
              <a:rPr lang="en-US" altLang="zh-CN" sz="2400" dirty="0">
                <a:latin typeface="楷体" pitchFamily="49" charset="-122"/>
                <a:ea typeface="楷体" pitchFamily="49" charset="-122"/>
              </a:rPr>
            </a:b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给他们实现</a:t>
            </a:r>
            <a:r>
              <a:rPr lang="en-US" altLang="zh-CN" sz="2400" dirty="0" err="1">
                <a:latin typeface="楷体" pitchFamily="49" charset="-122"/>
                <a:ea typeface="楷体" pitchFamily="49" charset="-122"/>
              </a:rPr>
              <a:t>acceptQuadLight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8A132B-D6CC-4979-BC15-BE9302E2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74" y="3630929"/>
            <a:ext cx="545714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160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 </a:t>
            </a:r>
            <a:r>
              <a:rPr lang="en-US" altLang="zh-CN" dirty="0"/>
              <a:t>——CPU</a:t>
            </a:r>
            <a:r>
              <a:rPr lang="zh-CN" altLang="en-US" dirty="0"/>
              <a:t>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编译器和运行时</a:t>
            </a:r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API</a:t>
            </a:r>
          </a:p>
          <a:p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B4F769-5DB3-461C-9722-E025658A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2" y="2420888"/>
            <a:ext cx="765217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15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 </a:t>
            </a:r>
            <a:r>
              <a:rPr lang="en-US" altLang="zh-CN" dirty="0"/>
              <a:t>——CPU</a:t>
            </a:r>
            <a:r>
              <a:rPr lang="zh-CN" altLang="en-US" dirty="0"/>
              <a:t>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编译器和运行时</a:t>
            </a:r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API</a:t>
            </a:r>
          </a:p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运行时允许应用 </a:t>
            </a:r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load/introspect 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未特化代码的类型布局</a:t>
            </a:r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平台特定的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Parameter Block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可以被独立的分配和填写，不依赖于稍后的入口点特化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将填写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Parameter Block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的行为抽象了。先交给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特化完成再填到最终布局上？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63533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 </a:t>
            </a:r>
            <a:r>
              <a:rPr lang="en-US" altLang="zh-CN" dirty="0"/>
              <a:t>——CPU</a:t>
            </a:r>
            <a:r>
              <a:rPr lang="zh-CN" altLang="en-US" dirty="0"/>
              <a:t>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提供运行时</a:t>
            </a:r>
            <a:r>
              <a:rPr lang="en-US" altLang="zh-CN" sz="2800" b="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2800" b="0" dirty="0">
                <a:latin typeface="楷体" pitchFamily="49" charset="-122"/>
                <a:ea typeface="楷体" pitchFamily="49" charset="-122"/>
              </a:rPr>
              <a:t>但不强制使用。</a:t>
            </a:r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可以用</a:t>
            </a:r>
            <a:r>
              <a:rPr lang="en-US" altLang="zh-CN" sz="2400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产生文件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载入时特化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运行时</a:t>
            </a:r>
            <a:r>
              <a:rPr lang="en-US" altLang="zh-CN" sz="2400" b="0" dirty="0">
                <a:latin typeface="楷体" pitchFamily="49" charset="-122"/>
                <a:ea typeface="楷体" pitchFamily="49" charset="-122"/>
              </a:rPr>
              <a:t>on-demand</a:t>
            </a:r>
            <a:r>
              <a:rPr lang="zh-CN" altLang="en-US" sz="2400" b="0" dirty="0">
                <a:latin typeface="楷体" pitchFamily="49" charset="-122"/>
                <a:ea typeface="楷体" pitchFamily="49" charset="-122"/>
              </a:rPr>
              <a:t>特化</a:t>
            </a:r>
            <a:endParaRPr lang="en-US" altLang="zh-CN" sz="2400" b="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8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40326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76343-B258-45EE-A6A8-4D642283C3A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4963" y="304800"/>
            <a:ext cx="7539037" cy="760413"/>
          </a:xfrm>
        </p:spPr>
        <p:txBody>
          <a:bodyPr/>
          <a:lstStyle/>
          <a:p>
            <a:r>
              <a:rPr lang="zh-CN" altLang="en-US" dirty="0"/>
              <a:t>报 告 目 录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095747" y="1457325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Slang</a:t>
              </a:r>
              <a:r>
                <a:rPr lang="zh-CN" altLang="en-US" sz="2400" b="1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语言特性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095747" y="2100263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83" cy="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Slang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的示例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072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设计的一个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Shading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系统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模块化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易扩展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性能可以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405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fragment shader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入口点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M,L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这些类型等待具体指定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和传统使用预处理不同，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语言设计保证了对代码静态语义检查成功即可得到有效代码。开发者可放心去拓展。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D15AE0-65C2-4A3C-A40A-CCB43540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4" y="4127169"/>
            <a:ext cx="5663896" cy="25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65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Parameter Block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参数块的布局也受到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的影响。渲染程序（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）可通过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Slang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运行时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(Runtime)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反射来获取布局信息。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D15AE0-65C2-4A3C-A40A-CCB43540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91450"/>
            <a:ext cx="5663896" cy="25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99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定义接口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带有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双向反射分布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函数的对象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IMaterial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材质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对象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成员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Pattern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对象要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满足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IBxDF</a:t>
            </a:r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3AECBD-D711-4436-999A-F0BF1D61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19" y="3645024"/>
            <a:ext cx="5104762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790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实例化一个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（用作材质中的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Pattern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实现了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的成员函数要求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另外带有一个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albedo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颜色参数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3431F7-FE68-47E5-B87F-540BAC5A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9000"/>
            <a:ext cx="625119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21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实例化一种材料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TexturedLambertian</a:t>
            </a:r>
            <a:br>
              <a:rPr lang="en-US" altLang="zh-CN" b="0" dirty="0">
                <a:latin typeface="楷体" pitchFamily="49" charset="-122"/>
                <a:ea typeface="楷体" pitchFamily="49" charset="-122"/>
              </a:rPr>
            </a:br>
            <a:r>
              <a:rPr lang="zh-CN" altLang="en-US" dirty="0">
                <a:latin typeface="楷体" pitchFamily="49" charset="-122"/>
                <a:ea typeface="楷体" pitchFamily="49" charset="-122"/>
              </a:rPr>
              <a:t>（满足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IMaterial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3"/>
            <a:r>
              <a:rPr lang="zh-CN" altLang="en-US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Lambertian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作为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Pattern</a:t>
            </a:r>
          </a:p>
          <a:p>
            <a:pPr lvl="3"/>
            <a:r>
              <a:rPr lang="zh-CN" altLang="en-US" dirty="0">
                <a:latin typeface="楷体" pitchFamily="49" charset="-122"/>
                <a:ea typeface="楷体" pitchFamily="49" charset="-122"/>
              </a:rPr>
              <a:t>实现成员函数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evalPattern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的要求（返回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Lambertian)</a:t>
            </a:r>
          </a:p>
          <a:p>
            <a:pPr lvl="3"/>
            <a:r>
              <a:rPr lang="zh-CN" altLang="en-US" dirty="0">
                <a:latin typeface="楷体" pitchFamily="49" charset="-122"/>
                <a:ea typeface="楷体" pitchFamily="49" charset="-122"/>
              </a:rPr>
              <a:t>添加了成员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albedoMap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贴图和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sampler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采样器。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D2210-7A37-4420-8CFB-5C3008C9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66" y="4067879"/>
            <a:ext cx="5243868" cy="27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39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Slang</a:t>
            </a:r>
            <a:r>
              <a:rPr lang="zh-CN" altLang="en-US" dirty="0"/>
              <a:t>的示例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实例化另一种材料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RustedMental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可以看到，关联类型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associatedtype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，使得不同的材质的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evalPattern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函数类型可以不同。各自按照自身材质特点写。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对于上层调用者，返回值类型是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M.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Pattern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。不管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是什么，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M.Pattern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类型一定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接口关联。可以也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只能用其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IBxDF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接口定义的东西。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940FA-CE66-437A-9302-075E6A03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5157192"/>
            <a:ext cx="5561905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2341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8693</TotalTime>
  <Words>609</Words>
  <Application>Microsoft Office PowerPoint</Application>
  <PresentationFormat>全屏显示(4:3)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 Unicode MS</vt:lpstr>
      <vt:lpstr>맑은 고딕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Profile</vt:lpstr>
      <vt:lpstr>2_正文</vt:lpstr>
      <vt:lpstr>Slang 图形小组</vt:lpstr>
      <vt:lpstr>报 告 目 录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</vt:lpstr>
      <vt:lpstr>使用Slang的示例 ——CPU侧</vt:lpstr>
      <vt:lpstr>使用Slang的示例 ——CPU侧</vt:lpstr>
      <vt:lpstr>使用Slang的示例 ——CPU侧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[张昱]</dc:creator>
  <cp:lastModifiedBy>王 博</cp:lastModifiedBy>
  <cp:revision>739</cp:revision>
  <cp:lastPrinted>1601-01-01T00:00:00Z</cp:lastPrinted>
  <dcterms:created xsi:type="dcterms:W3CDTF">1601-01-01T00:00:00Z</dcterms:created>
  <dcterms:modified xsi:type="dcterms:W3CDTF">2018-11-26T03:24:50Z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