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70" r:id="rId2"/>
    <p:sldId id="257" r:id="rId3"/>
    <p:sldId id="258" r:id="rId4"/>
    <p:sldId id="259" r:id="rId5"/>
    <p:sldId id="275" r:id="rId6"/>
    <p:sldId id="268" r:id="rId7"/>
    <p:sldId id="261" r:id="rId8"/>
    <p:sldId id="262" r:id="rId9"/>
    <p:sldId id="263" r:id="rId10"/>
    <p:sldId id="264" r:id="rId11"/>
    <p:sldId id="271" r:id="rId12"/>
    <p:sldId id="272" r:id="rId13"/>
    <p:sldId id="265" r:id="rId14"/>
    <p:sldId id="273" r:id="rId15"/>
    <p:sldId id="266" r:id="rId16"/>
    <p:sldId id="274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828E7-F5E8-4119-8595-C14B775F729D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CEAD6-F82D-4D51-A468-A5E8BCF03F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309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CEAD6-F82D-4D51-A468-A5E8BCF03F5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483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46118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464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732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356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46365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727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3822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15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11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9520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8704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2546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EFB8542-7E75-401D-9ABC-C1458CEB22B8}"/>
              </a:ext>
            </a:extLst>
          </p:cNvPr>
          <p:cNvSpPr txBox="1"/>
          <p:nvPr/>
        </p:nvSpPr>
        <p:spPr>
          <a:xfrm>
            <a:off x="2097833" y="2006081"/>
            <a:ext cx="79963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500" dirty="0"/>
              <a:t>Анализ эффективности терапии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1405BD-E040-4C3E-AEEC-44F330887C0F}"/>
              </a:ext>
            </a:extLst>
          </p:cNvPr>
          <p:cNvSpPr txBox="1"/>
          <p:nvPr/>
        </p:nvSpPr>
        <p:spPr>
          <a:xfrm>
            <a:off x="1789145" y="3749849"/>
            <a:ext cx="8613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Выполнили: Самойленко Денис, Чернецов Михаил, Борисенко Руслан</a:t>
            </a:r>
          </a:p>
        </p:txBody>
      </p:sp>
    </p:spTree>
    <p:extLst>
      <p:ext uri="{BB962C8B-B14F-4D97-AF65-F5344CB8AC3E}">
        <p14:creationId xmlns:p14="http://schemas.microsoft.com/office/powerpoint/2010/main" val="2108788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1CE6E346-F560-4B02-B529-B7894102D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44" y="433825"/>
            <a:ext cx="9921712" cy="5953028"/>
          </a:xfrm>
        </p:spPr>
      </p:pic>
    </p:spTree>
    <p:extLst>
      <p:ext uri="{BB962C8B-B14F-4D97-AF65-F5344CB8AC3E}">
        <p14:creationId xmlns:p14="http://schemas.microsoft.com/office/powerpoint/2010/main" val="2479560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F6EB2BDE-BFAE-4C15-A859-C266E58E3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16" y="387609"/>
            <a:ext cx="10137967" cy="6082781"/>
          </a:xfrm>
        </p:spPr>
      </p:pic>
    </p:spTree>
    <p:extLst>
      <p:ext uri="{BB962C8B-B14F-4D97-AF65-F5344CB8AC3E}">
        <p14:creationId xmlns:p14="http://schemas.microsoft.com/office/powerpoint/2010/main" val="2367055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DE3FE5F4-32F8-4A5D-885A-4F80339DF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46" y="416067"/>
            <a:ext cx="10043108" cy="6025866"/>
          </a:xfrm>
        </p:spPr>
      </p:pic>
    </p:spTree>
    <p:extLst>
      <p:ext uri="{BB962C8B-B14F-4D97-AF65-F5344CB8AC3E}">
        <p14:creationId xmlns:p14="http://schemas.microsoft.com/office/powerpoint/2010/main" val="3595173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BA12A140-9A63-4DCC-A8F7-5CD9B1A6F5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01" y="380110"/>
            <a:ext cx="10800809" cy="6171892"/>
          </a:xfrm>
        </p:spPr>
      </p:pic>
    </p:spTree>
    <p:extLst>
      <p:ext uri="{BB962C8B-B14F-4D97-AF65-F5344CB8AC3E}">
        <p14:creationId xmlns:p14="http://schemas.microsoft.com/office/powerpoint/2010/main" val="1399370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6EC4C3-A5B3-44DB-951A-D01065C4F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700" y="980913"/>
            <a:ext cx="6896100" cy="13461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9A8C71-47AF-481E-BAB7-AB327A802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700" y="3532145"/>
            <a:ext cx="6896100" cy="12418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A0903D-8058-4714-A8AE-D627E9C202E5}"/>
              </a:ext>
            </a:extLst>
          </p:cNvPr>
          <p:cNvSpPr txBox="1"/>
          <p:nvPr/>
        </p:nvSpPr>
        <p:spPr>
          <a:xfrm flipH="1">
            <a:off x="1036319" y="2257263"/>
            <a:ext cx="3497581" cy="1477328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ru-RU" dirty="0"/>
              <a:t>При добавлении дополнительного условия – одинаковый статус вакцинации – количество пар снижается с 1575 до 1093.</a:t>
            </a:r>
          </a:p>
        </p:txBody>
      </p:sp>
    </p:spTree>
    <p:extLst>
      <p:ext uri="{BB962C8B-B14F-4D97-AF65-F5344CB8AC3E}">
        <p14:creationId xmlns:p14="http://schemas.microsoft.com/office/powerpoint/2010/main" val="1532432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775F27FC-4CCC-4E61-992A-B5950105F9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45" y="402206"/>
            <a:ext cx="10089310" cy="6053587"/>
          </a:xfrm>
        </p:spPr>
      </p:pic>
    </p:spTree>
    <p:extLst>
      <p:ext uri="{BB962C8B-B14F-4D97-AF65-F5344CB8AC3E}">
        <p14:creationId xmlns:p14="http://schemas.microsoft.com/office/powerpoint/2010/main" val="4160107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38F564-FDAA-4388-B94B-452F409D1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45" y="537207"/>
            <a:ext cx="9639309" cy="578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553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0C9CBCB-FB61-4866-822A-0A012A556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433" y="500059"/>
            <a:ext cx="9763134" cy="585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487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2761289-D2D6-456C-8D71-40EE34AEC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332" y="126618"/>
            <a:ext cx="752580" cy="147658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5F91EE3-46CC-7AE9-FB27-936635CAC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859" y="0"/>
            <a:ext cx="647526" cy="54438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D3BAE0E-1346-23BE-4C36-659616A9C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6385" y="1099470"/>
            <a:ext cx="3572374" cy="352474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E97117B-85AD-57DE-E396-5CBEDAF360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5030" y="947049"/>
            <a:ext cx="3553321" cy="367716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354B076-F0CD-5DA3-D826-4E76350ABFF1}"/>
              </a:ext>
            </a:extLst>
          </p:cNvPr>
          <p:cNvSpPr txBox="1"/>
          <p:nvPr/>
        </p:nvSpPr>
        <p:spPr>
          <a:xfrm>
            <a:off x="4045962" y="3553429"/>
            <a:ext cx="4461430" cy="2453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/>
              <a:t>Мужик / не мужик </a:t>
            </a:r>
            <a:br>
              <a:rPr lang="ru-RU" sz="3000" dirty="0"/>
            </a:br>
            <a:r>
              <a:rPr lang="ru-RU" sz="3000" dirty="0"/>
              <a:t>когда пришёл / когда ушёл</a:t>
            </a:r>
            <a:br>
              <a:rPr lang="ru-RU" sz="3000" dirty="0"/>
            </a:br>
            <a:r>
              <a:rPr lang="ru-RU" sz="3000" dirty="0"/>
              <a:t>живой / не очень</a:t>
            </a:r>
            <a:br>
              <a:rPr lang="ru-RU" sz="3000" dirty="0"/>
            </a:br>
            <a:r>
              <a:rPr lang="ru-RU" sz="3000" dirty="0"/>
              <a:t>анализы и т.п</a:t>
            </a:r>
          </a:p>
        </p:txBody>
      </p:sp>
    </p:spTree>
    <p:extLst>
      <p:ext uri="{BB962C8B-B14F-4D97-AF65-F5344CB8AC3E}">
        <p14:creationId xmlns:p14="http://schemas.microsoft.com/office/powerpoint/2010/main" val="244920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AC31CD0-5AE3-56F8-E4B8-F2A45939F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75" y="1354238"/>
            <a:ext cx="9361746" cy="383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430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74AD050-F493-79CB-411A-6F2F51268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196" y="369683"/>
            <a:ext cx="9137607" cy="579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672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521F35F-90FC-4842-9AD7-722E991BF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52" y="2470814"/>
            <a:ext cx="10497269" cy="191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01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28169D-B22D-4AD5-A2E3-13BE2F8CC094}"/>
              </a:ext>
            </a:extLst>
          </p:cNvPr>
          <p:cNvSpPr txBox="1"/>
          <p:nvPr/>
        </p:nvSpPr>
        <p:spPr>
          <a:xfrm>
            <a:off x="2485053" y="503852"/>
            <a:ext cx="7221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Franklin Gothic Book" panose="020B0503020102020204" pitchFamily="34" charset="0"/>
              </a:rPr>
              <a:t>Статистическая значимость различий для двух групп:</a:t>
            </a:r>
          </a:p>
          <a:p>
            <a:pPr algn="ctr"/>
            <a:r>
              <a:rPr lang="ru-RU" sz="2200" dirty="0">
                <a:latin typeface="Franklin Gothic Book" panose="020B0503020102020204" pitchFamily="34" charset="0"/>
              </a:rPr>
              <a:t>Принимающих препараты и не принимающих препараты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518E39-7E91-40BC-97EA-3DF918098D38}"/>
              </a:ext>
            </a:extLst>
          </p:cNvPr>
          <p:cNvSpPr txBox="1"/>
          <p:nvPr/>
        </p:nvSpPr>
        <p:spPr>
          <a:xfrm>
            <a:off x="2055845" y="1723863"/>
            <a:ext cx="8080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Franklin Gothic Book" panose="020B0503020102020204" pitchFamily="34" charset="0"/>
              </a:rPr>
              <a:t>При проведении </a:t>
            </a:r>
            <a:r>
              <a:rPr lang="en-US" dirty="0">
                <a:latin typeface="Franklin Gothic Book" panose="020B0503020102020204" pitchFamily="34" charset="0"/>
              </a:rPr>
              <a:t>t-</a:t>
            </a:r>
            <a:r>
              <a:rPr lang="ru-RU" dirty="0">
                <a:latin typeface="Franklin Gothic Book" panose="020B0503020102020204" pitchFamily="34" charset="0"/>
              </a:rPr>
              <a:t>тестирования по различным показателям были получены следующие результаты для каждого из них (установленный уровень значимости равен 0.05)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17B6B5-1533-46DE-A507-5E0CE71459B7}"/>
              </a:ext>
            </a:extLst>
          </p:cNvPr>
          <p:cNvSpPr txBox="1"/>
          <p:nvPr/>
        </p:nvSpPr>
        <p:spPr>
          <a:xfrm>
            <a:off x="2055845" y="2790253"/>
            <a:ext cx="8080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latin typeface="Franklin Gothic Book" panose="020B0503020102020204" pitchFamily="34" charset="0"/>
              </a:rPr>
              <a:t>Возраст</a:t>
            </a:r>
            <a:r>
              <a:rPr lang="ru-RU" dirty="0">
                <a:latin typeface="Franklin Gothic Book" panose="020B0503020102020204" pitchFamily="34" charset="0"/>
              </a:rPr>
              <a:t>: </a:t>
            </a:r>
            <a:r>
              <a:rPr lang="en-US" dirty="0">
                <a:latin typeface="Franklin Gothic Book" panose="020B0503020102020204" pitchFamily="34" charset="0"/>
              </a:rPr>
              <a:t>t =  1.6</a:t>
            </a:r>
            <a:r>
              <a:rPr lang="ru-RU" dirty="0">
                <a:latin typeface="Franklin Gothic Book" panose="020B0503020102020204" pitchFamily="34" charset="0"/>
              </a:rPr>
              <a:t>5</a:t>
            </a:r>
            <a:r>
              <a:rPr lang="en-US" dirty="0">
                <a:latin typeface="Franklin Gothic Book" panose="020B0503020102020204" pitchFamily="34" charset="0"/>
              </a:rPr>
              <a:t>  p =  0.099</a:t>
            </a:r>
            <a:br>
              <a:rPr lang="ru-RU" dirty="0">
                <a:latin typeface="Franklin Gothic Book" panose="020B0503020102020204" pitchFamily="34" charset="0"/>
              </a:rPr>
            </a:br>
            <a:r>
              <a:rPr lang="ru-RU" dirty="0">
                <a:latin typeface="Franklin Gothic Book" panose="020B0503020102020204" pitchFamily="34" charset="0"/>
              </a:rPr>
              <a:t>Нет значительных различий в возрасте между группами. Различия могут быть случайными.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03D94F-BC85-4314-A6A0-EFF6115175EE}"/>
              </a:ext>
            </a:extLst>
          </p:cNvPr>
          <p:cNvSpPr txBox="1"/>
          <p:nvPr/>
        </p:nvSpPr>
        <p:spPr>
          <a:xfrm>
            <a:off x="2055845" y="3856643"/>
            <a:ext cx="8080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latin typeface="Franklin Gothic Book" panose="020B0503020102020204" pitchFamily="34" charset="0"/>
              </a:rPr>
              <a:t>Результат </a:t>
            </a:r>
            <a:r>
              <a:rPr lang="en-US" u="sng" dirty="0">
                <a:latin typeface="Franklin Gothic Book" panose="020B0503020102020204" pitchFamily="34" charset="0"/>
              </a:rPr>
              <a:t>D</a:t>
            </a:r>
            <a:r>
              <a:rPr lang="ru-RU" dirty="0">
                <a:latin typeface="Franklin Gothic Book" panose="020B0503020102020204" pitchFamily="34" charset="0"/>
              </a:rPr>
              <a:t>: </a:t>
            </a:r>
            <a:r>
              <a:rPr lang="en-US" dirty="0">
                <a:latin typeface="Franklin Gothic Book" panose="020B0503020102020204" pitchFamily="34" charset="0"/>
              </a:rPr>
              <a:t>t =  4.69  p =  2.77e-06</a:t>
            </a:r>
            <a:br>
              <a:rPr lang="ru-RU" dirty="0">
                <a:latin typeface="Franklin Gothic Book" panose="020B0503020102020204" pitchFamily="34" charset="0"/>
              </a:rPr>
            </a:br>
            <a:r>
              <a:rPr lang="ru-RU" dirty="0">
                <a:latin typeface="Franklin Gothic Book" panose="020B0503020102020204" pitchFamily="34" charset="0"/>
              </a:rPr>
              <a:t>Значительные различия между группами по результатам D. Маловероятно, что они случайны.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4B3194-0158-49C9-9A20-0AFB4A683B2F}"/>
              </a:ext>
            </a:extLst>
          </p:cNvPr>
          <p:cNvSpPr txBox="1"/>
          <p:nvPr/>
        </p:nvSpPr>
        <p:spPr>
          <a:xfrm>
            <a:off x="2055845" y="4923033"/>
            <a:ext cx="8080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latin typeface="Franklin Gothic Book" panose="020B0503020102020204" pitchFamily="34" charset="0"/>
              </a:rPr>
              <a:t>Результат </a:t>
            </a:r>
            <a:r>
              <a:rPr lang="en-US" u="sng" dirty="0">
                <a:latin typeface="Franklin Gothic Book" panose="020B0503020102020204" pitchFamily="34" charset="0"/>
              </a:rPr>
              <a:t>F</a:t>
            </a:r>
            <a:r>
              <a:rPr lang="ru-RU" dirty="0">
                <a:latin typeface="Franklin Gothic Book" panose="020B0503020102020204" pitchFamily="34" charset="0"/>
              </a:rPr>
              <a:t>: </a:t>
            </a:r>
            <a:r>
              <a:rPr lang="en-US" dirty="0">
                <a:latin typeface="Franklin Gothic Book" panose="020B0503020102020204" pitchFamily="34" charset="0"/>
              </a:rPr>
              <a:t>t =  -13.28  p = 1.02e-39</a:t>
            </a:r>
            <a:br>
              <a:rPr lang="ru-RU" dirty="0">
                <a:latin typeface="Franklin Gothic Book" panose="020B0503020102020204" pitchFamily="34" charset="0"/>
              </a:rPr>
            </a:br>
            <a:r>
              <a:rPr lang="ru-RU" dirty="0">
                <a:latin typeface="Franklin Gothic Book" panose="020B0503020102020204" pitchFamily="34" charset="0"/>
              </a:rPr>
              <a:t>Очень значительные различия между группами по результатам F. Практически нет шансов, что это случайность.</a:t>
            </a:r>
          </a:p>
        </p:txBody>
      </p:sp>
    </p:spTree>
    <p:extLst>
      <p:ext uri="{BB962C8B-B14F-4D97-AF65-F5344CB8AC3E}">
        <p14:creationId xmlns:p14="http://schemas.microsoft.com/office/powerpoint/2010/main" val="2681118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3EA9442-130C-4731-A240-0A5451DAF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38" y="346163"/>
            <a:ext cx="10276123" cy="616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359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E976406F-0491-4F4A-A311-F683FE61FB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419" y="426851"/>
            <a:ext cx="10007162" cy="6004298"/>
          </a:xfrm>
        </p:spPr>
      </p:pic>
    </p:spTree>
    <p:extLst>
      <p:ext uri="{BB962C8B-B14F-4D97-AF65-F5344CB8AC3E}">
        <p14:creationId xmlns:p14="http://schemas.microsoft.com/office/powerpoint/2010/main" val="4233293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EDECE34C-CC6B-4C1B-8A28-1E9020271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234" y="423140"/>
            <a:ext cx="10019532" cy="6011720"/>
          </a:xfrm>
        </p:spPr>
      </p:pic>
    </p:spTree>
    <p:extLst>
      <p:ext uri="{BB962C8B-B14F-4D97-AF65-F5344CB8AC3E}">
        <p14:creationId xmlns:p14="http://schemas.microsoft.com/office/powerpoint/2010/main" val="3924296868"/>
      </p:ext>
    </p:extLst>
  </p:cSld>
  <p:clrMapOvr>
    <a:masterClrMapping/>
  </p:clrMapOvr>
</p:sld>
</file>

<file path=ppt/theme/theme1.xml><?xml version="1.0" encoding="utf-8"?>
<a:theme xmlns:a="http://schemas.openxmlformats.org/drawingml/2006/main" name="Обрезка">
  <a:themeElements>
    <a:clrScheme name="Обрезк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Обрезк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брезк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233</TotalTime>
  <Words>98</Words>
  <Application>Microsoft Office PowerPoint</Application>
  <PresentationFormat>Широкоэкранный</PresentationFormat>
  <Paragraphs>11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0" baseType="lpstr">
      <vt:lpstr>Calibri</vt:lpstr>
      <vt:lpstr>Franklin Gothic Book</vt:lpstr>
      <vt:lpstr>Обрезка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Повезло не повезло</dc:title>
  <dc:creator>Григорий Мацнев</dc:creator>
  <cp:lastModifiedBy>Денис Самойленко</cp:lastModifiedBy>
  <cp:revision>15</cp:revision>
  <dcterms:created xsi:type="dcterms:W3CDTF">2024-05-25T17:13:34Z</dcterms:created>
  <dcterms:modified xsi:type="dcterms:W3CDTF">2024-05-27T06:29:13Z</dcterms:modified>
</cp:coreProperties>
</file>