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0" r:id="rId2"/>
    <p:sldId id="276" r:id="rId3"/>
    <p:sldId id="258" r:id="rId4"/>
    <p:sldId id="259" r:id="rId5"/>
    <p:sldId id="275" r:id="rId6"/>
    <p:sldId id="268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73" r:id="rId15"/>
    <p:sldId id="266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28E7-F5E8-4119-8595-C14B775F729D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EAD6-F82D-4D51-A468-A5E8BCF03F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EAD6-F82D-4D51-A468-A5E8BCF03F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48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11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4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4636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2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1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95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7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FADEF-E30F-4358-8C1A-AA929F7F0BF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C70464-5529-42B8-84D7-B593B8B7E04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254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B8542-7E75-401D-9ABC-C1458CEB22B8}"/>
              </a:ext>
            </a:extLst>
          </p:cNvPr>
          <p:cNvSpPr txBox="1"/>
          <p:nvPr/>
        </p:nvSpPr>
        <p:spPr>
          <a:xfrm>
            <a:off x="2097833" y="2006081"/>
            <a:ext cx="7996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500" dirty="0"/>
              <a:t>Анализ эффективности терапии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405BD-E040-4C3E-AEEC-44F330887C0F}"/>
              </a:ext>
            </a:extLst>
          </p:cNvPr>
          <p:cNvSpPr txBox="1"/>
          <p:nvPr/>
        </p:nvSpPr>
        <p:spPr>
          <a:xfrm>
            <a:off x="1789145" y="3749849"/>
            <a:ext cx="8613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Выполнили: Самойленко Денис, Чернецов Михаил, Борисенко Руслан</a:t>
            </a:r>
          </a:p>
        </p:txBody>
      </p:sp>
    </p:spTree>
    <p:extLst>
      <p:ext uri="{BB962C8B-B14F-4D97-AF65-F5344CB8AC3E}">
        <p14:creationId xmlns:p14="http://schemas.microsoft.com/office/powerpoint/2010/main" val="210878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E6E346-F560-4B02-B529-B7894102D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4" y="433825"/>
            <a:ext cx="9921712" cy="5953028"/>
          </a:xfrm>
        </p:spPr>
      </p:pic>
    </p:spTree>
    <p:extLst>
      <p:ext uri="{BB962C8B-B14F-4D97-AF65-F5344CB8AC3E}">
        <p14:creationId xmlns:p14="http://schemas.microsoft.com/office/powerpoint/2010/main" val="247956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6EB2BDE-BFAE-4C15-A859-C266E58E3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6" y="387609"/>
            <a:ext cx="10137967" cy="6082781"/>
          </a:xfrm>
        </p:spPr>
      </p:pic>
    </p:spTree>
    <p:extLst>
      <p:ext uri="{BB962C8B-B14F-4D97-AF65-F5344CB8AC3E}">
        <p14:creationId xmlns:p14="http://schemas.microsoft.com/office/powerpoint/2010/main" val="23670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3FE5F4-32F8-4A5D-885A-4F80339D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46" y="416067"/>
            <a:ext cx="10043108" cy="6025866"/>
          </a:xfrm>
        </p:spPr>
      </p:pic>
    </p:spTree>
    <p:extLst>
      <p:ext uri="{BB962C8B-B14F-4D97-AF65-F5344CB8AC3E}">
        <p14:creationId xmlns:p14="http://schemas.microsoft.com/office/powerpoint/2010/main" val="35951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12A140-9A63-4DCC-A8F7-5CD9B1A6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1" y="380110"/>
            <a:ext cx="10800809" cy="6171892"/>
          </a:xfrm>
        </p:spPr>
      </p:pic>
    </p:spTree>
    <p:extLst>
      <p:ext uri="{BB962C8B-B14F-4D97-AF65-F5344CB8AC3E}">
        <p14:creationId xmlns:p14="http://schemas.microsoft.com/office/powerpoint/2010/main" val="139937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EC4C3-A5B3-44DB-951A-D01065C4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980913"/>
            <a:ext cx="6896100" cy="1346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A8C71-47AF-481E-BAB7-AB327A80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3532145"/>
            <a:ext cx="6896100" cy="1241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0903D-8058-4714-A8AE-D627E9C202E5}"/>
              </a:ext>
            </a:extLst>
          </p:cNvPr>
          <p:cNvSpPr txBox="1"/>
          <p:nvPr/>
        </p:nvSpPr>
        <p:spPr>
          <a:xfrm flipH="1">
            <a:off x="1036319" y="2257263"/>
            <a:ext cx="3497581" cy="14773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ru-RU" dirty="0"/>
              <a:t>При добавлении дополнительного условия – одинаковый статус вакцинации – количество пар снижается с 1575 до 1093.</a:t>
            </a:r>
          </a:p>
        </p:txBody>
      </p:sp>
    </p:spTree>
    <p:extLst>
      <p:ext uri="{BB962C8B-B14F-4D97-AF65-F5344CB8AC3E}">
        <p14:creationId xmlns:p14="http://schemas.microsoft.com/office/powerpoint/2010/main" val="153243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5F27FC-4CCC-4E61-992A-B5950105F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45" y="402206"/>
            <a:ext cx="10089310" cy="6053587"/>
          </a:xfrm>
        </p:spPr>
      </p:pic>
    </p:spTree>
    <p:extLst>
      <p:ext uri="{BB962C8B-B14F-4D97-AF65-F5344CB8AC3E}">
        <p14:creationId xmlns:p14="http://schemas.microsoft.com/office/powerpoint/2010/main" val="416010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38F564-FDAA-4388-B94B-452F409D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5" y="537207"/>
            <a:ext cx="9639309" cy="57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5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C9CBCB-FB61-4866-822A-0A012A55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3" y="500059"/>
            <a:ext cx="9763134" cy="58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8979E-F110-90A0-39ED-B60027BB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29" y="577392"/>
            <a:ext cx="9601200" cy="14859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B80AE-E641-AB7F-8C12-9250AB1A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29" y="2177592"/>
            <a:ext cx="9601200" cy="35814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796B7E-B1A0-9BCA-3565-FDD06076F778}"/>
              </a:ext>
            </a:extLst>
          </p:cNvPr>
          <p:cNvSpPr/>
          <p:nvPr/>
        </p:nvSpPr>
        <p:spPr>
          <a:xfrm>
            <a:off x="0" y="-108408"/>
            <a:ext cx="12613064" cy="6966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C227B5-F76B-1328-9101-05B17DBF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764" y="643861"/>
            <a:ext cx="752580" cy="1476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4E9F3E-18D8-265D-6270-72E6261A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726" y="496497"/>
            <a:ext cx="647526" cy="5443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513659-ECC7-9DBD-F333-4E60C3CF4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05" y="1735757"/>
            <a:ext cx="3572374" cy="35247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B9893B-B59F-1DBB-2A3C-6D37606AB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489" y="1473987"/>
            <a:ext cx="3553321" cy="367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C9E808-D317-2810-DBA1-6855562DDCEA}"/>
              </a:ext>
            </a:extLst>
          </p:cNvPr>
          <p:cNvSpPr txBox="1"/>
          <p:nvPr/>
        </p:nvSpPr>
        <p:spPr>
          <a:xfrm>
            <a:off x="2763514" y="3898412"/>
            <a:ext cx="6429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/>
              <a:t>муж / жен </a:t>
            </a:r>
            <a:br>
              <a:rPr lang="ru-RU" sz="3000" dirty="0"/>
            </a:br>
            <a:r>
              <a:rPr lang="ru-RU" sz="3000" dirty="0"/>
              <a:t>когда пришёл / когда ушёл</a:t>
            </a:r>
            <a:br>
              <a:rPr lang="ru-RU" sz="3000" dirty="0"/>
            </a:br>
            <a:r>
              <a:rPr lang="ru-RU" sz="3000" dirty="0"/>
              <a:t>живой / умер</a:t>
            </a:r>
          </a:p>
          <a:p>
            <a:pPr algn="ctr"/>
            <a:r>
              <a:rPr lang="ru-RU" sz="3000" dirty="0"/>
              <a:t>вакцинирован / не вакцинирован </a:t>
            </a:r>
            <a:br>
              <a:rPr lang="ru-RU" sz="3000" dirty="0"/>
            </a:br>
            <a:r>
              <a:rPr lang="ru-RU" sz="3000" dirty="0"/>
              <a:t>анализы и т.п</a:t>
            </a:r>
          </a:p>
        </p:txBody>
      </p:sp>
    </p:spTree>
    <p:extLst>
      <p:ext uri="{BB962C8B-B14F-4D97-AF65-F5344CB8AC3E}">
        <p14:creationId xmlns:p14="http://schemas.microsoft.com/office/powerpoint/2010/main" val="30760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31CD0-5AE3-56F8-E4B8-F2A45939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5" y="1354238"/>
            <a:ext cx="9361746" cy="3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4AD050-F493-79CB-411A-6F2F51268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96" y="351022"/>
            <a:ext cx="9137607" cy="5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21F35F-90FC-4842-9AD7-722E991B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2" y="2470814"/>
            <a:ext cx="10497269" cy="19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8169D-B22D-4AD5-A2E3-13BE2F8CC094}"/>
              </a:ext>
            </a:extLst>
          </p:cNvPr>
          <p:cNvSpPr txBox="1"/>
          <p:nvPr/>
        </p:nvSpPr>
        <p:spPr>
          <a:xfrm>
            <a:off x="2485053" y="503852"/>
            <a:ext cx="7221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Статистическая значимость различий для двух групп:</a:t>
            </a:r>
          </a:p>
          <a:p>
            <a:pPr algn="ctr"/>
            <a:r>
              <a:rPr lang="ru-RU" sz="2200" dirty="0">
                <a:latin typeface="Franklin Gothic Book" panose="020B0503020102020204" pitchFamily="34" charset="0"/>
              </a:rPr>
              <a:t>Принимающих препараты и не принимающих препараты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8E39-7E91-40BC-97EA-3DF918098D38}"/>
              </a:ext>
            </a:extLst>
          </p:cNvPr>
          <p:cNvSpPr txBox="1"/>
          <p:nvPr/>
        </p:nvSpPr>
        <p:spPr>
          <a:xfrm>
            <a:off x="2055845" y="172386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ranklin Gothic Book" panose="020B0503020102020204" pitchFamily="34" charset="0"/>
              </a:rPr>
              <a:t>При проведении </a:t>
            </a:r>
            <a:r>
              <a:rPr lang="en-US" dirty="0">
                <a:latin typeface="Franklin Gothic Book" panose="020B0503020102020204" pitchFamily="34" charset="0"/>
              </a:rPr>
              <a:t>t-</a:t>
            </a:r>
            <a:r>
              <a:rPr lang="ru-RU" dirty="0">
                <a:latin typeface="Franklin Gothic Book" panose="020B0503020102020204" pitchFamily="34" charset="0"/>
              </a:rPr>
              <a:t>тестирования по различным показателям были получены следующие результаты для каждого из них (установленный уровень значимости равен 0.05)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B6B5-1533-46DE-A507-5E0CE71459B7}"/>
              </a:ext>
            </a:extLst>
          </p:cNvPr>
          <p:cNvSpPr txBox="1"/>
          <p:nvPr/>
        </p:nvSpPr>
        <p:spPr>
          <a:xfrm>
            <a:off x="2055845" y="279025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Возраст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1.6</a:t>
            </a:r>
            <a:r>
              <a:rPr lang="ru-RU" dirty="0">
                <a:latin typeface="Franklin Gothic Book" panose="020B0503020102020204" pitchFamily="34" charset="0"/>
              </a:rPr>
              <a:t>5</a:t>
            </a:r>
            <a:r>
              <a:rPr lang="en-US" dirty="0">
                <a:latin typeface="Franklin Gothic Book" panose="020B0503020102020204" pitchFamily="34" charset="0"/>
              </a:rPr>
              <a:t>  p =  0.099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Нет значительных различий в возрасте между группами. Различия могут быть случайными.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3D94F-BC85-4314-A6A0-EFF6115175EE}"/>
              </a:ext>
            </a:extLst>
          </p:cNvPr>
          <p:cNvSpPr txBox="1"/>
          <p:nvPr/>
        </p:nvSpPr>
        <p:spPr>
          <a:xfrm>
            <a:off x="2055845" y="385664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D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4.69  p =  2.77e-06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Значительные различия между группами по результатам D. Маловероятно, что они случайны.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3194-0158-49C9-9A20-0AFB4A683B2F}"/>
              </a:ext>
            </a:extLst>
          </p:cNvPr>
          <p:cNvSpPr txBox="1"/>
          <p:nvPr/>
        </p:nvSpPr>
        <p:spPr>
          <a:xfrm>
            <a:off x="2055845" y="4923033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latin typeface="Franklin Gothic Book" panose="020B0503020102020204" pitchFamily="34" charset="0"/>
              </a:rPr>
              <a:t>Результат </a:t>
            </a:r>
            <a:r>
              <a:rPr lang="en-US" u="sng" dirty="0">
                <a:latin typeface="Franklin Gothic Book" panose="020B0503020102020204" pitchFamily="34" charset="0"/>
              </a:rPr>
              <a:t>F</a:t>
            </a:r>
            <a:r>
              <a:rPr lang="ru-RU" dirty="0">
                <a:latin typeface="Franklin Gothic Book" panose="020B0503020102020204" pitchFamily="34" charset="0"/>
              </a:rPr>
              <a:t>: </a:t>
            </a:r>
            <a:r>
              <a:rPr lang="en-US" dirty="0">
                <a:latin typeface="Franklin Gothic Book" panose="020B0503020102020204" pitchFamily="34" charset="0"/>
              </a:rPr>
              <a:t>t =  -13.28  p = 1.02e-39</a:t>
            </a:r>
            <a:br>
              <a:rPr lang="ru-RU" dirty="0">
                <a:latin typeface="Franklin Gothic Book" panose="020B0503020102020204" pitchFamily="34" charset="0"/>
              </a:rPr>
            </a:br>
            <a:r>
              <a:rPr lang="ru-RU" dirty="0">
                <a:latin typeface="Franklin Gothic Book" panose="020B0503020102020204" pitchFamily="34" charset="0"/>
              </a:rPr>
              <a:t>Очень значительные различия между группами по результатам F. Практически нет шансов, что это случайность.</a:t>
            </a:r>
          </a:p>
        </p:txBody>
      </p:sp>
    </p:spTree>
    <p:extLst>
      <p:ext uri="{BB962C8B-B14F-4D97-AF65-F5344CB8AC3E}">
        <p14:creationId xmlns:p14="http://schemas.microsoft.com/office/powerpoint/2010/main" val="26811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EA9442-130C-4731-A240-0A5451DA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8" y="346163"/>
            <a:ext cx="10276123" cy="6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76406F-0491-4F4A-A311-F683FE61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19" y="426851"/>
            <a:ext cx="10007162" cy="6004298"/>
          </a:xfrm>
        </p:spPr>
      </p:pic>
    </p:spTree>
    <p:extLst>
      <p:ext uri="{BB962C8B-B14F-4D97-AF65-F5344CB8AC3E}">
        <p14:creationId xmlns:p14="http://schemas.microsoft.com/office/powerpoint/2010/main" val="42332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ECE34C-CC6B-4C1B-8A28-1E9020271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4" y="423140"/>
            <a:ext cx="10019532" cy="6011720"/>
          </a:xfrm>
        </p:spPr>
      </p:pic>
    </p:spTree>
    <p:extLst>
      <p:ext uri="{BB962C8B-B14F-4D97-AF65-F5344CB8AC3E}">
        <p14:creationId xmlns:p14="http://schemas.microsoft.com/office/powerpoint/2010/main" val="392429686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251</TotalTime>
  <Words>97</Words>
  <Application>Microsoft Office PowerPoint</Application>
  <PresentationFormat>Широкоэкранный</PresentationFormat>
  <Paragraphs>12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Обрезка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Повезло не повезло</dc:title>
  <dc:creator>Григорий Мацнев</dc:creator>
  <cp:lastModifiedBy>Денис Самойленко</cp:lastModifiedBy>
  <cp:revision>17</cp:revision>
  <dcterms:created xsi:type="dcterms:W3CDTF">2024-05-25T17:13:34Z</dcterms:created>
  <dcterms:modified xsi:type="dcterms:W3CDTF">2024-05-27T07:09:56Z</dcterms:modified>
</cp:coreProperties>
</file>