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1" r:id="rId4"/>
    <p:sldId id="300" r:id="rId5"/>
    <p:sldId id="296" r:id="rId6"/>
    <p:sldId id="297" r:id="rId7"/>
    <p:sldId id="298" r:id="rId8"/>
    <p:sldId id="299" r:id="rId9"/>
    <p:sldId id="302" r:id="rId10"/>
    <p:sldId id="301" r:id="rId11"/>
    <p:sldId id="265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66" r:id="rId20"/>
  </p:sldIdLst>
  <p:sldSz cx="9144000" cy="5143500" type="screen16x9"/>
  <p:notesSz cx="6858000" cy="9144000"/>
  <p:embeddedFontLst>
    <p:embeddedFont>
      <p:font typeface="Dosis ExtraLight" pitchFamily="2" charset="0"/>
      <p:regular r:id="rId22"/>
      <p:bold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Titillium Web Light" panose="000004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3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1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0BFAB-F7DA-43CE-AC03-D44E6BB151D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VI"/>
        </a:p>
      </dgm:t>
    </dgm:pt>
    <dgm:pt modelId="{8D8CEF10-A927-4D46-904D-F3B911121406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Gill Sans MT" panose="020B0502020104020203" pitchFamily="34" charset="0"/>
            </a:rPr>
            <a:t>algorithms </a:t>
          </a:r>
          <a:endParaRPr lang="en-VI" dirty="0">
            <a:solidFill>
              <a:srgbClr val="002060"/>
            </a:solidFill>
            <a:latin typeface="Gill Sans MT" panose="020B0502020104020203" pitchFamily="34" charset="0"/>
          </a:endParaRPr>
        </a:p>
      </dgm:t>
    </dgm:pt>
    <dgm:pt modelId="{FC2BD312-E8DD-4F27-BAD5-98D8A911E73F}" type="parTrans" cxnId="{A097338E-803B-4BEF-BA2C-5981145BF7F5}">
      <dgm:prSet/>
      <dgm:spPr/>
      <dgm:t>
        <a:bodyPr/>
        <a:lstStyle/>
        <a:p>
          <a:endParaRPr lang="en-VI"/>
        </a:p>
      </dgm:t>
    </dgm:pt>
    <dgm:pt modelId="{4920D50B-3FC5-4DEE-AB5C-5044EA89E412}" type="sibTrans" cxnId="{A097338E-803B-4BEF-BA2C-5981145BF7F5}">
      <dgm:prSet/>
      <dgm:spPr/>
      <dgm:t>
        <a:bodyPr/>
        <a:lstStyle/>
        <a:p>
          <a:endParaRPr lang="en-VI"/>
        </a:p>
      </dgm:t>
    </dgm:pt>
    <dgm:pt modelId="{9012BB05-8AD6-45F7-B60B-0986DC5163C3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biased algorithms</a:t>
          </a:r>
          <a:endParaRPr lang="en-VI" dirty="0">
            <a:latin typeface="Gill Sans MT" panose="020B0502020104020203" pitchFamily="34" charset="0"/>
          </a:endParaRPr>
        </a:p>
      </dgm:t>
    </dgm:pt>
    <dgm:pt modelId="{DE5FC3E8-C923-4DD0-81EF-4B33373989B3}" type="parTrans" cxnId="{D3075BEA-466F-4BF3-8604-E21E8B9C34D6}">
      <dgm:prSet/>
      <dgm:spPr/>
      <dgm:t>
        <a:bodyPr/>
        <a:lstStyle/>
        <a:p>
          <a:endParaRPr lang="en-VI"/>
        </a:p>
      </dgm:t>
    </dgm:pt>
    <dgm:pt modelId="{65807B0E-A331-494E-BC68-5ADFCD3BD1B4}" type="sibTrans" cxnId="{D3075BEA-466F-4BF3-8604-E21E8B9C34D6}">
      <dgm:prSet/>
      <dgm:spPr/>
      <dgm:t>
        <a:bodyPr/>
        <a:lstStyle/>
        <a:p>
          <a:endParaRPr lang="en-VI"/>
        </a:p>
      </dgm:t>
    </dgm:pt>
    <dgm:pt modelId="{598AA143-0518-4D1C-A589-C2C5F742301E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bias mitigation strategy </a:t>
          </a:r>
          <a:endParaRPr lang="en-VI" dirty="0">
            <a:latin typeface="Gill Sans MT" panose="020B0502020104020203" pitchFamily="34" charset="0"/>
          </a:endParaRPr>
        </a:p>
      </dgm:t>
    </dgm:pt>
    <dgm:pt modelId="{848317EE-F1F7-421C-AFC1-283C6DC4998D}" type="parTrans" cxnId="{98153C57-E112-4947-93EC-2DCB94D74184}">
      <dgm:prSet/>
      <dgm:spPr/>
      <dgm:t>
        <a:bodyPr/>
        <a:lstStyle/>
        <a:p>
          <a:endParaRPr lang="en-VI"/>
        </a:p>
      </dgm:t>
    </dgm:pt>
    <dgm:pt modelId="{24C5FA73-CF20-4372-83C9-4F8226F642F4}" type="sibTrans" cxnId="{98153C57-E112-4947-93EC-2DCB94D74184}">
      <dgm:prSet/>
      <dgm:spPr/>
      <dgm:t>
        <a:bodyPr/>
        <a:lstStyle/>
        <a:p>
          <a:endParaRPr lang="en-VI"/>
        </a:p>
      </dgm:t>
    </dgm:pt>
    <dgm:pt modelId="{9E443481-208C-47A3-A985-AC43BD024AA2}">
      <dgm:prSet phldrT="[Text]"/>
      <dgm:spPr/>
      <dgm:t>
        <a:bodyPr/>
        <a:lstStyle/>
        <a:p>
          <a:r>
            <a:rPr lang="en-US" dirty="0" err="1">
              <a:latin typeface="Gill Sans MT" panose="020B0502020104020203" pitchFamily="34" charset="0"/>
            </a:rPr>
            <a:t>NarxCare</a:t>
          </a:r>
          <a:r>
            <a:rPr lang="en-US" dirty="0">
              <a:latin typeface="Gill Sans MT" panose="020B0502020104020203" pitchFamily="34" charset="0"/>
            </a:rPr>
            <a:t> case </a:t>
          </a:r>
          <a:endParaRPr lang="en-VI" dirty="0">
            <a:latin typeface="Gill Sans MT" panose="020B0502020104020203" pitchFamily="34" charset="0"/>
          </a:endParaRPr>
        </a:p>
      </dgm:t>
    </dgm:pt>
    <dgm:pt modelId="{F9A60860-30E1-4D46-B0C6-62EBD49E136E}" type="parTrans" cxnId="{FBC69142-E5BF-4FB0-9209-A488D9F30797}">
      <dgm:prSet/>
      <dgm:spPr/>
      <dgm:t>
        <a:bodyPr/>
        <a:lstStyle/>
        <a:p>
          <a:endParaRPr lang="en-VI"/>
        </a:p>
      </dgm:t>
    </dgm:pt>
    <dgm:pt modelId="{0F9686C9-F0C9-4B2D-AC3D-33B82A4C6FA9}" type="sibTrans" cxnId="{FBC69142-E5BF-4FB0-9209-A488D9F30797}">
      <dgm:prSet/>
      <dgm:spPr/>
      <dgm:t>
        <a:bodyPr/>
        <a:lstStyle/>
        <a:p>
          <a:endParaRPr lang="en-VI"/>
        </a:p>
      </dgm:t>
    </dgm:pt>
    <dgm:pt modelId="{BEF4863A-2121-49DA-B4D4-03B51CA28DDB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findings and recommendations </a:t>
          </a:r>
          <a:endParaRPr lang="en-VI" dirty="0">
            <a:latin typeface="Gill Sans MT" panose="020B0502020104020203" pitchFamily="34" charset="0"/>
          </a:endParaRPr>
        </a:p>
      </dgm:t>
    </dgm:pt>
    <dgm:pt modelId="{8B0AEBDB-319B-4047-9F39-5960EA01496A}" type="parTrans" cxnId="{E2B4BDC4-1CA3-460B-9BDD-22FF1AC6B3B6}">
      <dgm:prSet/>
      <dgm:spPr/>
      <dgm:t>
        <a:bodyPr/>
        <a:lstStyle/>
        <a:p>
          <a:endParaRPr lang="en-VI"/>
        </a:p>
      </dgm:t>
    </dgm:pt>
    <dgm:pt modelId="{5121187D-A996-4C32-993A-F4B5950CA51F}" type="sibTrans" cxnId="{E2B4BDC4-1CA3-460B-9BDD-22FF1AC6B3B6}">
      <dgm:prSet/>
      <dgm:spPr/>
      <dgm:t>
        <a:bodyPr/>
        <a:lstStyle/>
        <a:p>
          <a:endParaRPr lang="en-VI"/>
        </a:p>
      </dgm:t>
    </dgm:pt>
    <dgm:pt modelId="{C4944621-765F-428D-BEFF-6B1084D3AF60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Gill Sans MT" panose="020B0502020104020203" pitchFamily="34" charset="0"/>
            </a:rPr>
            <a:t>closing remarks</a:t>
          </a:r>
          <a:endParaRPr lang="en-VI" dirty="0">
            <a:solidFill>
              <a:srgbClr val="002060"/>
            </a:solidFill>
            <a:latin typeface="Gill Sans MT" panose="020B0502020104020203" pitchFamily="34" charset="0"/>
          </a:endParaRPr>
        </a:p>
      </dgm:t>
    </dgm:pt>
    <dgm:pt modelId="{3A2583B4-CD25-4BD6-96E1-0E4E3A17F0A3}" type="parTrans" cxnId="{E454311E-75CF-4375-AEE4-01F63BE94791}">
      <dgm:prSet/>
      <dgm:spPr/>
      <dgm:t>
        <a:bodyPr/>
        <a:lstStyle/>
        <a:p>
          <a:endParaRPr lang="en-VI"/>
        </a:p>
      </dgm:t>
    </dgm:pt>
    <dgm:pt modelId="{1D8C6D9B-598B-4067-BA51-98CEFD9ED93D}" type="sibTrans" cxnId="{E454311E-75CF-4375-AEE4-01F63BE94791}">
      <dgm:prSet/>
      <dgm:spPr/>
      <dgm:t>
        <a:bodyPr/>
        <a:lstStyle/>
        <a:p>
          <a:endParaRPr lang="en-VI"/>
        </a:p>
      </dgm:t>
    </dgm:pt>
    <dgm:pt modelId="{9EB857F4-D094-4156-8470-FA607F329204}" type="pres">
      <dgm:prSet presAssocID="{42A0BFAB-F7DA-43CE-AC03-D44E6BB151D0}" presName="diagram" presStyleCnt="0">
        <dgm:presLayoutVars>
          <dgm:dir/>
          <dgm:resizeHandles val="exact"/>
        </dgm:presLayoutVars>
      </dgm:prSet>
      <dgm:spPr/>
    </dgm:pt>
    <dgm:pt modelId="{626E34AF-811B-4B9C-9E90-A86C35E93087}" type="pres">
      <dgm:prSet presAssocID="{8D8CEF10-A927-4D46-904D-F3B911121406}" presName="node" presStyleLbl="node1" presStyleIdx="0" presStyleCnt="6">
        <dgm:presLayoutVars>
          <dgm:bulletEnabled val="1"/>
        </dgm:presLayoutVars>
      </dgm:prSet>
      <dgm:spPr/>
    </dgm:pt>
    <dgm:pt modelId="{B19F76FE-6E29-4918-8039-E5D3E694D886}" type="pres">
      <dgm:prSet presAssocID="{4920D50B-3FC5-4DEE-AB5C-5044EA89E412}" presName="sibTrans" presStyleCnt="0"/>
      <dgm:spPr/>
    </dgm:pt>
    <dgm:pt modelId="{F66BD4BA-3DAA-4D6B-8AEC-899BE0035E89}" type="pres">
      <dgm:prSet presAssocID="{9012BB05-8AD6-45F7-B60B-0986DC5163C3}" presName="node" presStyleLbl="node1" presStyleIdx="1" presStyleCnt="6">
        <dgm:presLayoutVars>
          <dgm:bulletEnabled val="1"/>
        </dgm:presLayoutVars>
      </dgm:prSet>
      <dgm:spPr/>
    </dgm:pt>
    <dgm:pt modelId="{8F7BD9DB-B9C3-4AC4-BA86-0AADC856FB5A}" type="pres">
      <dgm:prSet presAssocID="{65807B0E-A331-494E-BC68-5ADFCD3BD1B4}" presName="sibTrans" presStyleCnt="0"/>
      <dgm:spPr/>
    </dgm:pt>
    <dgm:pt modelId="{78CE873D-2A8B-4600-ACC7-F9AB04537A8E}" type="pres">
      <dgm:prSet presAssocID="{598AA143-0518-4D1C-A589-C2C5F742301E}" presName="node" presStyleLbl="node1" presStyleIdx="2" presStyleCnt="6">
        <dgm:presLayoutVars>
          <dgm:bulletEnabled val="1"/>
        </dgm:presLayoutVars>
      </dgm:prSet>
      <dgm:spPr/>
    </dgm:pt>
    <dgm:pt modelId="{307B9C15-544B-4F8F-A3CC-E92D00B05446}" type="pres">
      <dgm:prSet presAssocID="{24C5FA73-CF20-4372-83C9-4F8226F642F4}" presName="sibTrans" presStyleCnt="0"/>
      <dgm:spPr/>
    </dgm:pt>
    <dgm:pt modelId="{49A4459E-10C1-4D89-9424-E334CBFA1062}" type="pres">
      <dgm:prSet presAssocID="{9E443481-208C-47A3-A985-AC43BD024AA2}" presName="node" presStyleLbl="node1" presStyleIdx="3" presStyleCnt="6">
        <dgm:presLayoutVars>
          <dgm:bulletEnabled val="1"/>
        </dgm:presLayoutVars>
      </dgm:prSet>
      <dgm:spPr/>
    </dgm:pt>
    <dgm:pt modelId="{DAC0F152-D8BF-48A5-8F24-9953253C3F8F}" type="pres">
      <dgm:prSet presAssocID="{0F9686C9-F0C9-4B2D-AC3D-33B82A4C6FA9}" presName="sibTrans" presStyleCnt="0"/>
      <dgm:spPr/>
    </dgm:pt>
    <dgm:pt modelId="{F1F63347-C0D1-4E17-A52F-EADE0DC4841B}" type="pres">
      <dgm:prSet presAssocID="{BEF4863A-2121-49DA-B4D4-03B51CA28DDB}" presName="node" presStyleLbl="node1" presStyleIdx="4" presStyleCnt="6" custLinFactNeighborX="629" custLinFactNeighborY="105">
        <dgm:presLayoutVars>
          <dgm:bulletEnabled val="1"/>
        </dgm:presLayoutVars>
      </dgm:prSet>
      <dgm:spPr/>
    </dgm:pt>
    <dgm:pt modelId="{4CE8A768-0374-49E2-9CDC-3FC8CBDD60AA}" type="pres">
      <dgm:prSet presAssocID="{5121187D-A996-4C32-993A-F4B5950CA51F}" presName="sibTrans" presStyleCnt="0"/>
      <dgm:spPr/>
    </dgm:pt>
    <dgm:pt modelId="{E96168A5-5AD8-4492-8ED3-92D3E9FD41BA}" type="pres">
      <dgm:prSet presAssocID="{C4944621-765F-428D-BEFF-6B1084D3AF60}" presName="node" presStyleLbl="node1" presStyleIdx="5" presStyleCnt="6" custLinFactNeighborX="629">
        <dgm:presLayoutVars>
          <dgm:bulletEnabled val="1"/>
        </dgm:presLayoutVars>
      </dgm:prSet>
      <dgm:spPr/>
    </dgm:pt>
  </dgm:ptLst>
  <dgm:cxnLst>
    <dgm:cxn modelId="{E454311E-75CF-4375-AEE4-01F63BE94791}" srcId="{42A0BFAB-F7DA-43CE-AC03-D44E6BB151D0}" destId="{C4944621-765F-428D-BEFF-6B1084D3AF60}" srcOrd="5" destOrd="0" parTransId="{3A2583B4-CD25-4BD6-96E1-0E4E3A17F0A3}" sibTransId="{1D8C6D9B-598B-4067-BA51-98CEFD9ED93D}"/>
    <dgm:cxn modelId="{6B571432-86E2-456F-8EBE-7542B9EB144C}" type="presOf" srcId="{598AA143-0518-4D1C-A589-C2C5F742301E}" destId="{78CE873D-2A8B-4600-ACC7-F9AB04537A8E}" srcOrd="0" destOrd="0" presId="urn:microsoft.com/office/officeart/2005/8/layout/default"/>
    <dgm:cxn modelId="{AD2CF15E-167A-42CD-B0D0-BD6CA2FDFE7E}" type="presOf" srcId="{42A0BFAB-F7DA-43CE-AC03-D44E6BB151D0}" destId="{9EB857F4-D094-4156-8470-FA607F329204}" srcOrd="0" destOrd="0" presId="urn:microsoft.com/office/officeart/2005/8/layout/default"/>
    <dgm:cxn modelId="{FBC69142-E5BF-4FB0-9209-A488D9F30797}" srcId="{42A0BFAB-F7DA-43CE-AC03-D44E6BB151D0}" destId="{9E443481-208C-47A3-A985-AC43BD024AA2}" srcOrd="3" destOrd="0" parTransId="{F9A60860-30E1-4D46-B0C6-62EBD49E136E}" sibTransId="{0F9686C9-F0C9-4B2D-AC3D-33B82A4C6FA9}"/>
    <dgm:cxn modelId="{79798B47-EC95-424E-BA04-E9B9D144F92E}" type="presOf" srcId="{8D8CEF10-A927-4D46-904D-F3B911121406}" destId="{626E34AF-811B-4B9C-9E90-A86C35E93087}" srcOrd="0" destOrd="0" presId="urn:microsoft.com/office/officeart/2005/8/layout/default"/>
    <dgm:cxn modelId="{98153C57-E112-4947-93EC-2DCB94D74184}" srcId="{42A0BFAB-F7DA-43CE-AC03-D44E6BB151D0}" destId="{598AA143-0518-4D1C-A589-C2C5F742301E}" srcOrd="2" destOrd="0" parTransId="{848317EE-F1F7-421C-AFC1-283C6DC4998D}" sibTransId="{24C5FA73-CF20-4372-83C9-4F8226F642F4}"/>
    <dgm:cxn modelId="{1E993F5A-6DE7-470B-B2AB-2C5B5861BD81}" type="presOf" srcId="{9012BB05-8AD6-45F7-B60B-0986DC5163C3}" destId="{F66BD4BA-3DAA-4D6B-8AEC-899BE0035E89}" srcOrd="0" destOrd="0" presId="urn:microsoft.com/office/officeart/2005/8/layout/default"/>
    <dgm:cxn modelId="{44FF3D7C-5096-46AA-A9A6-70DB916CD342}" type="presOf" srcId="{C4944621-765F-428D-BEFF-6B1084D3AF60}" destId="{E96168A5-5AD8-4492-8ED3-92D3E9FD41BA}" srcOrd="0" destOrd="0" presId="urn:microsoft.com/office/officeart/2005/8/layout/default"/>
    <dgm:cxn modelId="{A097338E-803B-4BEF-BA2C-5981145BF7F5}" srcId="{42A0BFAB-F7DA-43CE-AC03-D44E6BB151D0}" destId="{8D8CEF10-A927-4D46-904D-F3B911121406}" srcOrd="0" destOrd="0" parTransId="{FC2BD312-E8DD-4F27-BAD5-98D8A911E73F}" sibTransId="{4920D50B-3FC5-4DEE-AB5C-5044EA89E412}"/>
    <dgm:cxn modelId="{C79BDFB8-7CD1-45C8-902A-F5CF5F58A850}" type="presOf" srcId="{BEF4863A-2121-49DA-B4D4-03B51CA28DDB}" destId="{F1F63347-C0D1-4E17-A52F-EADE0DC4841B}" srcOrd="0" destOrd="0" presId="urn:microsoft.com/office/officeart/2005/8/layout/default"/>
    <dgm:cxn modelId="{E2B4BDC4-1CA3-460B-9BDD-22FF1AC6B3B6}" srcId="{42A0BFAB-F7DA-43CE-AC03-D44E6BB151D0}" destId="{BEF4863A-2121-49DA-B4D4-03B51CA28DDB}" srcOrd="4" destOrd="0" parTransId="{8B0AEBDB-319B-4047-9F39-5960EA01496A}" sibTransId="{5121187D-A996-4C32-993A-F4B5950CA51F}"/>
    <dgm:cxn modelId="{FB0760E3-8ECA-4AEC-A9B1-5E83CB7DA881}" type="presOf" srcId="{9E443481-208C-47A3-A985-AC43BD024AA2}" destId="{49A4459E-10C1-4D89-9424-E334CBFA1062}" srcOrd="0" destOrd="0" presId="urn:microsoft.com/office/officeart/2005/8/layout/default"/>
    <dgm:cxn modelId="{D3075BEA-466F-4BF3-8604-E21E8B9C34D6}" srcId="{42A0BFAB-F7DA-43CE-AC03-D44E6BB151D0}" destId="{9012BB05-8AD6-45F7-B60B-0986DC5163C3}" srcOrd="1" destOrd="0" parTransId="{DE5FC3E8-C923-4DD0-81EF-4B33373989B3}" sibTransId="{65807B0E-A331-494E-BC68-5ADFCD3BD1B4}"/>
    <dgm:cxn modelId="{25FE0C5E-E751-4C79-B79B-A0448EAD338D}" type="presParOf" srcId="{9EB857F4-D094-4156-8470-FA607F329204}" destId="{626E34AF-811B-4B9C-9E90-A86C35E93087}" srcOrd="0" destOrd="0" presId="urn:microsoft.com/office/officeart/2005/8/layout/default"/>
    <dgm:cxn modelId="{4FABB539-B7A6-48A4-8D40-429859BA8475}" type="presParOf" srcId="{9EB857F4-D094-4156-8470-FA607F329204}" destId="{B19F76FE-6E29-4918-8039-E5D3E694D886}" srcOrd="1" destOrd="0" presId="urn:microsoft.com/office/officeart/2005/8/layout/default"/>
    <dgm:cxn modelId="{78AE466B-0225-496A-AFE5-9D5CFFE79221}" type="presParOf" srcId="{9EB857F4-D094-4156-8470-FA607F329204}" destId="{F66BD4BA-3DAA-4D6B-8AEC-899BE0035E89}" srcOrd="2" destOrd="0" presId="urn:microsoft.com/office/officeart/2005/8/layout/default"/>
    <dgm:cxn modelId="{A14DE084-A4C5-41E3-8DF5-1B1769439856}" type="presParOf" srcId="{9EB857F4-D094-4156-8470-FA607F329204}" destId="{8F7BD9DB-B9C3-4AC4-BA86-0AADC856FB5A}" srcOrd="3" destOrd="0" presId="urn:microsoft.com/office/officeart/2005/8/layout/default"/>
    <dgm:cxn modelId="{3A7AA3B2-F684-44D7-B687-AF15F157590B}" type="presParOf" srcId="{9EB857F4-D094-4156-8470-FA607F329204}" destId="{78CE873D-2A8B-4600-ACC7-F9AB04537A8E}" srcOrd="4" destOrd="0" presId="urn:microsoft.com/office/officeart/2005/8/layout/default"/>
    <dgm:cxn modelId="{C343D993-94C1-4EFC-9D23-A7188925C577}" type="presParOf" srcId="{9EB857F4-D094-4156-8470-FA607F329204}" destId="{307B9C15-544B-4F8F-A3CC-E92D00B05446}" srcOrd="5" destOrd="0" presId="urn:microsoft.com/office/officeart/2005/8/layout/default"/>
    <dgm:cxn modelId="{6DD1FDA0-A492-43F9-A5FD-585D22A019A2}" type="presParOf" srcId="{9EB857F4-D094-4156-8470-FA607F329204}" destId="{49A4459E-10C1-4D89-9424-E334CBFA1062}" srcOrd="6" destOrd="0" presId="urn:microsoft.com/office/officeart/2005/8/layout/default"/>
    <dgm:cxn modelId="{9A7FDA9D-E3C5-439C-A056-F46240309DF8}" type="presParOf" srcId="{9EB857F4-D094-4156-8470-FA607F329204}" destId="{DAC0F152-D8BF-48A5-8F24-9953253C3F8F}" srcOrd="7" destOrd="0" presId="urn:microsoft.com/office/officeart/2005/8/layout/default"/>
    <dgm:cxn modelId="{02BDA7FD-83D1-4211-9F80-D10CBF700ED8}" type="presParOf" srcId="{9EB857F4-D094-4156-8470-FA607F329204}" destId="{F1F63347-C0D1-4E17-A52F-EADE0DC4841B}" srcOrd="8" destOrd="0" presId="urn:microsoft.com/office/officeart/2005/8/layout/default"/>
    <dgm:cxn modelId="{8B937C16-305A-4535-9B7F-33CF8BC28650}" type="presParOf" srcId="{9EB857F4-D094-4156-8470-FA607F329204}" destId="{4CE8A768-0374-49E2-9CDC-3FC8CBDD60AA}" srcOrd="9" destOrd="0" presId="urn:microsoft.com/office/officeart/2005/8/layout/default"/>
    <dgm:cxn modelId="{A04DBE56-509F-4ADD-8FF9-77A666E93760}" type="presParOf" srcId="{9EB857F4-D094-4156-8470-FA607F329204}" destId="{E96168A5-5AD8-4492-8ED3-92D3E9FD41B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E34AF-811B-4B9C-9E90-A86C35E93087}">
      <dsp:nvSpPr>
        <dsp:cNvPr id="0" name=""/>
        <dsp:cNvSpPr/>
      </dsp:nvSpPr>
      <dsp:spPr>
        <a:xfrm>
          <a:off x="0" y="199137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Gill Sans MT" panose="020B0502020104020203" pitchFamily="34" charset="0"/>
            </a:rPr>
            <a:t>algorithms </a:t>
          </a:r>
          <a:endParaRPr lang="en-VI" sz="1900" kern="1200" dirty="0">
            <a:solidFill>
              <a:srgbClr val="002060"/>
            </a:solidFill>
            <a:latin typeface="Gill Sans MT" panose="020B0502020104020203" pitchFamily="34" charset="0"/>
          </a:endParaRPr>
        </a:p>
      </dsp:txBody>
      <dsp:txXfrm>
        <a:off x="0" y="199137"/>
        <a:ext cx="1904999" cy="1143000"/>
      </dsp:txXfrm>
    </dsp:sp>
    <dsp:sp modelId="{F66BD4BA-3DAA-4D6B-8AEC-899BE0035E89}">
      <dsp:nvSpPr>
        <dsp:cNvPr id="0" name=""/>
        <dsp:cNvSpPr/>
      </dsp:nvSpPr>
      <dsp:spPr>
        <a:xfrm>
          <a:off x="2095500" y="199137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ill Sans MT" panose="020B0502020104020203" pitchFamily="34" charset="0"/>
            </a:rPr>
            <a:t>biased algorithms</a:t>
          </a:r>
          <a:endParaRPr lang="en-VI" sz="1900" kern="1200" dirty="0">
            <a:latin typeface="Gill Sans MT" panose="020B0502020104020203" pitchFamily="34" charset="0"/>
          </a:endParaRPr>
        </a:p>
      </dsp:txBody>
      <dsp:txXfrm>
        <a:off x="2095500" y="199137"/>
        <a:ext cx="1904999" cy="1143000"/>
      </dsp:txXfrm>
    </dsp:sp>
    <dsp:sp modelId="{78CE873D-2A8B-4600-ACC7-F9AB04537A8E}">
      <dsp:nvSpPr>
        <dsp:cNvPr id="0" name=""/>
        <dsp:cNvSpPr/>
      </dsp:nvSpPr>
      <dsp:spPr>
        <a:xfrm>
          <a:off x="4191000" y="199137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ill Sans MT" panose="020B0502020104020203" pitchFamily="34" charset="0"/>
            </a:rPr>
            <a:t>bias mitigation strategy </a:t>
          </a:r>
          <a:endParaRPr lang="en-VI" sz="1900" kern="1200" dirty="0">
            <a:latin typeface="Gill Sans MT" panose="020B0502020104020203" pitchFamily="34" charset="0"/>
          </a:endParaRPr>
        </a:p>
      </dsp:txBody>
      <dsp:txXfrm>
        <a:off x="4191000" y="199137"/>
        <a:ext cx="1904999" cy="1143000"/>
      </dsp:txXfrm>
    </dsp:sp>
    <dsp:sp modelId="{49A4459E-10C1-4D89-9424-E334CBFA1062}">
      <dsp:nvSpPr>
        <dsp:cNvPr id="0" name=""/>
        <dsp:cNvSpPr/>
      </dsp:nvSpPr>
      <dsp:spPr>
        <a:xfrm>
          <a:off x="0" y="1532637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Gill Sans MT" panose="020B0502020104020203" pitchFamily="34" charset="0"/>
            </a:rPr>
            <a:t>NarxCare</a:t>
          </a:r>
          <a:r>
            <a:rPr lang="en-US" sz="1900" kern="1200" dirty="0">
              <a:latin typeface="Gill Sans MT" panose="020B0502020104020203" pitchFamily="34" charset="0"/>
            </a:rPr>
            <a:t> case </a:t>
          </a:r>
          <a:endParaRPr lang="en-VI" sz="1900" kern="1200" dirty="0">
            <a:latin typeface="Gill Sans MT" panose="020B0502020104020203" pitchFamily="34" charset="0"/>
          </a:endParaRPr>
        </a:p>
      </dsp:txBody>
      <dsp:txXfrm>
        <a:off x="0" y="1532637"/>
        <a:ext cx="1904999" cy="1143000"/>
      </dsp:txXfrm>
    </dsp:sp>
    <dsp:sp modelId="{F1F63347-C0D1-4E17-A52F-EADE0DC4841B}">
      <dsp:nvSpPr>
        <dsp:cNvPr id="0" name=""/>
        <dsp:cNvSpPr/>
      </dsp:nvSpPr>
      <dsp:spPr>
        <a:xfrm>
          <a:off x="2107482" y="1533837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ill Sans MT" panose="020B0502020104020203" pitchFamily="34" charset="0"/>
            </a:rPr>
            <a:t>findings and recommendations </a:t>
          </a:r>
          <a:endParaRPr lang="en-VI" sz="1900" kern="1200" dirty="0">
            <a:latin typeface="Gill Sans MT" panose="020B0502020104020203" pitchFamily="34" charset="0"/>
          </a:endParaRPr>
        </a:p>
      </dsp:txBody>
      <dsp:txXfrm>
        <a:off x="2107482" y="1533837"/>
        <a:ext cx="1904999" cy="1143000"/>
      </dsp:txXfrm>
    </dsp:sp>
    <dsp:sp modelId="{E96168A5-5AD8-4492-8ED3-92D3E9FD41BA}">
      <dsp:nvSpPr>
        <dsp:cNvPr id="0" name=""/>
        <dsp:cNvSpPr/>
      </dsp:nvSpPr>
      <dsp:spPr>
        <a:xfrm>
          <a:off x="4191000" y="1532637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Gill Sans MT" panose="020B0502020104020203" pitchFamily="34" charset="0"/>
            </a:rPr>
            <a:t>closing remarks</a:t>
          </a:r>
          <a:endParaRPr lang="en-VI" sz="1900" kern="1200" dirty="0">
            <a:solidFill>
              <a:srgbClr val="002060"/>
            </a:solidFill>
            <a:latin typeface="Gill Sans MT" panose="020B0502020104020203" pitchFamily="34" charset="0"/>
          </a:endParaRPr>
        </a:p>
      </dsp:txBody>
      <dsp:txXfrm>
        <a:off x="4191000" y="1532637"/>
        <a:ext cx="1904999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20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71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586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1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663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499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882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286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84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8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763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25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6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805948" cy="1363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Gill Sans MT" panose="020B0502020104020203" pitchFamily="34" charset="0"/>
              </a:rPr>
              <a:t>Discussion of a Biased Algorithm: </a:t>
            </a:r>
            <a:br>
              <a:rPr lang="en" sz="4400" dirty="0">
                <a:latin typeface="Gill Sans MT" panose="020B0502020104020203" pitchFamily="34" charset="0"/>
              </a:rPr>
            </a:br>
            <a:r>
              <a:rPr lang="en" sz="3600" dirty="0">
                <a:solidFill>
                  <a:srgbClr val="FFFF00"/>
                </a:solidFill>
                <a:latin typeface="Gill Sans MT" panose="020B0502020104020203" pitchFamily="34" charset="0"/>
              </a:rPr>
              <a:t>Exploring NarxCare, a biased  Opioid Risk Tool </a:t>
            </a:r>
            <a:br>
              <a:rPr lang="en" sz="3600" dirty="0">
                <a:solidFill>
                  <a:srgbClr val="FFFF00"/>
                </a:solidFill>
                <a:latin typeface="Gill Sans MT" panose="020B0502020104020203" pitchFamily="34" charset="0"/>
              </a:rPr>
            </a:br>
            <a:br>
              <a:rPr lang="en" sz="3600" dirty="0">
                <a:solidFill>
                  <a:srgbClr val="FFFF00"/>
                </a:solidFill>
                <a:latin typeface="Gill Sans MT" panose="020B0502020104020203" pitchFamily="34" charset="0"/>
              </a:rPr>
            </a:br>
            <a:r>
              <a:rPr lang="en" sz="1800" dirty="0">
                <a:solidFill>
                  <a:srgbClr val="99CC00"/>
                </a:solidFill>
                <a:latin typeface="Gill Sans MT" panose="020B0502020104020203" pitchFamily="34" charset="0"/>
              </a:rPr>
              <a:t>By Deyoz Rayamajhi</a:t>
            </a:r>
            <a:endParaRPr sz="1800" dirty="0">
              <a:solidFill>
                <a:srgbClr val="99CC00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Biased mitigation strategy 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270933" y="946514"/>
            <a:ext cx="7730067" cy="4068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train and mask (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Ghili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, 2021)</a:t>
            </a:r>
          </a:p>
          <a:p>
            <a:pPr lvl="2"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introduce diversity (Lee et al., 2019)</a:t>
            </a:r>
          </a:p>
          <a:p>
            <a:pPr lvl="2"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audit independently (Lee et al., 2019)</a:t>
            </a:r>
          </a:p>
          <a:p>
            <a:pPr lvl="2"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prepare and implement Algorithm Impact Assessment (AIA) (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Kozlowska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, 2021)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A2378C-0772-4F4A-8205-719E919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26614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2984090" y="1161531"/>
            <a:ext cx="4753897" cy="345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an analytics tool used by doctors and pharmacists to identify a patient’s risk of misusing opioids</a:t>
            </a:r>
            <a:r>
              <a:rPr lang="en" dirty="0"/>
              <a:t>.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" dirty="0">
                <a:latin typeface="Times New Roman" panose="02020603050405020304" pitchFamily="18" charset="0"/>
              </a:rPr>
              <a:t>he software records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</a:rPr>
              <a:t>number of pharmacies visited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d</a:t>
            </a:r>
            <a:r>
              <a:rPr lang="en" dirty="0">
                <a:latin typeface="Times New Roman" panose="02020603050405020304" pitchFamily="18" charset="0"/>
              </a:rPr>
              <a:t>istance traveled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</a:t>
            </a:r>
            <a:r>
              <a:rPr lang="en" dirty="0">
                <a:latin typeface="Times New Roman" panose="02020603050405020304" pitchFamily="18" charset="0"/>
              </a:rPr>
              <a:t>rescription received </a:t>
            </a:r>
          </a:p>
          <a:p>
            <a:pPr marL="342900" indent="-342900"/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F376E-6504-4439-BE82-35CA0835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161531"/>
            <a:ext cx="2487561" cy="2276072"/>
          </a:xfrm>
          <a:prstGeom prst="rect">
            <a:avLst/>
          </a:prstGeom>
        </p:spPr>
      </p:pic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640232" y="1161531"/>
            <a:ext cx="7097756" cy="345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tates require Opioid prescribers to check </a:t>
            </a:r>
            <a:r>
              <a:rPr lang="en-US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doctor shopping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overdose death can cost a </a:t>
            </a:r>
            <a:r>
              <a:rPr lang="en-US" sz="2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practice </a:t>
            </a:r>
            <a:r>
              <a:rPr lang="en-US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license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octors and pharmacists are increasingly </a:t>
            </a:r>
            <a:r>
              <a:rPr lang="en-US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relying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such </a:t>
            </a:r>
            <a:r>
              <a:rPr lang="en-US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ORT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but the biased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 is making a serious </a:t>
            </a:r>
            <a:r>
              <a:rPr lang="en-US" sz="2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negative impacts</a:t>
            </a:r>
            <a:endParaRPr lang="en-US" sz="2600" b="1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 </a:t>
            </a:r>
          </a:p>
        </p:txBody>
      </p:sp>
    </p:spTree>
    <p:extLst>
      <p:ext uri="{BB962C8B-B14F-4D97-AF65-F5344CB8AC3E}">
        <p14:creationId xmlns:p14="http://schemas.microsoft.com/office/powerpoint/2010/main" val="266227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640231" y="1161531"/>
            <a:ext cx="7419247" cy="345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Examples of impacts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a 35 years old woman having serious </a:t>
            </a:r>
            <a:r>
              <a:rPr lang="en-US" sz="2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uterus pain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was denied treatment, saying she is involved in doctor shopping though she did not. 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many patients having </a:t>
            </a:r>
            <a:r>
              <a:rPr lang="en-US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complex health issues,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requiring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opioids, are denied opioids prescription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people with </a:t>
            </a:r>
            <a:r>
              <a:rPr lang="en-US" sz="2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psychiatric disorders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are often denied opioids prescription 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73679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640231" y="1161531"/>
            <a:ext cx="7419247" cy="345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Why such impacts?</a:t>
            </a:r>
          </a:p>
          <a:p>
            <a:pPr marL="0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Because, </a:t>
            </a:r>
          </a:p>
          <a:p>
            <a:pPr marL="0" indent="0">
              <a:buClrTx/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biase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d towards patients having </a:t>
            </a:r>
          </a:p>
          <a:p>
            <a:pPr marL="0" indent="0">
              <a:buClrTx/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patients with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complex health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issues 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patients with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psychiatric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disorders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women in general 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owner of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pets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that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are on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opioids medications</a:t>
            </a:r>
          </a:p>
          <a:p>
            <a:pPr marL="342900" indent="-342900">
              <a:buClrTx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68398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640231" y="1161531"/>
            <a:ext cx="7419247" cy="345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How has bias arisen in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?</a:t>
            </a:r>
          </a:p>
          <a:p>
            <a:pPr marL="0" indent="0">
              <a:buClrTx/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omen were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abused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more than men, causing more women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depression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PTSD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lvl="1" indent="0">
              <a:buClrTx/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one critical variable for high risk is a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psychiatric issue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which was based on research </a:t>
            </a:r>
          </a:p>
          <a:p>
            <a:pPr marL="457200" lvl="1" indent="0">
              <a:buClrTx/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Therefore, women with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psychiatric problems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are a target of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 : Findings</a:t>
            </a:r>
          </a:p>
        </p:txBody>
      </p:sp>
    </p:spTree>
    <p:extLst>
      <p:ext uri="{BB962C8B-B14F-4D97-AF65-F5344CB8AC3E}">
        <p14:creationId xmlns:p14="http://schemas.microsoft.com/office/powerpoint/2010/main" val="295225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640231" y="1112763"/>
            <a:ext cx="7419247" cy="3607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How has bias arisen in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?</a:t>
            </a:r>
          </a:p>
          <a:p>
            <a:pPr marL="0" indent="0">
              <a:buClrTx/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ts with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complex health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often need to visit 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multiple hospitals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and travel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long-distances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and get opioids 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another critical variable for high risk is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distance travel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number of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pharmacy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visits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Therefore, 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ts with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complex health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are a target of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420275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640231" y="1112763"/>
            <a:ext cx="7419247" cy="3607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Tx/>
              <a:buNone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has defects</a:t>
            </a:r>
          </a:p>
          <a:p>
            <a:pPr marL="0" indent="0">
              <a:buClrTx/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VI" dirty="0">
                <a:latin typeface="Times New Roman" panose="02020603050405020304" pitchFamily="18" charset="0"/>
              </a:rPr>
              <a:t>it accounts for opioids prescribed for veterinary purposes in the records of pet owners</a:t>
            </a: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Therefore,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eople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with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pets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that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are on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opioids medications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also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NarxCare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target 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 : Findings</a:t>
            </a:r>
          </a:p>
        </p:txBody>
      </p:sp>
    </p:spTree>
    <p:extLst>
      <p:ext uri="{BB962C8B-B14F-4D97-AF65-F5344CB8AC3E}">
        <p14:creationId xmlns:p14="http://schemas.microsoft.com/office/powerpoint/2010/main" val="50235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640231" y="1112763"/>
            <a:ext cx="7735673" cy="3607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Recommendations:</a:t>
            </a:r>
          </a:p>
          <a:p>
            <a:pPr marL="0" indent="0">
              <a:buClrTx/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</a:rPr>
              <a:t>adjust</a:t>
            </a:r>
            <a:r>
              <a:rPr lang="en-US" dirty="0">
                <a:latin typeface="Times New Roman" panose="02020603050405020304" pitchFamily="18" charset="0"/>
              </a:rPr>
              <a:t> the </a:t>
            </a:r>
            <a:r>
              <a:rPr lang="en-US" b="1" i="1" dirty="0">
                <a:latin typeface="Times New Roman" panose="02020603050405020304" pitchFamily="18" charset="0"/>
              </a:rPr>
              <a:t>weight </a:t>
            </a:r>
            <a:r>
              <a:rPr lang="en-US" dirty="0">
                <a:latin typeface="Times New Roman" panose="02020603050405020304" pitchFamily="18" charset="0"/>
              </a:rPr>
              <a:t>of the patients with complex health problems  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etrain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algorithm with more balanced data</a:t>
            </a:r>
            <a:endParaRPr lang="en-US" b="1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eeds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me mechanism to identify opioids prescribed for pets 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government should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regulate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to do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AIA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before any new rollouts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ClrTx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3870;p18">
            <a:extLst>
              <a:ext uri="{FF2B5EF4-FFF2-40B4-BE49-F238E27FC236}">
                <a16:creationId xmlns:a16="http://schemas.microsoft.com/office/drawing/2014/main" id="{683C5C0B-EC32-4371-B103-D7788EE0AAE6}"/>
              </a:ext>
            </a:extLst>
          </p:cNvPr>
          <p:cNvSpPr txBox="1">
            <a:spLocks/>
          </p:cNvSpPr>
          <p:nvPr/>
        </p:nvSpPr>
        <p:spPr>
          <a:xfrm>
            <a:off x="598510" y="128444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NarxCare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 Case: </a:t>
            </a:r>
          </a:p>
        </p:txBody>
      </p:sp>
    </p:spTree>
    <p:extLst>
      <p:ext uri="{BB962C8B-B14F-4D97-AF65-F5344CB8AC3E}">
        <p14:creationId xmlns:p14="http://schemas.microsoft.com/office/powerpoint/2010/main" val="341112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18444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0B87A1"/>
                </a:highlight>
                <a:latin typeface="Gill Sans MT" panose="020B0502020104020203" pitchFamily="34" charset="0"/>
                <a:ea typeface="Titillium Web Light"/>
                <a:cs typeface="Titillium Web Light"/>
                <a:sym typeface="Titillium Web Light"/>
              </a:rPr>
              <a:t>Questions are Welcome!</a:t>
            </a:r>
            <a:endParaRPr dirty="0">
              <a:solidFill>
                <a:srgbClr val="FFFFFF"/>
              </a:solidFill>
              <a:highlight>
                <a:srgbClr val="0B87A1"/>
              </a:highlight>
              <a:latin typeface="Gill Sans MT" panose="020B0502020104020203" pitchFamily="34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3026A4-A504-4442-B51C-55F8915C8368}"/>
              </a:ext>
            </a:extLst>
          </p:cNvPr>
          <p:cNvSpPr txBox="1"/>
          <p:nvPr/>
        </p:nvSpPr>
        <p:spPr>
          <a:xfrm>
            <a:off x="543049" y="155030"/>
            <a:ext cx="609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We will discuss today on </a:t>
            </a:r>
            <a:r>
              <a:rPr lang="en-US" dirty="0"/>
              <a:t> </a:t>
            </a:r>
            <a:endParaRPr lang="en-VI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7A0256A-441B-4EDD-9020-B854DC3D3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8122"/>
              </p:ext>
            </p:extLst>
          </p:nvPr>
        </p:nvGraphicFramePr>
        <p:xfrm>
          <a:off x="978246" y="1489865"/>
          <a:ext cx="6096000" cy="287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  <a:sym typeface="Arial"/>
              </a:rPr>
              <a:t>Algorithms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  <a:sym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110639"/>
            <a:ext cx="6761100" cy="341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set of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rules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used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in computer programs and embedded systems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their use has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revolutionized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many industries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provides a lot of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benefits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533400" lvl="1" indent="0">
              <a:buClrTx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Algorithms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744279"/>
            <a:ext cx="7745216" cy="4270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solidFill>
                  <a:schemeClr val="tx1"/>
                </a:solidFill>
                <a:latin typeface="Gill Sans MT" panose="020B0502020104020203" pitchFamily="34" charset="0"/>
              </a:rPr>
              <a:t>Machine Learning Algorithms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they make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predictions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by learning the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patterns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in the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data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historical data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are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fed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into the algorithm to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train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the model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they can be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applied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to a wide variety of applications</a:t>
            </a:r>
          </a:p>
          <a:p>
            <a:pPr marL="533400" lvl="1" indent="0"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9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Algorithms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110639"/>
            <a:ext cx="6761100" cy="3904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solidFill>
                  <a:schemeClr val="tx1"/>
                </a:solidFill>
                <a:latin typeface="Gill Sans MT" panose="020B0502020104020203" pitchFamily="34" charset="0"/>
              </a:rPr>
              <a:t>Issues of Machine Learning algorithm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it can </a:t>
            </a: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introduce bias</a:t>
            </a:r>
          </a:p>
          <a:p>
            <a:pPr lvl="1"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it can be </a:t>
            </a: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misused</a:t>
            </a:r>
          </a:p>
          <a:p>
            <a:pPr lvl="1"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there are no or </a:t>
            </a: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limited regulations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2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Biased Algorithms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110639"/>
            <a:ext cx="3853700" cy="3904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lack of fairness 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that arises from the output of computer systems (Alake, 2020)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20DAE-2F8E-4AC4-A534-0BE78402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76" y="1303867"/>
            <a:ext cx="2912534" cy="28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Biased Algorithms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110639"/>
            <a:ext cx="6761100" cy="3904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affects a </a:t>
            </a: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particular group</a:t>
            </a:r>
          </a:p>
          <a:p>
            <a:pPr lvl="1"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negatively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affects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marginalized, poor, and vulnerable peoples </a:t>
            </a:r>
          </a:p>
          <a:p>
            <a:pPr lvl="1"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amplifies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social problems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4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Biased Algorithms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1200" y="946514"/>
            <a:ext cx="4318000" cy="435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Gill Sans MT" panose="020B0502020104020203" pitchFamily="34" charset="0"/>
              </a:rPr>
              <a:t>How does the bias arise?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to understand, we categorize biased algorithms into three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types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A2378C-0772-4F4A-8205-719E919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I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92965BB-4268-43C0-9422-9EDED8B06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67741"/>
              </p:ext>
            </p:extLst>
          </p:nvPr>
        </p:nvGraphicFramePr>
        <p:xfrm>
          <a:off x="4207115" y="1599555"/>
          <a:ext cx="3708400" cy="240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7025533" imgH="2910731" progId="Visio.Drawing.15">
                  <p:embed/>
                </p:oleObj>
              </mc:Choice>
              <mc:Fallback>
                <p:oleObj name="Visio" r:id="rId4" imgW="7025533" imgH="29107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115" y="1599555"/>
                        <a:ext cx="3708400" cy="2407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1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98510" y="128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/>
              </a:rPr>
              <a:t>Biased Algorithms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13267" y="946514"/>
            <a:ext cx="7687733" cy="4068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spcBef>
                <a:spcPts val="6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Gill Sans MT" panose="020B0502020104020203" pitchFamily="34" charset="0"/>
              </a:rPr>
              <a:t>How does the bias arise?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cognitive algorithms bias is from the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skewed data</a:t>
            </a:r>
          </a:p>
          <a:p>
            <a:pPr lvl="1"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faulty algorithms’ bias is from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defects in data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or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algorithms</a:t>
            </a:r>
          </a:p>
          <a:p>
            <a:pPr lvl="1"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manipulated algorithms’ bias comes from </a:t>
            </a:r>
            <a:r>
              <a:rPr lang="en-US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intended modification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in algorithms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A2378C-0772-4F4A-8205-719E919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31983802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260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Gill Sans MT</vt:lpstr>
      <vt:lpstr>Titillium Web Light</vt:lpstr>
      <vt:lpstr>Times New Roman</vt:lpstr>
      <vt:lpstr>Wingdings</vt:lpstr>
      <vt:lpstr>Dosis ExtraLight</vt:lpstr>
      <vt:lpstr>Arial</vt:lpstr>
      <vt:lpstr>Mowbray template</vt:lpstr>
      <vt:lpstr>Visio</vt:lpstr>
      <vt:lpstr>Discussion of a Biased Algorithm:  Exploring NarxCare, a biased  Opioid Risk Tool   By Deyoz Rayamajhi</vt:lpstr>
      <vt:lpstr>PowerPoint Presentation</vt:lpstr>
      <vt:lpstr>Algorithms</vt:lpstr>
      <vt:lpstr>Algorithms</vt:lpstr>
      <vt:lpstr>Algorithms</vt:lpstr>
      <vt:lpstr>Biased Algorithms</vt:lpstr>
      <vt:lpstr>Biased Algorithms</vt:lpstr>
      <vt:lpstr>Biased Algorithms</vt:lpstr>
      <vt:lpstr>Biased Algorithms</vt:lpstr>
      <vt:lpstr>Biased mitigation strategy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are 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of a Biased Algorithm:  Exploring NarxCare, an Opioid Risk Tool   By Deyoz Rayamajhi</dc:title>
  <dc:creator>deyoz rayamajhi</dc:creator>
  <cp:lastModifiedBy>DEYOZ.RAYAMAJHI@baruchmail.cuny.edu</cp:lastModifiedBy>
  <cp:revision>6</cp:revision>
  <dcterms:modified xsi:type="dcterms:W3CDTF">2022-05-12T17:21:54Z</dcterms:modified>
</cp:coreProperties>
</file>