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07980" y="543698"/>
            <a:ext cx="8915399" cy="2248929"/>
          </a:xfrm>
        </p:spPr>
        <p:txBody>
          <a:bodyPr/>
          <a:lstStyle/>
          <a:p>
            <a:r>
              <a:rPr lang="es-MX" dirty="0" smtClean="0"/>
              <a:t>Universidad </a:t>
            </a:r>
            <a:r>
              <a:rPr lang="es-MX" dirty="0" smtClean="0"/>
              <a:t>Laica </a:t>
            </a:r>
            <a:r>
              <a:rPr lang="es-MX" dirty="0" smtClean="0"/>
              <a:t>Eloy Alfaro de Manabí. 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2850293"/>
            <a:ext cx="8915399" cy="3053370"/>
          </a:xfrm>
        </p:spPr>
        <p:txBody>
          <a:bodyPr>
            <a:normAutofit/>
          </a:bodyPr>
          <a:lstStyle/>
          <a:p>
            <a:r>
              <a:rPr lang="es-MX" dirty="0" smtClean="0"/>
              <a:t>INTEGRANTES:</a:t>
            </a:r>
            <a:endParaRPr lang="es-EC" dirty="0" smtClean="0"/>
          </a:p>
          <a:p>
            <a:r>
              <a:rPr lang="es-MX" dirty="0" smtClean="0"/>
              <a:t>Carmen Alexandra Vargas Rodríguez </a:t>
            </a:r>
          </a:p>
          <a:p>
            <a:r>
              <a:rPr lang="es-MX" dirty="0" smtClean="0"/>
              <a:t>Gina Paola Guerrero Cevallos </a:t>
            </a:r>
          </a:p>
          <a:p>
            <a:r>
              <a:rPr lang="es-MX" dirty="0" smtClean="0"/>
              <a:t>Wilson Bladimir Olaya Mejía </a:t>
            </a:r>
          </a:p>
          <a:p>
            <a:r>
              <a:rPr lang="es-MX" dirty="0" smtClean="0"/>
              <a:t>Alexis Joel Barreros </a:t>
            </a:r>
            <a:r>
              <a:rPr lang="es-MX" dirty="0" err="1" smtClean="0"/>
              <a:t>Naucin</a:t>
            </a:r>
            <a:r>
              <a:rPr lang="es-MX" dirty="0" smtClean="0"/>
              <a:t> </a:t>
            </a:r>
          </a:p>
          <a:p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443" y="1944180"/>
            <a:ext cx="1787611" cy="8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5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CIRCUITOS ELÉCTRICOS Y ELECTRÓNICOS. 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Manejo de sensores para ciudades inteligentes.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9198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ESP32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r>
              <a:rPr lang="es-MX" dirty="0"/>
              <a:t>ESP32 es una familia de </a:t>
            </a:r>
            <a:r>
              <a:rPr lang="es-MX" dirty="0" err="1"/>
              <a:t>microcontroladores</a:t>
            </a:r>
            <a:r>
              <a:rPr lang="es-MX" dirty="0"/>
              <a:t> de la empresa </a:t>
            </a:r>
            <a:r>
              <a:rPr lang="es-MX" dirty="0" err="1"/>
              <a:t>Espressif</a:t>
            </a:r>
            <a:r>
              <a:rPr lang="es-MX" dirty="0"/>
              <a:t> </a:t>
            </a:r>
            <a:r>
              <a:rPr lang="es-MX" dirty="0" err="1"/>
              <a:t>Systems</a:t>
            </a:r>
            <a:r>
              <a:rPr lang="es-MX" dirty="0"/>
              <a:t>. Su analogía más clara es la de un ESP8266 con esteroides, que incluye </a:t>
            </a:r>
            <a:r>
              <a:rPr lang="es-MX" dirty="0" err="1"/>
              <a:t>Wifi</a:t>
            </a:r>
            <a:r>
              <a:rPr lang="es-MX" dirty="0"/>
              <a:t>, Bluetooth y otras potentes características extra.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150" t="57512" r="58498" b="23936"/>
          <a:stretch/>
        </p:blipFill>
        <p:spPr>
          <a:xfrm>
            <a:off x="3498209" y="3909270"/>
            <a:ext cx="5310232" cy="229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7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DS3231</a:t>
            </a:r>
            <a:endParaRPr lang="es-EC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4" t="35758" r="26874" b="5155"/>
          <a:stretch/>
        </p:blipFill>
        <p:spPr>
          <a:xfrm>
            <a:off x="255373" y="2215979"/>
            <a:ext cx="4028302" cy="4316627"/>
          </a:xfrm>
        </p:spPr>
      </p:pic>
      <p:sp>
        <p:nvSpPr>
          <p:cNvPr id="8" name="Rectángulo 7"/>
          <p:cNvSpPr/>
          <p:nvPr/>
        </p:nvSpPr>
        <p:spPr>
          <a:xfrm>
            <a:off x="5408612" y="22159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rgbClr val="202124"/>
                </a:solidFill>
                <a:latin typeface="Google Sans"/>
              </a:rPr>
              <a:t>¿Qué es un módulo de tiempo DS3231?</a:t>
            </a:r>
            <a:endParaRPr lang="es-MX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s-MX" dirty="0">
                <a:solidFill>
                  <a:srgbClr val="4D5156"/>
                </a:solidFill>
                <a:latin typeface="Google Sans"/>
              </a:rPr>
              <a:t>Basado en el integrado DS3231, este módulo es un </a:t>
            </a:r>
            <a:r>
              <a:rPr lang="es-MX" dirty="0">
                <a:solidFill>
                  <a:srgbClr val="040C28"/>
                </a:solidFill>
                <a:latin typeface="Google Sans"/>
              </a:rPr>
              <a:t>reloj en tiempo real</a:t>
            </a:r>
            <a:r>
              <a:rPr lang="es-MX" dirty="0">
                <a:solidFill>
                  <a:srgbClr val="4D5156"/>
                </a:solidFill>
                <a:latin typeface="Google Sans"/>
              </a:rPr>
              <a:t>, el cual es capaz de llevar seguimiento de la fecha y hora con una buena precisión.</a:t>
            </a:r>
            <a:endParaRPr lang="es-MX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9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KY038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9" t="30961" r="31289" b="9516"/>
          <a:stretch/>
        </p:blipFill>
        <p:spPr>
          <a:xfrm>
            <a:off x="840260" y="2199503"/>
            <a:ext cx="5659395" cy="4077729"/>
          </a:xfrm>
        </p:spPr>
      </p:pic>
      <p:sp>
        <p:nvSpPr>
          <p:cNvPr id="7" name="Rectángulo 6"/>
          <p:cNvSpPr/>
          <p:nvPr/>
        </p:nvSpPr>
        <p:spPr>
          <a:xfrm>
            <a:off x="5955957" y="29554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rgbClr val="4D5156"/>
                </a:solidFill>
                <a:latin typeface="Google Sans"/>
              </a:rPr>
              <a:t>El módulo sensor de sonido KY-038 </a:t>
            </a:r>
            <a:r>
              <a:rPr lang="es-MX" dirty="0">
                <a:solidFill>
                  <a:srgbClr val="040C28"/>
                </a:solidFill>
                <a:latin typeface="Google Sans"/>
              </a:rPr>
              <a:t>consta de un micrófono </a:t>
            </a:r>
            <a:r>
              <a:rPr lang="es-MX" dirty="0" err="1">
                <a:solidFill>
                  <a:srgbClr val="040C28"/>
                </a:solidFill>
                <a:latin typeface="Google Sans"/>
              </a:rPr>
              <a:t>electret</a:t>
            </a:r>
            <a:r>
              <a:rPr lang="es-MX" dirty="0">
                <a:solidFill>
                  <a:srgbClr val="040C28"/>
                </a:solidFill>
                <a:latin typeface="Google Sans"/>
              </a:rPr>
              <a:t> que detecta variaciones de frecuencia de sonido y entrega a sus salidas un valor analógico o un valor digital</a:t>
            </a:r>
            <a:r>
              <a:rPr lang="es-MX" dirty="0">
                <a:solidFill>
                  <a:srgbClr val="4D5156"/>
                </a:solidFill>
                <a:latin typeface="Google Sans"/>
              </a:rPr>
              <a:t>. Cuenta con un circuito integrado LM393 el cual actúa como comparador para entregar valores digitales.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489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DHT11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9" t="35320" r="31166" b="11262"/>
          <a:stretch/>
        </p:blipFill>
        <p:spPr>
          <a:xfrm>
            <a:off x="963827" y="2454874"/>
            <a:ext cx="4629665" cy="3748217"/>
          </a:xfrm>
        </p:spPr>
      </p:pic>
      <p:sp>
        <p:nvSpPr>
          <p:cNvPr id="5" name="Rectángulo 4"/>
          <p:cNvSpPr/>
          <p:nvPr/>
        </p:nvSpPr>
        <p:spPr>
          <a:xfrm>
            <a:off x="5535827" y="28516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rgbClr val="4D5156"/>
                </a:solidFill>
                <a:latin typeface="Google Sans"/>
              </a:rPr>
              <a:t>El DHT11 es un </a:t>
            </a:r>
            <a:r>
              <a:rPr lang="es-MX" dirty="0">
                <a:solidFill>
                  <a:srgbClr val="040C28"/>
                </a:solidFill>
                <a:latin typeface="Google Sans"/>
              </a:rPr>
              <a:t>sensor digital de temperatura y humedad relativa de bajo costo y fácil uso</a:t>
            </a:r>
            <a:r>
              <a:rPr lang="es-MX" dirty="0">
                <a:solidFill>
                  <a:srgbClr val="4D5156"/>
                </a:solidFill>
                <a:latin typeface="Google Sans"/>
              </a:rPr>
              <a:t>. Integra un sensor capacitivo de humedad y un termistor para medir el aire circundante, y muestra los datos mediante una señal digital en el pin de datos (no posee salida analógica).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3720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MQ135</a:t>
            </a:r>
            <a:endParaRPr lang="es-EC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6" t="31397" r="30798" b="23688"/>
          <a:stretch/>
        </p:blipFill>
        <p:spPr>
          <a:xfrm>
            <a:off x="873211" y="2421924"/>
            <a:ext cx="4514334" cy="4003590"/>
          </a:xfrm>
        </p:spPr>
      </p:pic>
      <p:sp>
        <p:nvSpPr>
          <p:cNvPr id="8" name="Rectángulo 7"/>
          <p:cNvSpPr/>
          <p:nvPr/>
        </p:nvSpPr>
        <p:spPr>
          <a:xfrm>
            <a:off x="5774725" y="210390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>
                <a:solidFill>
                  <a:srgbClr val="4D5156"/>
                </a:solidFill>
                <a:latin typeface="arial" panose="020B0604020202020204" pitchFamily="34" charset="0"/>
              </a:rPr>
              <a:t>El </a:t>
            </a:r>
            <a:r>
              <a:rPr lang="es-MX" dirty="0">
                <a:solidFill>
                  <a:srgbClr val="4D5156"/>
                </a:solidFill>
                <a:latin typeface="arial" panose="020B0604020202020204" pitchFamily="34" charset="0"/>
              </a:rPr>
              <a:t>Módulo </a:t>
            </a:r>
            <a:r>
              <a:rPr lang="es-MX" b="1" dirty="0">
                <a:solidFill>
                  <a:srgbClr val="5F6368"/>
                </a:solidFill>
                <a:latin typeface="arial" panose="020B0604020202020204" pitchFamily="34" charset="0"/>
              </a:rPr>
              <a:t>MQ-135</a:t>
            </a:r>
            <a:r>
              <a:rPr lang="es-MX" dirty="0">
                <a:solidFill>
                  <a:srgbClr val="4D5156"/>
                </a:solidFill>
                <a:latin typeface="arial" panose="020B0604020202020204" pitchFamily="34" charset="0"/>
              </a:rPr>
              <a:t> es </a:t>
            </a:r>
            <a:r>
              <a:rPr lang="es-MX" dirty="0" err="1">
                <a:solidFill>
                  <a:srgbClr val="4D5156"/>
                </a:solidFill>
                <a:latin typeface="arial" panose="020B0604020202020204" pitchFamily="34" charset="0"/>
              </a:rPr>
              <a:t>es</a:t>
            </a:r>
            <a:r>
              <a:rPr lang="es-MX" dirty="0">
                <a:solidFill>
                  <a:srgbClr val="4D5156"/>
                </a:solidFill>
                <a:latin typeface="arial" panose="020B0604020202020204" pitchFamily="34" charset="0"/>
              </a:rPr>
              <a:t> ideal para detectar la calidad de aire pues permite la detección de gases nocivos en un rango máximo de 10-1000 ppm (partes por millón).</a:t>
            </a:r>
          </a:p>
          <a:p>
            <a:r>
              <a:rPr lang="es-MX" dirty="0">
                <a:solidFill>
                  <a:srgbClr val="70757A"/>
                </a:solidFill>
                <a:latin typeface="arial" panose="020B0604020202020204" pitchFamily="34" charset="0"/>
              </a:rPr>
              <a:t>MXN 51,00</a:t>
            </a:r>
            <a:endParaRPr lang="es-MX" b="0" i="0" dirty="0">
              <a:solidFill>
                <a:srgbClr val="70757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898292" y="44237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rgbClr val="202124"/>
                </a:solidFill>
                <a:latin typeface="Google Sans"/>
              </a:rPr>
              <a:t>¿Que detecta el MQ-135?</a:t>
            </a:r>
            <a:endParaRPr lang="es-MX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s-MX" dirty="0">
                <a:solidFill>
                  <a:srgbClr val="4D5156"/>
                </a:solidFill>
                <a:latin typeface="Google Sans"/>
              </a:rPr>
              <a:t>Sensor para la detección de gases peligrosos y control de la calidad del aire. Este sensor es capaz de </a:t>
            </a:r>
            <a:r>
              <a:rPr lang="es-MX" dirty="0">
                <a:solidFill>
                  <a:srgbClr val="040C28"/>
                </a:solidFill>
                <a:latin typeface="Google Sans"/>
              </a:rPr>
              <a:t>detectar un amplio rango de gases que incluye: NH3, </a:t>
            </a:r>
            <a:r>
              <a:rPr lang="es-MX" dirty="0" err="1">
                <a:solidFill>
                  <a:srgbClr val="040C28"/>
                </a:solidFill>
                <a:latin typeface="Google Sans"/>
              </a:rPr>
              <a:t>NOx</a:t>
            </a:r>
            <a:r>
              <a:rPr lang="es-MX" dirty="0">
                <a:solidFill>
                  <a:srgbClr val="040C28"/>
                </a:solidFill>
                <a:latin typeface="Google Sans"/>
              </a:rPr>
              <a:t>, alcohol, Benceno, Humo y CO2</a:t>
            </a:r>
            <a:endParaRPr lang="es-MX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2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28" y="2174789"/>
            <a:ext cx="5870831" cy="3778250"/>
          </a:xfrm>
        </p:spPr>
      </p:pic>
    </p:spTree>
    <p:extLst>
      <p:ext uri="{BB962C8B-B14F-4D97-AF65-F5344CB8AC3E}">
        <p14:creationId xmlns:p14="http://schemas.microsoft.com/office/powerpoint/2010/main" val="219192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76" y="2133599"/>
            <a:ext cx="6878593" cy="4415481"/>
          </a:xfrm>
        </p:spPr>
      </p:pic>
    </p:spTree>
    <p:extLst>
      <p:ext uri="{BB962C8B-B14F-4D97-AF65-F5344CB8AC3E}">
        <p14:creationId xmlns:p14="http://schemas.microsoft.com/office/powerpoint/2010/main" val="248739478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102</Words>
  <Application>Microsoft Office PowerPoint</Application>
  <PresentationFormat>Panorámica</PresentationFormat>
  <Paragraphs>23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</vt:lpstr>
      <vt:lpstr>Century Gothic</vt:lpstr>
      <vt:lpstr>Google Sans</vt:lpstr>
      <vt:lpstr>Wingdings 3</vt:lpstr>
      <vt:lpstr>Espiral</vt:lpstr>
      <vt:lpstr>Universidad Laica Eloy Alfaro de Manabí. </vt:lpstr>
      <vt:lpstr>CIRCUITOS ELÉCTRICOS Y ELECTRÓNICOS. </vt:lpstr>
      <vt:lpstr>ESP32</vt:lpstr>
      <vt:lpstr>DS3231</vt:lpstr>
      <vt:lpstr>KY038</vt:lpstr>
      <vt:lpstr>DHT11</vt:lpstr>
      <vt:lpstr>MQ135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Layca Eloy Alfaro de Manabí</dc:title>
  <dc:creator>PC2</dc:creator>
  <cp:lastModifiedBy>PC2</cp:lastModifiedBy>
  <cp:revision>7</cp:revision>
  <dcterms:created xsi:type="dcterms:W3CDTF">2024-01-19T16:40:56Z</dcterms:created>
  <dcterms:modified xsi:type="dcterms:W3CDTF">2024-01-19T21:35:31Z</dcterms:modified>
</cp:coreProperties>
</file>