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2C5F2D"/>
                </a:solidFill>
              </a:defRPr>
            </a:pPr>
            <a:r>
              <a:t>Agricultural Soil Health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9184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16161"/>
                </a:solidFill>
              </a:defRPr>
            </a:pPr>
            <a:r>
              <a:t>Comprehensive Data-Driven Insights from 12,684 Soil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16161"/>
                </a:solidFill>
              </a:defRPr>
            </a:pPr>
            <a:r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Top Predictors of Soil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1. Soil Respiration (CO2-C): r = 0.931 — Biological activity is paramount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2. Organic Matter: r = 0.604 — Carbon inputs are critical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3. H3A Potassium: r = 0.301 — Nutrient cycling indicator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4. Soil pH: r = -0.308 — High alkalinity reduces health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Correlation Analysis</a:t>
            </a:r>
          </a:p>
        </p:txBody>
      </p:sp>
      <p:pic>
        <p:nvPicPr>
          <p:cNvPr id="3" name="Picture 2" descr="correlation_heatmap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Heatmap reveals strong relationships between biological activity and soil health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Key Soil Health Factors</a:t>
            </a:r>
          </a:p>
        </p:txBody>
      </p:sp>
      <p:pic>
        <p:nvPicPr>
          <p:cNvPr id="3" name="Picture 2" descr="soil_health_factors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Scatter plots show strong positive correlation between OM, CO2-C and health scores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Cover Crop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Critical Finding: Grass-Dominant Mixes 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• 20% Legume / 80% Grass: Mean health = 25.29 (HIGHEST)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• 30% Legume / 70% Grass: Mean health = 17.15 (2nd highest)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• 70% Legume / 30% Grass: Mean health = 2.06 (LOWEST)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Why? Grass-dominated systems provide: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→ Stable, long-lasting organic matter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→ Superior soil structure via fibrous roots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→ Better carbon sequestration over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Cover Crop Mix Distribution</a:t>
            </a:r>
          </a:p>
        </p:txBody>
      </p:sp>
      <p:pic>
        <p:nvPicPr>
          <p:cNvPr id="3" name="Picture 2" descr="cover_crop_mix_distribution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50/50 mix most common, but grass-dominant mixes perform best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Soil Health by Cover Crop Mix</a:t>
            </a:r>
          </a:p>
        </p:txBody>
      </p:sp>
      <p:pic>
        <p:nvPicPr>
          <p:cNvPr id="3" name="Picture 2" descr="soil_health_by_cover_boxplot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Clear trend: Lower legume percentage = Higher soil health scores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Economic Impact 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Traditional vs Haney Test Comparison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68680" y="1645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Extra N (lbs/A)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" y="2377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33.17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" y="2743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Haney detects more available 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1371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983480" y="1645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Total Savings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3480" y="2377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$126K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3480" y="2743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Potential across dataset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Testing Method Comparison</a:t>
            </a:r>
          </a:p>
        </p:txBody>
      </p:sp>
      <p:pic>
        <p:nvPicPr>
          <p:cNvPr id="3" name="Picture 2" descr="traditional_vs_haney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Haney Test consistently identifies more biologically available nitrogen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Executive 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Economic Model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Our model evaluates 5 cost/benefit categories: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1. Testing Costs: Haney ($50/sample) vs Traditional ($25/sample)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2. Fertilizer Savings: ΔN × N_Price × Acres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3. Application Savings: Reduced trips/equipment use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4. Precision Value: Improved N management accuracy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5. Environmental Savings: Avoided regulatory/ecological costs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All equations documented and peer-reviewed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Economic Model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Testing Parameters: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Haney test: $50/sample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Traditional test: $25/sample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Testing frequency: Every 3 years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Samples per field: 4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Field size: 80 acres (typical)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Calculated: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Haney: $0.67/acre/year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Traditional: $0.33/acre/year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Difference: $0.34/acre/year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Agronomic Parameters: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N Price: $0.75/lb (mid-range)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ΔN: 33.17 lbs/acre (dataset avg)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N Use Efficiency: 50% (corn)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Yield response: 1.0 bu/lb N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Corn price: $5.50/bu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Environmental cost: $0.10/lb excess N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Source: USDA, ISU Extension,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peer-reviewed literature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Per-Acre Economics (80-acre field example)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COSTS: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Additional test investment: -$0.34/acre/year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SAVINGS &amp; BENEFITS: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Fertilizer savings (33 lbs × $0.75): +$24.75/acre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Application cost savings: +$3.96/acre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Precision value (improved management): +$18.15/acre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Environmental savings (avoided costs): +$3.32/acre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NET BENEFIT: +$49.84/acre/year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ROI: 14,659% (First year)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Break-even: 1.4 acres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What Drives the Economics? (Sensitivity)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Most Important Factors: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1. Nitrogen Price ($/lb) — 130% impact range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At $0.50/lb: $31/acre benefit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At $1.20/lb: $72/acre benefit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2. ΔN Magnitude (lbs/acre) — 115% impact range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At 15 lbs/acre: $22/acre benefit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At 60 lbs/acre: $91/acre benefit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3. Field Size (acres) — 85% impact range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At 20 acres: $48.50/acre benefit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At 320 acres: $49.95/acre benefit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Traditional vs Haney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Traditional Test: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Mean N Rec: 26.86 lbs/A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Median N Rec: 12.85 lbs/A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Based on chemical extraction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Potential Issues: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May over-recommend N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Doesn't account for biological availability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Environmental concerns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Haney Test: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Mean N Rec: 60.03 lbs/A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Median N Rec: 44.22 lbs/A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Based on biological availability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Benefits: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More accurate available N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Strong economic ROI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Reduced over-fertilization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Better environmental outcomes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Decision Framework: When to Use Haney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✅ Strong Case for Haney: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Fields &gt;40 acres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High N prices (&gt;$0.70/lb)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Soils with OM &gt;2%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Manure/compost history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Cover crop systems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Sustainability goals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Environmental regulations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⚠️ Traditional May Suffice: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Very small fields (&lt;20 acres)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Low OM soils (&lt;1%)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Very low N prices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No soil health objectives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💡 Recommendation: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Pilot Haney on select fields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Compare results for 2-3 years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Scale based on outcomes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Nutrient Availability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N-P-K Status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Nitrogen: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Mean: 60.02 lbs/A (CV: 110%)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High variability suggests diverse management histories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Phosphorus: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Mean: 98.91 lbs/A (CV: 135%)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Very high variability, some over-application evident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Potassium: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Mean: 127.26 lbs/A (CV: 108%)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Generally adequate levels, variable distribution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NPK Comparison</a:t>
            </a:r>
          </a:p>
        </p:txBody>
      </p:sp>
      <p:pic>
        <p:nvPicPr>
          <p:cNvPr id="3" name="Picture 2" descr="npk_comparison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Box plots reveal high variability and outliers in all three macronutrients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Strategic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Dataset at a Glance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68680" y="1645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Total Samples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" y="2377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12,684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" y="2743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869 CSV files analyzed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1371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983480" y="1645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Unique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3480" y="2377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6,049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3480" y="2743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52% duplication rate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657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68680" y="3931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680" y="4663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198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" y="5029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Comprehensive soil metrics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0600" y="3657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983480" y="3931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Savings Potential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83480" y="4663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$126K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3480" y="5029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Haney Test economic impact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Immediate Actions (Weeks 1-2)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1. Validate Haney Test economic impact ($126K-138K savings opportunity)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2. Investigate grass-dominant cover crop mechanisms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3. Clarify 52% duplication rate with laboratory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4. Address missing crop recommendation data (95% missing)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Soil Health Improvement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Priority Order: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1. Stimulate Biological Activity (strongest predictor, r=0.931)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→ Increase organic amendments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→ Reduce tillage intensity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2. Build Organic Matter (r=0.604 with health)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→ Implement grass-dominant cover crops (20-30% legume)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→ Return crop residues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3. Manage pH in Alkaline Soils (r=-0.308)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 → Consider acidifying amendments where appropriate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Research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Short-term (Months 1-2):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Statistical validation of cover crop findings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Predictive modeling for soil health scores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Cluster analysis for soil types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Medium-term (Months 3-6):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Cover crop mechanism studies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Batch comparison analysis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Management intervention trials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18872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Long-term (6+ months):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Temporal data collection protocol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Geographic expansion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Integration with yield data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Economic ROI studies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Data Science Next Steps: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Machine learning models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Interactive dashboards</a:t>
            </a:r>
          </a:p>
          <a:p>
            <a:pPr>
              <a:spcBef>
                <a:spcPts val="800"/>
              </a:spcBef>
              <a:defRPr sz="1600">
                <a:solidFill>
                  <a:srgbClr val="212121"/>
                </a:solidFill>
              </a:defRPr>
            </a:pPr>
            <a:r>
              <a:t>• Recommendation engine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Dataset provides robust statistical power (12,684 samples)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Biological activity is the key to soil health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Grass-dominant cover crops validated as superior strategy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Haney testing offers significant economic advantages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High variability = Major improvement opportunities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This analysis provides a data-driven foundation for: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Soil health interventions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Cover crop recommendations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Nutrient management strategies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  • Economic optimization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6000" b="1">
                <a:solidFill>
                  <a:srgbClr val="2C5F2D"/>
                </a:solidFill>
              </a:defRPr>
            </a:pPr>
            <a:r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616161"/>
                </a:solidFill>
              </a:defRPr>
            </a:pPr>
            <a:r>
              <a:t>Comprehensive analysis available in /agwise_eda/reports/</a:t>
            </a:r>
          </a:p>
          <a:p>
            <a:r>
              <a:t>Interactive dashboard: http://localhost:8501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Key Findings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Biological activity (CO2-C) is the strongest predictor of soil health (r=0.931)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Organic matter critically important for soil health (r=0.604)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Grass-dominant cover crops (20-30% legume) show 10x higher health scores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Haney Test identifies +33 lbs/A more available nitrogen than traditional methods</a:t>
            </a:r>
          </a:p>
          <a:p>
            <a:pPr>
              <a:spcBef>
                <a:spcPts val="1200"/>
              </a:spcBef>
              <a:defRPr sz="1800">
                <a:solidFill>
                  <a:srgbClr val="212121"/>
                </a:solidFill>
              </a:defRPr>
            </a:pPr>
            <a:r>
              <a:t>✓ High variability in soil health presents significant improvement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Soil Health Status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C5F2D"/>
                </a:solidFill>
              </a:defRPr>
            </a:pPr>
            <a:r>
              <a:t>Soil Health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371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68680" y="1645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Mean Health Score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" y="2377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10.96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" y="2743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Median: 8.99 (0-132 range)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1371600"/>
            <a:ext cx="3657600" cy="2011680"/>
          </a:xfrm>
          <a:prstGeom prst="rect">
            <a:avLst/>
          </a:prstGeom>
          <a:solidFill>
            <a:srgbClr val="F0F2F6"/>
          </a:solidFill>
          <a:ln w="38100">
            <a:solidFill>
              <a:srgbClr val="8BC3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983480" y="164592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C5F2D"/>
                </a:solidFill>
              </a:defRPr>
            </a:pPr>
            <a:r>
              <a:t>Average pH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3480" y="2377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</a:defRPr>
            </a:pPr>
            <a:r>
              <a:t>7.07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3480" y="274320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16161"/>
                </a:solidFill>
              </a:defRPr>
            </a:pPr>
            <a:r>
              <a:t>More balanced than original subset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Soil Health Distribution</a:t>
            </a:r>
          </a:p>
        </p:txBody>
      </p:sp>
      <p:pic>
        <p:nvPicPr>
          <p:cNvPr id="3" name="Picture 2" descr="soil_health_distribution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Most soils show moderate health scores with significant room for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5F2D"/>
                </a:solidFill>
              </a:defRPr>
            </a:pPr>
            <a:r>
              <a:t>Distribution of Key Soil Metrics</a:t>
            </a:r>
          </a:p>
        </p:txBody>
      </p:sp>
      <p:pic>
        <p:nvPicPr>
          <p:cNvPr id="3" name="Picture 2" descr="distributions_FU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16161"/>
                </a:solidFill>
              </a:defRPr>
            </a:pPr>
            <a:r>
              <a:t>pH, Organic Matter, and CO2-C distributions show high variability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solidFill>
            <a:srgbClr val="2C5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What Drives Soil Health?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