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6" r:id="rId5"/>
    <p:sldId id="285" r:id="rId6"/>
    <p:sldId id="284" r:id="rId7"/>
    <p:sldId id="283" r:id="rId8"/>
    <p:sldId id="287" r:id="rId9"/>
    <p:sldId id="288" r:id="rId10"/>
    <p:sldId id="289" r:id="rId11"/>
    <p:sldId id="290" r:id="rId12"/>
    <p:sldId id="291" r:id="rId13"/>
    <p:sldId id="292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1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D590C2-CE6C-879F-8808-23CB0F03F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85C653-692F-9368-FED9-1AA707048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E5607-AA21-77E8-E31C-535B6D3E3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07/04/2025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6629B-E49C-54D2-9E2E-37C0A167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33E89-290C-E3AA-4252-91A6455A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54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9D621-67C6-2C22-38C0-DDEDCBFF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323CE6-3786-9FE3-F90C-C81B54243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622BA-FFB9-2CEF-38CF-1C5F73B0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07/04/2025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9BFF50-16C4-97B3-F972-7FD6DDB7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75FAF2-2F72-9E11-5636-5F11A60E3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500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5895466-8497-FD00-97B5-397B8E497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B6B3B3-8F0C-954C-2325-A320ADB2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CB03E4-611B-44D3-803B-2AC70922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07/04/2025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5D4BB5-756C-E7E4-C0C0-D82DF0C0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51D428-8741-EFAB-4E76-4C8AE13AC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616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83939-9D67-64C8-1E32-28B85B9D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8B7B3D-D904-7F9E-DBE8-C8A3B13CC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19D289-84C2-03C6-D7D8-B62EED34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07/04/2025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AC034-64EB-87FD-6613-C5B05391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83F6A3-D1A3-4735-18B2-496CB329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573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D35128-C9D3-68B0-F873-5E1EB0B3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AF293A-F88C-2CD8-0E56-6167916D0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13B3F3-CF98-1795-C5AB-22CDDEFF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07/04/2025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338D45-F496-30E0-803F-B57BC7A6E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F79535-00CD-9AE9-883C-E185745F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55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765C7-4C6E-3D99-464B-8BE586DA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24FC64-A221-02CC-24EE-E7CF0E6A7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7816DA4-18F9-C206-52A0-7AEFC9C5D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16E023-C282-097F-C9A9-991734D9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07/04/2025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13CF9ED-B4D6-4C0C-1BD0-84AAC09C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796EBA9-31FE-6F9C-6366-60410584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5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C12D2-74D1-C49C-62A3-BB941F0B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D6E8EC-2B24-2D32-7452-06F9E8298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3AF5F6-FF6A-6C60-19E3-47C8BF7E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48CDA2-5082-1E7A-D20D-1AA5E9A90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F21CBB8-E11D-87D8-631A-811F1FA56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014B4C6-E57B-2152-0CD4-49DDBB64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07/04/2025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262520-5879-8DF9-BDB4-1034B230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EB81CC9-D1CE-C6BB-1718-B38E7467F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69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26F61-F09B-93D1-D711-DE27359B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D2ADA6-563E-5DCD-0DD9-03A69A03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07/04/2025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AB55738-D4EB-B1BE-FD02-A78DBE5A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025971-B649-9087-90A6-2829935E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279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E1E007B-FD5E-B09D-CC91-DCF08A171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07/04/2025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7A39F9-A820-79A3-0E18-07361786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DECAC-0D12-97B1-DFAF-26F80AD5D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719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4280C-08B3-B5DD-8CDB-A47EB66F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EF787A-FAB0-3C00-3E74-F27D47086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B5A39D-5B83-7420-BE02-46483B4B9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10A906-7178-2B4B-CDA5-4C439BF0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07/04/2025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15F6D1-4F7F-3583-8682-A797B67D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BCB8D8-AC6E-95D0-FC44-32940103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46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E43D9-F67C-415D-CFFC-9D7BE204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F68434-DEEF-6047-5762-F8F252855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EBF3EF-7CCF-7903-1444-E43DE6E36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8ABB09-827A-EFE2-98AC-B9B88D27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64AF-CB1E-4466-AA6C-9F57C4F9061D}" type="datetimeFigureOut">
              <a:rPr lang="pt-BR" smtClean="0"/>
              <a:t>07/04/2025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3214A1F-6DC1-A311-012B-63031DCC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8AB835-C118-06FF-B261-3D10F1C6F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49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A577252-A2F1-93BC-0545-73C8939B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D0C1FE-C65D-3624-95C9-37A8AA04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A40667-AA20-FC82-A872-94A9A3BC6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C64AF-CB1E-4466-AA6C-9F57C4F9061D}" type="datetimeFigureOut">
              <a:rPr lang="pt-BR" smtClean="0"/>
              <a:t>07/04/2025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8CCA2E-11E0-B3F2-51A9-D542F8286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D908AC-7E6A-CE83-4DA2-F0AF0A8B9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D2FBE-AE9D-47EC-84A1-7D3D11EFA2B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186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ad.preditiva.ai/74628-projeto-otimizacao-de-custos-de-acoes-judiciai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6" name="Imagem 5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B70D8639-B910-671F-1417-A1A71F717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79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73642D6-4520-73BE-3AF0-67A04E6AC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pt-BR" sz="4800" b="0" i="0" noProof="0" dirty="0" err="1">
                <a:solidFill>
                  <a:schemeClr val="bg1"/>
                </a:solidFill>
                <a:effectLst/>
                <a:latin typeface="Inter"/>
                <a:hlinkClick r:id="rId3"/>
              </a:rPr>
              <a:t>Otimização</a:t>
            </a:r>
            <a:r>
              <a:rPr lang="pt-BR" sz="4800" b="0" i="0" noProof="0" dirty="0">
                <a:solidFill>
                  <a:schemeClr val="bg1"/>
                </a:solidFill>
                <a:effectLst/>
                <a:latin typeface="Inter"/>
                <a:hlinkClick r:id="rId3"/>
              </a:rPr>
              <a:t> de Custos de </a:t>
            </a:r>
            <a:r>
              <a:rPr lang="pt-BR" sz="4800" b="0" i="0" noProof="0" dirty="0" err="1">
                <a:solidFill>
                  <a:schemeClr val="bg1"/>
                </a:solidFill>
                <a:effectLst/>
                <a:latin typeface="Inter"/>
                <a:hlinkClick r:id="rId3"/>
              </a:rPr>
              <a:t>Ações</a:t>
            </a:r>
            <a:r>
              <a:rPr lang="pt-BR" sz="4800" b="0" i="0" noProof="0" dirty="0">
                <a:solidFill>
                  <a:schemeClr val="bg1"/>
                </a:solidFill>
                <a:effectLst/>
                <a:latin typeface="Inter"/>
                <a:hlinkClick r:id="rId3"/>
              </a:rPr>
              <a:t> Judiciais</a:t>
            </a:r>
            <a:endParaRPr lang="pt-BR" sz="4800" noProof="0" dirty="0">
              <a:solidFill>
                <a:schemeClr val="bg1"/>
              </a:solidFill>
            </a:endParaRP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8B015798-2E26-5096-E320-14B7C2EC0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3697205" cy="1043765"/>
          </a:xfrm>
        </p:spPr>
        <p:txBody>
          <a:bodyPr>
            <a:normAutofit/>
          </a:bodyPr>
          <a:lstStyle/>
          <a:p>
            <a:pPr algn="just"/>
            <a:r>
              <a:rPr lang="pt-BR" sz="1700" b="1" i="0" noProof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Qual política de acordos deve ser implantada de forma a minimizar as perdas com processos cíveis relacionados a taxas de juros abusivas?</a:t>
            </a:r>
            <a:endParaRPr lang="pt-BR" sz="1700" noProof="0" dirty="0">
              <a:solidFill>
                <a:schemeClr val="bg1"/>
              </a:solidFill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559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E9A61E-F49C-5BB6-712F-5B443E43E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1DDCEB0-9802-4D83-76A0-77AAE6910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21402758-EABA-4AEC-C786-9BDF55EAE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r="909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8919A05-F5B1-1098-A61B-BF240AB56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B24353-AB5F-3AB4-CDFD-DF7C295D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Descrição da técnica utilizada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5989E7-06B3-5241-0300-3F472F4C2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B8FB9-6C03-BB2C-0DFD-22D53D233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9DC1C3E-1E5C-2FD9-9584-2B163D47C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144" cy="3207258"/>
          </a:xfrm>
        </p:spPr>
        <p:txBody>
          <a:bodyPr anchor="t">
            <a:normAutofit/>
          </a:bodyPr>
          <a:lstStyle/>
          <a:p>
            <a:pPr algn="just"/>
            <a:r>
              <a:rPr lang="en-US" sz="1700" noProof="0" dirty="0">
                <a:solidFill>
                  <a:schemeClr val="bg1"/>
                </a:solidFill>
              </a:rPr>
              <a:t>A </a:t>
            </a:r>
            <a:r>
              <a:rPr lang="en-US" sz="1700" noProof="0" dirty="0" err="1">
                <a:solidFill>
                  <a:schemeClr val="bg1"/>
                </a:solidFill>
              </a:rPr>
              <a:t>variável</a:t>
            </a:r>
            <a:r>
              <a:rPr lang="en-US" sz="1700" noProof="0" dirty="0">
                <a:solidFill>
                  <a:schemeClr val="bg1"/>
                </a:solidFill>
              </a:rPr>
              <a:t> </a:t>
            </a:r>
            <a:r>
              <a:rPr lang="en-US" sz="1700" noProof="0" dirty="0" err="1">
                <a:solidFill>
                  <a:schemeClr val="bg1"/>
                </a:solidFill>
              </a:rPr>
              <a:t>objetivo</a:t>
            </a:r>
            <a:r>
              <a:rPr lang="en-US" sz="1700" noProof="0" dirty="0">
                <a:solidFill>
                  <a:schemeClr val="bg1"/>
                </a:solidFill>
              </a:rPr>
              <a:t> do </a:t>
            </a:r>
            <a:r>
              <a:rPr lang="en-US" sz="1700" noProof="0" dirty="0" err="1">
                <a:solidFill>
                  <a:schemeClr val="bg1"/>
                </a:solidFill>
              </a:rPr>
              <a:t>projeto</a:t>
            </a:r>
            <a:r>
              <a:rPr lang="en-US" sz="1700" noProof="0" dirty="0">
                <a:solidFill>
                  <a:schemeClr val="bg1"/>
                </a:solidFill>
              </a:rPr>
              <a:t> é </a:t>
            </a:r>
            <a:r>
              <a:rPr lang="en-US" sz="1700" noProof="0" dirty="0" err="1">
                <a:solidFill>
                  <a:schemeClr val="bg1"/>
                </a:solidFill>
              </a:rPr>
              <a:t>Sentenças</a:t>
            </a:r>
            <a:r>
              <a:rPr lang="en-US" sz="1700" noProof="0" dirty="0">
                <a:solidFill>
                  <a:schemeClr val="bg1"/>
                </a:solidFill>
              </a:rPr>
              <a:t>.</a:t>
            </a:r>
            <a:endParaRPr lang="pt-BR" sz="17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27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28EB8-1DB7-BC56-3935-900672059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DFB401F8-F463-A41A-EC16-0B8FE4869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18BF3E7A-078F-26C5-5AA3-550ACBBB1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A23008DF-303A-52D1-0E11-3050109D4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7CB09B-5A56-B5C9-FE42-D31C62A7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Resultados obtidos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3908EBC-B60D-FE2D-A06C-61D2CC99B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FA94BB-F1A1-AFDD-03CB-D35720D80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C1CA76-2103-4930-322F-438A6C15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4382061" cy="3743131"/>
          </a:xfrm>
        </p:spPr>
        <p:txBody>
          <a:bodyPr anchor="t">
            <a:normAutofit/>
          </a:bodyPr>
          <a:lstStyle/>
          <a:p>
            <a:pPr algn="just"/>
            <a:endParaRPr lang="pt-BR" sz="1700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97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1FC88F-02EF-3EB9-5311-5D859A563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197A526-6D86-9CB0-776A-777FCA5F7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4" name="Imagem 3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83E11D53-2C76-4784-073C-AFEF174F51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1" b="919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903606-E238-B9F4-EEA6-AEAC1E0B6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noProof="0" dirty="0">
                <a:solidFill>
                  <a:srgbClr val="FFFFFF"/>
                </a:solidFill>
              </a:rPr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1958494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032257-00EA-DE76-4CF7-091255E51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72AF73AE-A214-741E-D491-4F59A8A90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548C4825-9AAF-6685-65A8-77E3FFE04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13FBC6CC-F388-3780-BDAA-CB6F2F70C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6B9A4A-613F-36CB-6BEB-02953194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Plano de ação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47019D1E-18CA-A65A-EE3C-7D446C63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6F1A-7A0F-18E5-8BF2-1B5E2BE9D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3C876B-9625-78CB-39FB-E145C07E4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4382061" cy="808599"/>
          </a:xfrm>
        </p:spPr>
        <p:txBody>
          <a:bodyPr anchor="t">
            <a:normAutofit/>
          </a:bodyPr>
          <a:lstStyle/>
          <a:p>
            <a:pPr algn="just"/>
            <a:r>
              <a:rPr lang="pt-BR" sz="1700" b="1" noProof="0" dirty="0">
                <a:solidFill>
                  <a:schemeClr val="bg1"/>
                </a:solidFill>
              </a:rPr>
              <a:t>Com base nos insights obtidos anteriormente, sugerimos os seguintes planos de ação: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47EC3BF-61D3-44B6-2433-47FC2776F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357778"/>
              </p:ext>
            </p:extLst>
          </p:nvPr>
        </p:nvGraphicFramePr>
        <p:xfrm>
          <a:off x="424814" y="3792081"/>
          <a:ext cx="9756600" cy="1378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100">
                  <a:extLst>
                    <a:ext uri="{9D8B030D-6E8A-4147-A177-3AD203B41FA5}">
                      <a16:colId xmlns:a16="http://schemas.microsoft.com/office/drawing/2014/main" val="1327822908"/>
                    </a:ext>
                  </a:extLst>
                </a:gridCol>
                <a:gridCol w="1626100">
                  <a:extLst>
                    <a:ext uri="{9D8B030D-6E8A-4147-A177-3AD203B41FA5}">
                      <a16:colId xmlns:a16="http://schemas.microsoft.com/office/drawing/2014/main" val="2847543239"/>
                    </a:ext>
                  </a:extLst>
                </a:gridCol>
                <a:gridCol w="1626100">
                  <a:extLst>
                    <a:ext uri="{9D8B030D-6E8A-4147-A177-3AD203B41FA5}">
                      <a16:colId xmlns:a16="http://schemas.microsoft.com/office/drawing/2014/main" val="3545145332"/>
                    </a:ext>
                  </a:extLst>
                </a:gridCol>
                <a:gridCol w="1626100">
                  <a:extLst>
                    <a:ext uri="{9D8B030D-6E8A-4147-A177-3AD203B41FA5}">
                      <a16:colId xmlns:a16="http://schemas.microsoft.com/office/drawing/2014/main" val="1880928715"/>
                    </a:ext>
                  </a:extLst>
                </a:gridCol>
                <a:gridCol w="1626100">
                  <a:extLst>
                    <a:ext uri="{9D8B030D-6E8A-4147-A177-3AD203B41FA5}">
                      <a16:colId xmlns:a16="http://schemas.microsoft.com/office/drawing/2014/main" val="56904457"/>
                    </a:ext>
                  </a:extLst>
                </a:gridCol>
                <a:gridCol w="1626100">
                  <a:extLst>
                    <a:ext uri="{9D8B030D-6E8A-4147-A177-3AD203B41FA5}">
                      <a16:colId xmlns:a16="http://schemas.microsoft.com/office/drawing/2014/main" val="2373969546"/>
                    </a:ext>
                  </a:extLst>
                </a:gridCol>
              </a:tblGrid>
              <a:tr h="6251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Prioridade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 que fazer?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Por quê?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Quem?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Como fazer?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Qual o custo?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7711371"/>
                  </a:ext>
                </a:extLst>
              </a:tr>
              <a:tr h="376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271080"/>
                  </a:ext>
                </a:extLst>
              </a:tr>
              <a:tr h="3767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94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15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4" name="Imagem 3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0FF3229F-8FAD-AD98-385E-4C94F1E9FC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1" b="919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122EE8-B8AB-CC2A-FC01-104F3D7E7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noProof="0" dirty="0">
                <a:solidFill>
                  <a:srgbClr val="FFFFFF"/>
                </a:solidFill>
              </a:rPr>
              <a:t>Introdução e Escopo</a:t>
            </a:r>
          </a:p>
        </p:txBody>
      </p:sp>
    </p:spTree>
    <p:extLst>
      <p:ext uri="{BB962C8B-B14F-4D97-AF65-F5344CB8AC3E}">
        <p14:creationId xmlns:p14="http://schemas.microsoft.com/office/powerpoint/2010/main" val="3120725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1C99919F-F78C-2BE6-919B-D846A00E9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895BFE-0AA8-41E7-6E01-E446992A3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Objetivo do Trabalho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840D77-AF45-198E-9564-D1CC37CF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4382061" cy="3743131"/>
          </a:xfrm>
        </p:spPr>
        <p:txBody>
          <a:bodyPr anchor="t">
            <a:normAutofit/>
          </a:bodyPr>
          <a:lstStyle/>
          <a:p>
            <a:pPr algn="just"/>
            <a:r>
              <a:rPr lang="pt-BR" sz="1700" noProof="0" dirty="0">
                <a:solidFill>
                  <a:schemeClr val="bg1"/>
                </a:solidFill>
              </a:rPr>
              <a:t>O foco do trabalho são as ações judiciais iniciadas pelos clientes insatisfeitos com as taxas de juros utilizadas no financiamento. A ação judicial é distribuída em alguma vara cível de uma comarca da grande São Paulo. O banco utiliza alguma estratégia de defesa no processo e aguarda o julgamento do Juiz. Caso perca, o banco deve pagar ao cliente uma indenização, além de arcar com todas as custas da ação judicial.</a:t>
            </a:r>
          </a:p>
          <a:p>
            <a:pPr algn="just"/>
            <a:r>
              <a:rPr lang="pt-BR" sz="1700" b="1" noProof="0" dirty="0">
                <a:solidFill>
                  <a:schemeClr val="bg1"/>
                </a:solidFill>
              </a:rPr>
              <a:t>Minimizar os custos deste passivo e fazer um acordo com o cliente, propondo um valor de ressarcimento inferior ao valor de indenização.</a:t>
            </a:r>
          </a:p>
        </p:txBody>
      </p:sp>
    </p:spTree>
    <p:extLst>
      <p:ext uri="{BB962C8B-B14F-4D97-AF65-F5344CB8AC3E}">
        <p14:creationId xmlns:p14="http://schemas.microsoft.com/office/powerpoint/2010/main" val="152587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A71A73-7D84-A18E-94B3-92F920263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F7D2B90-D548-7F1D-6AC6-6985D1950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952E064B-6464-564D-32DF-4A9454534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r="909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66092CA-9546-266E-BF26-D6E218F8B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FB29E5-2CCE-8314-232A-552913CD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Target do projeto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F481F8-39F8-8C6E-9DF6-1427033A5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B9BA9D-735F-7F80-2A8A-52AE79833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1531359-9DD7-BFED-693A-57E07B426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144" cy="3207258"/>
          </a:xfrm>
        </p:spPr>
        <p:txBody>
          <a:bodyPr anchor="t">
            <a:normAutofit/>
          </a:bodyPr>
          <a:lstStyle/>
          <a:p>
            <a:pPr algn="just"/>
            <a:r>
              <a:rPr lang="en-US" sz="1700" noProof="0" dirty="0">
                <a:solidFill>
                  <a:schemeClr val="bg1"/>
                </a:solidFill>
              </a:rPr>
              <a:t>A </a:t>
            </a:r>
            <a:r>
              <a:rPr lang="en-US" sz="1700" noProof="0" dirty="0" err="1">
                <a:solidFill>
                  <a:schemeClr val="bg1"/>
                </a:solidFill>
              </a:rPr>
              <a:t>variável</a:t>
            </a:r>
            <a:r>
              <a:rPr lang="en-US" sz="1700" noProof="0" dirty="0">
                <a:solidFill>
                  <a:schemeClr val="bg1"/>
                </a:solidFill>
              </a:rPr>
              <a:t> </a:t>
            </a:r>
            <a:r>
              <a:rPr lang="en-US" sz="1700" noProof="0" dirty="0" err="1">
                <a:solidFill>
                  <a:schemeClr val="bg1"/>
                </a:solidFill>
              </a:rPr>
              <a:t>objetivo</a:t>
            </a:r>
            <a:r>
              <a:rPr lang="en-US" sz="1700" noProof="0" dirty="0">
                <a:solidFill>
                  <a:schemeClr val="bg1"/>
                </a:solidFill>
              </a:rPr>
              <a:t> do </a:t>
            </a:r>
            <a:r>
              <a:rPr lang="en-US" sz="1700" noProof="0" dirty="0" err="1">
                <a:solidFill>
                  <a:schemeClr val="bg1"/>
                </a:solidFill>
              </a:rPr>
              <a:t>projeto</a:t>
            </a:r>
            <a:r>
              <a:rPr lang="en-US" sz="1700" noProof="0" dirty="0">
                <a:solidFill>
                  <a:schemeClr val="bg1"/>
                </a:solidFill>
              </a:rPr>
              <a:t> é </a:t>
            </a:r>
            <a:r>
              <a:rPr lang="en-US" sz="1700" noProof="0" dirty="0" err="1">
                <a:solidFill>
                  <a:schemeClr val="bg1"/>
                </a:solidFill>
              </a:rPr>
              <a:t>Sentenças</a:t>
            </a:r>
            <a:r>
              <a:rPr lang="en-US" sz="1700" noProof="0" dirty="0">
                <a:solidFill>
                  <a:schemeClr val="bg1"/>
                </a:solidFill>
              </a:rPr>
              <a:t>.</a:t>
            </a:r>
            <a:endParaRPr lang="pt-BR" sz="17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971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2DE45-F863-6C40-79F6-8CC308D0F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7D0A88E2-2FFD-5EFD-9F65-7827E596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7F3C6F64-2A24-606D-3567-43B83ABFC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ECBB3E57-D956-E2EB-CDE8-874708BD5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4B4F1-D1FC-26F7-6F08-AF57BFEC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924862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Bases de dados utilizadas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BAAD53A7-8CB7-63D5-01B1-8030FE0B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77E62-D8CF-93BF-E516-09C4635C2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6BE839D-7C55-CC81-F860-5772157D6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924862" cy="774609"/>
          </a:xfrm>
        </p:spPr>
        <p:txBody>
          <a:bodyPr anchor="t">
            <a:normAutofit lnSpcReduction="10000"/>
          </a:bodyPr>
          <a:lstStyle/>
          <a:p>
            <a:pPr marL="0" indent="0" algn="just">
              <a:buNone/>
            </a:pPr>
            <a:r>
              <a:rPr lang="pt-BR" sz="1700" noProof="0" dirty="0">
                <a:solidFill>
                  <a:schemeClr val="bg1"/>
                </a:solidFill>
              </a:rPr>
              <a:t>A base de dados utilizada com as respectivas informações é apresentada na tabela abaixo: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CCBCB13-F96C-684E-0316-054E6E84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03905"/>
              </p:ext>
            </p:extLst>
          </p:nvPr>
        </p:nvGraphicFramePr>
        <p:xfrm>
          <a:off x="371094" y="3758093"/>
          <a:ext cx="10670715" cy="9862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143">
                  <a:extLst>
                    <a:ext uri="{9D8B030D-6E8A-4147-A177-3AD203B41FA5}">
                      <a16:colId xmlns:a16="http://schemas.microsoft.com/office/drawing/2014/main" val="1192535291"/>
                    </a:ext>
                  </a:extLst>
                </a:gridCol>
                <a:gridCol w="2134143">
                  <a:extLst>
                    <a:ext uri="{9D8B030D-6E8A-4147-A177-3AD203B41FA5}">
                      <a16:colId xmlns:a16="http://schemas.microsoft.com/office/drawing/2014/main" val="3103041739"/>
                    </a:ext>
                  </a:extLst>
                </a:gridCol>
                <a:gridCol w="2134143">
                  <a:extLst>
                    <a:ext uri="{9D8B030D-6E8A-4147-A177-3AD203B41FA5}">
                      <a16:colId xmlns:a16="http://schemas.microsoft.com/office/drawing/2014/main" val="4038359310"/>
                    </a:ext>
                  </a:extLst>
                </a:gridCol>
                <a:gridCol w="2134143">
                  <a:extLst>
                    <a:ext uri="{9D8B030D-6E8A-4147-A177-3AD203B41FA5}">
                      <a16:colId xmlns:a16="http://schemas.microsoft.com/office/drawing/2014/main" val="525882759"/>
                    </a:ext>
                  </a:extLst>
                </a:gridCol>
                <a:gridCol w="2134143">
                  <a:extLst>
                    <a:ext uri="{9D8B030D-6E8A-4147-A177-3AD203B41FA5}">
                      <a16:colId xmlns:a16="http://schemas.microsoft.com/office/drawing/2014/main" val="137537903"/>
                    </a:ext>
                  </a:extLst>
                </a:gridCol>
              </a:tblGrid>
              <a:tr h="4593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Base de dados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Datas bases de referência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Quantidade de observações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Fonte da informação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b="1" kern="10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Responsável pela disponibilização</a:t>
                      </a:r>
                      <a:endParaRPr lang="pt-BR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760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Base_Juridico.xlsx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01/07/2019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450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TJSP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TJSP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785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86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232F4B-8E6E-C4EA-2470-555A52BB3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055F53-CE58-EFA7-C39B-E9463178A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63F14F9F-3BE4-D73D-D82F-01017F2E2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r="909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56DA5A5-62D2-ACE3-9664-D01751CF5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6EB7FB-7E66-8760-D611-727F97DE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Premissas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94D71B-EF64-742D-A739-36EA2E24A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AC0A1-32A9-623B-E1A7-3AF0E4BEF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47C638B-7571-04ED-38C7-A8E5A4BA2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907608" cy="3812142"/>
          </a:xfrm>
        </p:spPr>
        <p:txBody>
          <a:bodyPr anchor="t">
            <a:normAutofit/>
          </a:bodyPr>
          <a:lstStyle/>
          <a:p>
            <a:r>
              <a:rPr lang="pt-BR" sz="1700" noProof="0" dirty="0">
                <a:solidFill>
                  <a:schemeClr val="bg1"/>
                </a:solidFill>
              </a:rPr>
              <a:t>A base de dados possui 450 registros.</a:t>
            </a:r>
          </a:p>
          <a:p>
            <a:r>
              <a:rPr lang="pt-BR" sz="1700" noProof="0" dirty="0">
                <a:solidFill>
                  <a:schemeClr val="bg1"/>
                </a:solidFill>
              </a:rPr>
              <a:t>Os dados foram coletados entre 01 de julho de 2019 e 31 de dezembro de 2019.</a:t>
            </a:r>
          </a:p>
          <a:p>
            <a:r>
              <a:rPr lang="pt-BR" sz="1700" noProof="0" dirty="0">
                <a:solidFill>
                  <a:schemeClr val="bg1"/>
                </a:solidFill>
              </a:rPr>
              <a:t>Foram utilizadas apenas três estratégias.</a:t>
            </a:r>
          </a:p>
          <a:p>
            <a:r>
              <a:rPr lang="pt-BR" sz="1700" noProof="0" dirty="0">
                <a:solidFill>
                  <a:schemeClr val="bg1"/>
                </a:solidFill>
              </a:rPr>
              <a:t>Varas Cíveis do Estado de São Paulo.</a:t>
            </a:r>
          </a:p>
          <a:p>
            <a:r>
              <a:rPr lang="pt-BR" sz="1700" noProof="0" dirty="0">
                <a:solidFill>
                  <a:schemeClr val="bg1"/>
                </a:solidFill>
              </a:rPr>
              <a:t>As taxas contratadas variam entre 0,3 e 5,3.</a:t>
            </a:r>
          </a:p>
          <a:p>
            <a:r>
              <a:rPr lang="pt-BR" sz="1700" noProof="0" dirty="0">
                <a:solidFill>
                  <a:schemeClr val="bg1"/>
                </a:solidFill>
              </a:rPr>
              <a:t>O valor da indenização varia até 4.380,00.</a:t>
            </a:r>
          </a:p>
        </p:txBody>
      </p:sp>
    </p:spTree>
    <p:extLst>
      <p:ext uri="{BB962C8B-B14F-4D97-AF65-F5344CB8AC3E}">
        <p14:creationId xmlns:p14="http://schemas.microsoft.com/office/powerpoint/2010/main" val="218813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10DE08-10CD-485C-B01B-F02233B01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580C250-7091-B6B9-B420-E2D1AB16C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F0312DEE-D8C3-44FA-4DA9-3FCC90E6E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955D561-3327-E868-AB4F-5F97D7081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2DCD57-E4BD-BEEC-EBB3-C3314240E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571178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Descrição das variáveis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FD4F02-6707-A9E5-2804-7AB898017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E3CB5-AA89-CB6C-912D-5CF8F325E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649E2C4-3C7F-F450-D932-3FF58380C1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1035660"/>
              </p:ext>
            </p:extLst>
          </p:nvPr>
        </p:nvGraphicFramePr>
        <p:xfrm>
          <a:off x="424815" y="3042920"/>
          <a:ext cx="10461722" cy="3157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8470">
                  <a:extLst>
                    <a:ext uri="{9D8B030D-6E8A-4147-A177-3AD203B41FA5}">
                      <a16:colId xmlns:a16="http://schemas.microsoft.com/office/drawing/2014/main" val="25719126"/>
                    </a:ext>
                  </a:extLst>
                </a:gridCol>
                <a:gridCol w="2758470">
                  <a:extLst>
                    <a:ext uri="{9D8B030D-6E8A-4147-A177-3AD203B41FA5}">
                      <a16:colId xmlns:a16="http://schemas.microsoft.com/office/drawing/2014/main" val="3771195463"/>
                    </a:ext>
                  </a:extLst>
                </a:gridCol>
                <a:gridCol w="4944782">
                  <a:extLst>
                    <a:ext uri="{9D8B030D-6E8A-4147-A177-3AD203B41FA5}">
                      <a16:colId xmlns:a16="http://schemas.microsoft.com/office/drawing/2014/main" val="22310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Variável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Tipo da Variável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noProof="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Descrição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57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Sentença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quantitativa discreta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“1” se banco ganhou a causa (improcedência) e “0” caso contrário (procedência).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3781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Data_Julgamento</a:t>
                      </a:r>
                      <a:endParaRPr lang="pt-BR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qualitativa ordinal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do julgamento no site do Tribunal de Justiça.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650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Região da Comarca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qualitativa nominal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Região geográfica da Comarca do processo.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53822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Tipo de Estratégia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qualitativa ordinal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Estratégia de defesa utilizada pelo banco.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14218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Taxa Contratada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quantitativa continua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Taxa de juros pactuada no contrato.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5534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Valores indenizatórios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Variável quantitativa continua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Valores totais em risco (ou seja, valor em que o banco terá que pagar em caso de perda).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8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995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402486-2B53-6318-C73C-691497615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E4191-600D-77A9-F446-5C81368B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4" name="Imagem 3" descr="Uma imagem contendo mesa, quarto, balcão, espelho&#10;&#10;O conteúdo gerado por IA pode estar incorreto.">
            <a:extLst>
              <a:ext uri="{FF2B5EF4-FFF2-40B4-BE49-F238E27FC236}">
                <a16:creationId xmlns:a16="http://schemas.microsoft.com/office/drawing/2014/main" id="{A1945543-92C2-44ED-DCDD-DB95C55287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51" b="919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3B9F977-0B61-621D-118D-D2630DF9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t-BR" noProof="0" dirty="0">
                <a:solidFill>
                  <a:srgbClr val="FFFFFF"/>
                </a:solidFill>
              </a:rPr>
              <a:t>Metodologia</a:t>
            </a:r>
          </a:p>
        </p:txBody>
      </p:sp>
    </p:spTree>
    <p:extLst>
      <p:ext uri="{BB962C8B-B14F-4D97-AF65-F5344CB8AC3E}">
        <p14:creationId xmlns:p14="http://schemas.microsoft.com/office/powerpoint/2010/main" val="1132229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2E1FD-37FD-58E7-D051-26231380E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068F545F-6516-E2AF-63F5-D8F98888B8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pic>
        <p:nvPicPr>
          <p:cNvPr id="5" name="Espaço Reservado para Conteúdo 4" descr="Uma imagem contendo no interior, mesa, vivendo, quarto&#10;&#10;O conteúdo gerado por IA pode estar incorreto.">
            <a:extLst>
              <a:ext uri="{FF2B5EF4-FFF2-40B4-BE49-F238E27FC236}">
                <a16:creationId xmlns:a16="http://schemas.microsoft.com/office/drawing/2014/main" id="{E416124F-2A0D-93AE-AEE9-5D1093BA8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28087" r="-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3">
            <a:extLst>
              <a:ext uri="{FF2B5EF4-FFF2-40B4-BE49-F238E27FC236}">
                <a16:creationId xmlns:a16="http://schemas.microsoft.com/office/drawing/2014/main" id="{CA05D59A-6080-AD77-802E-4C4CDB4D6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EDEF1-3319-F3B1-C32D-05155720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pt-BR" sz="2800" noProof="0" dirty="0">
                <a:solidFill>
                  <a:schemeClr val="bg1"/>
                </a:solidFill>
              </a:rPr>
              <a:t>Análise exploratória</a:t>
            </a: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6FD05660-7883-E0E0-2419-389AE2DEB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C77C16-F894-FB2A-90F4-41281E237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45536C-FCE2-F789-0023-74A45588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718053"/>
            <a:ext cx="4382061" cy="3743131"/>
          </a:xfrm>
        </p:spPr>
        <p:txBody>
          <a:bodyPr anchor="t">
            <a:normAutofit/>
          </a:bodyPr>
          <a:lstStyle/>
          <a:p>
            <a:pPr algn="just"/>
            <a:endParaRPr lang="pt-BR" sz="1700" b="1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640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419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Inter</vt:lpstr>
      <vt:lpstr>Tema do Office</vt:lpstr>
      <vt:lpstr>Otimização de Custos de Ações Judiciais</vt:lpstr>
      <vt:lpstr>Introdução e Escopo</vt:lpstr>
      <vt:lpstr>Objetivo do Trabalho</vt:lpstr>
      <vt:lpstr>Target do projeto</vt:lpstr>
      <vt:lpstr>Bases de dados utilizadas</vt:lpstr>
      <vt:lpstr>Premissas</vt:lpstr>
      <vt:lpstr>Descrição das variáveis</vt:lpstr>
      <vt:lpstr>Metodologia</vt:lpstr>
      <vt:lpstr>Análise exploratória</vt:lpstr>
      <vt:lpstr>Descrição da técnica utilizada</vt:lpstr>
      <vt:lpstr>Resultados obtidos</vt:lpstr>
      <vt:lpstr>Conclusão</vt:lpstr>
      <vt:lpstr>Plano de 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Deyved Antonio</dc:creator>
  <cp:lastModifiedBy>Deyved Antonio</cp:lastModifiedBy>
  <cp:revision>9</cp:revision>
  <dcterms:created xsi:type="dcterms:W3CDTF">2025-04-06T21:30:54Z</dcterms:created>
  <dcterms:modified xsi:type="dcterms:W3CDTF">2025-04-07T16:47:14Z</dcterms:modified>
</cp:coreProperties>
</file>