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85" r:id="rId6"/>
    <p:sldId id="284" r:id="rId7"/>
    <p:sldId id="283" r:id="rId8"/>
    <p:sldId id="287" r:id="rId9"/>
    <p:sldId id="297" r:id="rId10"/>
    <p:sldId id="289" r:id="rId11"/>
    <p:sldId id="293" r:id="rId12"/>
    <p:sldId id="294" r:id="rId13"/>
    <p:sldId id="290" r:id="rId14"/>
    <p:sldId id="295" r:id="rId15"/>
    <p:sldId id="296" r:id="rId16"/>
    <p:sldId id="291" r:id="rId17"/>
    <p:sldId id="29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590C2-CE6C-879F-8808-23CB0F03F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5C653-692F-9368-FED9-1AA70704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E5607-AA21-77E8-E31C-535B6D3E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6629B-E49C-54D2-9E2E-37C0A167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33E89-290C-E3AA-4252-91A6455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4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9D621-67C6-2C22-38C0-DDEDCBF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323CE6-3786-9FE3-F90C-C81B54243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622BA-FFB9-2CEF-38CF-1C5F73B0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BFF50-16C4-97B3-F972-7FD6DDB7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5FAF2-2F72-9E11-5636-5F11A60E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500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895466-8497-FD00-97B5-397B8E497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B6B3B3-8F0C-954C-2325-A320ADB2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B03E4-611B-44D3-803B-2AC70922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D4BB5-756C-E7E4-C0C0-D82DF0C0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51D428-8741-EFAB-4E76-4C8AE13A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16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83939-9D67-64C8-1E32-28B85B9D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B7B3D-D904-7F9E-DBE8-C8A3B13C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9D289-84C2-03C6-D7D8-B62EED34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AC034-64EB-87FD-6613-C5B0539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3F6A3-D1A3-4735-18B2-496CB329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73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35128-C9D3-68B0-F873-5E1EB0B3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AF293A-F88C-2CD8-0E56-6167916D0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3B3F3-CF98-1795-C5AB-22CDDEFF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38D45-F496-30E0-803F-B57BC7A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79535-00CD-9AE9-883C-E185745F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5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765C7-4C6E-3D99-464B-8BE586DA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4FC64-A221-02CC-24EE-E7CF0E6A7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816DA4-18F9-C206-52A0-7AEFC9C5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16E023-C282-097F-C9A9-991734D9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3CF9ED-B4D6-4C0C-1BD0-84AAC09C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96EBA9-31FE-6F9C-6366-60410584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12D2-74D1-C49C-62A3-BB941F0B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D6E8EC-2B24-2D32-7452-06F9E829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3AF5F6-FF6A-6C60-19E3-47C8BF7E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48CDA2-5082-1E7A-D20D-1AA5E9A90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21CBB8-E11D-87D8-631A-811F1FA56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14B4C6-E57B-2152-0CD4-49DDBB64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262520-5879-8DF9-BDB4-1034B230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B81CC9-D1CE-C6BB-1718-B38E7467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69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26F61-F09B-93D1-D711-DE27359B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D2ADA6-563E-5DCD-0DD9-03A69A0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B55738-D4EB-B1BE-FD02-A78DBE5A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025971-B649-9087-90A6-2829935E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279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1E007B-FD5E-B09D-CC91-DCF08A17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7A39F9-A820-79A3-0E18-07361786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DECAC-0D12-97B1-DFAF-26F80AD5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19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4280C-08B3-B5DD-8CDB-A47EB66F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F787A-FAB0-3C00-3E74-F27D4708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B5A39D-5B83-7420-BE02-46483B4B9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10A906-7178-2B4B-CDA5-4C439BF0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15F6D1-4F7F-3583-8682-A797B67D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BCB8D8-AC6E-95D0-FC44-32940103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46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E43D9-F67C-415D-CFFC-9D7BE204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F68434-DEEF-6047-5762-F8F252855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EBF3EF-7CCF-7903-1444-E43DE6E3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ABB09-827A-EFE2-98AC-B9B88D27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214A1F-6DC1-A311-012B-63031DCC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8AB835-C118-06FF-B261-3D10F1C6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49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577252-A2F1-93BC-0545-73C8939B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D0C1FE-C65D-3624-95C9-37A8AA04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40667-AA20-FC82-A872-94A9A3BC6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C64AF-CB1E-4466-AA6C-9F57C4F9061D}" type="datetimeFigureOut">
              <a:rPr lang="pt-BR" smtClean="0"/>
              <a:t>28/04/2025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8CCA2E-11E0-B3F2-51A9-D542F828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D908AC-7E6A-CE83-4DA2-F0AF0A8B9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86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ad.preditiva.ai/74628-projeto-otimizacao-de-custos-de-acoes-judiciai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6" name="Imagem 5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B70D8639-B910-671F-1417-A1A71F71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79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73642D6-4520-73BE-3AF0-67A04E6A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b="0" i="0" noProof="0" dirty="0" err="1">
                <a:solidFill>
                  <a:schemeClr val="bg1"/>
                </a:solidFill>
                <a:effectLst/>
                <a:latin typeface="Inter"/>
                <a:hlinkClick r:id="rId3"/>
              </a:rPr>
              <a:t>Otimização</a:t>
            </a:r>
            <a:r>
              <a:rPr lang="pt-BR" sz="4800" b="0" i="0" noProof="0" dirty="0">
                <a:solidFill>
                  <a:schemeClr val="bg1"/>
                </a:solidFill>
                <a:effectLst/>
                <a:latin typeface="Inter"/>
                <a:hlinkClick r:id="rId3"/>
              </a:rPr>
              <a:t> de Custos de </a:t>
            </a:r>
            <a:r>
              <a:rPr lang="pt-BR" sz="4800" b="0" i="0" noProof="0" dirty="0" err="1">
                <a:solidFill>
                  <a:schemeClr val="bg1"/>
                </a:solidFill>
                <a:effectLst/>
                <a:latin typeface="Inter"/>
                <a:hlinkClick r:id="rId3"/>
              </a:rPr>
              <a:t>Ações</a:t>
            </a:r>
            <a:r>
              <a:rPr lang="pt-BR" sz="4800" b="0" i="0" noProof="0" dirty="0">
                <a:solidFill>
                  <a:schemeClr val="bg1"/>
                </a:solidFill>
                <a:effectLst/>
                <a:latin typeface="Inter"/>
                <a:hlinkClick r:id="rId3"/>
              </a:rPr>
              <a:t> Judiciais</a:t>
            </a:r>
            <a:endParaRPr lang="pt-BR" sz="4800" noProof="0" dirty="0">
              <a:solidFill>
                <a:schemeClr val="bg1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B015798-2E26-5096-E320-14B7C2EC0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3697205" cy="1043765"/>
          </a:xfrm>
        </p:spPr>
        <p:txBody>
          <a:bodyPr>
            <a:normAutofit/>
          </a:bodyPr>
          <a:lstStyle/>
          <a:p>
            <a:pPr algn="just"/>
            <a:r>
              <a:rPr lang="pt-BR" sz="1700" b="1" i="0" noProof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Qual política de acordos deve ser implantada de forma a minimizar as perdas com processos cíveis relacionados a taxas de juros abusivas?</a:t>
            </a:r>
            <a:endParaRPr lang="pt-BR" sz="1700" noProof="0" dirty="0">
              <a:solidFill>
                <a:schemeClr val="bg1"/>
              </a:solidFill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E9A61E-F49C-5BB6-712F-5B443E43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CEB0-9802-4D83-76A0-77AAE6910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21402758-EABA-4AEC-C786-9BDF55EAE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919A05-F5B1-1098-A61B-BF240AB56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24353-AB5F-3AB4-CDFD-DF7C295D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Descrição da técnica utilizada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989E7-06B3-5241-0300-3F472F4C2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B8FB9-6C03-BB2C-0DFD-22D53D23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DC1C3E-1E5C-2FD9-9584-2B163D47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724906" cy="3207258"/>
          </a:xfrm>
        </p:spPr>
        <p:txBody>
          <a:bodyPr anchor="t">
            <a:normAutofit/>
          </a:bodyPr>
          <a:lstStyle/>
          <a:p>
            <a:pPr algn="just"/>
            <a:r>
              <a:rPr lang="en-US" sz="1700" noProof="0" dirty="0">
                <a:solidFill>
                  <a:schemeClr val="bg1"/>
                </a:solidFill>
              </a:rPr>
              <a:t>As </a:t>
            </a:r>
            <a:r>
              <a:rPr lang="en-US" sz="1700" noProof="0" dirty="0" err="1">
                <a:solidFill>
                  <a:schemeClr val="bg1"/>
                </a:solidFill>
              </a:rPr>
              <a:t>técnicas</a:t>
            </a:r>
            <a:r>
              <a:rPr lang="en-US" sz="1700" noProof="0" dirty="0">
                <a:solidFill>
                  <a:schemeClr val="bg1"/>
                </a:solidFill>
              </a:rPr>
              <a:t> </a:t>
            </a:r>
            <a:r>
              <a:rPr lang="en-US" sz="1700" noProof="0" dirty="0" err="1">
                <a:solidFill>
                  <a:schemeClr val="bg1"/>
                </a:solidFill>
              </a:rPr>
              <a:t>utilizadas</a:t>
            </a:r>
            <a:r>
              <a:rPr lang="en-US" sz="1700" noProof="0" dirty="0">
                <a:solidFill>
                  <a:schemeClr val="bg1"/>
                </a:solidFill>
              </a:rPr>
              <a:t> </a:t>
            </a:r>
            <a:r>
              <a:rPr lang="en-US" sz="1700" noProof="0" dirty="0" err="1">
                <a:solidFill>
                  <a:schemeClr val="bg1"/>
                </a:solidFill>
              </a:rPr>
              <a:t>durante</a:t>
            </a:r>
            <a:r>
              <a:rPr lang="en-US" sz="1700" noProof="0" dirty="0">
                <a:solidFill>
                  <a:schemeClr val="bg1"/>
                </a:solidFill>
              </a:rPr>
              <a:t> o </a:t>
            </a:r>
            <a:r>
              <a:rPr lang="en-US" sz="1700" noProof="0" dirty="0" err="1">
                <a:solidFill>
                  <a:schemeClr val="bg1"/>
                </a:solidFill>
              </a:rPr>
              <a:t>processo</a:t>
            </a:r>
            <a:r>
              <a:rPr lang="en-US" sz="1700" noProof="0" dirty="0">
                <a:solidFill>
                  <a:schemeClr val="bg1"/>
                </a:solidFill>
              </a:rPr>
              <a:t> de Análise </a:t>
            </a:r>
            <a:r>
              <a:rPr lang="en-US" sz="1700" noProof="0" dirty="0" err="1">
                <a:solidFill>
                  <a:schemeClr val="bg1"/>
                </a:solidFill>
              </a:rPr>
              <a:t>foram</a:t>
            </a:r>
            <a:r>
              <a:rPr lang="en-US" sz="1700" noProof="0" dirty="0">
                <a:solidFill>
                  <a:schemeClr val="bg1"/>
                </a:solidFill>
              </a:rPr>
              <a:t>:</a:t>
            </a:r>
          </a:p>
          <a:p>
            <a:pPr lvl="1" algn="just"/>
            <a:r>
              <a:rPr lang="en-US" sz="1300" dirty="0" err="1">
                <a:solidFill>
                  <a:schemeClr val="bg1"/>
                </a:solidFill>
              </a:rPr>
              <a:t>Tabela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dinâmica</a:t>
            </a:r>
            <a:r>
              <a:rPr lang="en-US" sz="1300" dirty="0">
                <a:solidFill>
                  <a:schemeClr val="bg1"/>
                </a:solidFill>
              </a:rPr>
              <a:t>;</a:t>
            </a:r>
          </a:p>
          <a:p>
            <a:pPr lvl="1" algn="just"/>
            <a:r>
              <a:rPr lang="en-US" sz="1300" noProof="0" dirty="0" err="1">
                <a:solidFill>
                  <a:schemeClr val="bg1"/>
                </a:solidFill>
              </a:rPr>
              <a:t>Tabela</a:t>
            </a:r>
            <a:r>
              <a:rPr lang="en-US" sz="1300" noProof="0" dirty="0">
                <a:solidFill>
                  <a:schemeClr val="bg1"/>
                </a:solidFill>
              </a:rPr>
              <a:t> </a:t>
            </a:r>
            <a:r>
              <a:rPr lang="en-US" sz="1300" noProof="0" dirty="0" err="1">
                <a:solidFill>
                  <a:schemeClr val="bg1"/>
                </a:solidFill>
              </a:rPr>
              <a:t>resumo</a:t>
            </a:r>
            <a:r>
              <a:rPr lang="en-US" sz="1300" noProof="0" dirty="0">
                <a:solidFill>
                  <a:schemeClr val="bg1"/>
                </a:solidFill>
              </a:rPr>
              <a:t> com dados </a:t>
            </a:r>
            <a:r>
              <a:rPr lang="en-US" sz="1300" noProof="0" dirty="0" err="1">
                <a:solidFill>
                  <a:schemeClr val="bg1"/>
                </a:solidFill>
              </a:rPr>
              <a:t>estatísticos</a:t>
            </a:r>
            <a:r>
              <a:rPr lang="en-US" sz="1300" noProof="0" dirty="0">
                <a:solidFill>
                  <a:schemeClr val="bg1"/>
                </a:solidFill>
              </a:rPr>
              <a:t> (</a:t>
            </a:r>
            <a:r>
              <a:rPr lang="en-US" sz="1300" noProof="0" dirty="0" err="1">
                <a:solidFill>
                  <a:schemeClr val="bg1"/>
                </a:solidFill>
              </a:rPr>
              <a:t>medidas</a:t>
            </a:r>
            <a:r>
              <a:rPr lang="en-US" sz="1300" noProof="0" dirty="0">
                <a:solidFill>
                  <a:schemeClr val="bg1"/>
                </a:solidFill>
              </a:rPr>
              <a:t> de </a:t>
            </a:r>
            <a:r>
              <a:rPr lang="en-US" sz="1300" noProof="0" dirty="0" err="1">
                <a:solidFill>
                  <a:schemeClr val="bg1"/>
                </a:solidFill>
              </a:rPr>
              <a:t>posição</a:t>
            </a:r>
            <a:r>
              <a:rPr lang="en-US" sz="1300" noProof="0" dirty="0">
                <a:solidFill>
                  <a:schemeClr val="bg1"/>
                </a:solidFill>
              </a:rPr>
              <a:t> e </a:t>
            </a:r>
            <a:r>
              <a:rPr lang="en-US" sz="1300" noProof="0" dirty="0" err="1">
                <a:solidFill>
                  <a:schemeClr val="bg1"/>
                </a:solidFill>
              </a:rPr>
              <a:t>disperção</a:t>
            </a:r>
            <a:r>
              <a:rPr lang="en-US" sz="1300" noProof="0" dirty="0">
                <a:solidFill>
                  <a:schemeClr val="bg1"/>
                </a:solidFill>
              </a:rPr>
              <a:t>);</a:t>
            </a:r>
          </a:p>
          <a:p>
            <a:pPr lvl="1" algn="just"/>
            <a:r>
              <a:rPr lang="pt-BR" sz="1300" noProof="0" dirty="0" err="1">
                <a:solidFill>
                  <a:schemeClr val="bg1"/>
                </a:solidFill>
              </a:rPr>
              <a:t>Information</a:t>
            </a:r>
            <a:r>
              <a:rPr lang="pt-BR" sz="1300" noProof="0" dirty="0">
                <a:solidFill>
                  <a:schemeClr val="bg1"/>
                </a:solidFill>
              </a:rPr>
              <a:t> </a:t>
            </a:r>
            <a:r>
              <a:rPr lang="pt-BR" sz="1300" noProof="0" dirty="0" err="1">
                <a:solidFill>
                  <a:schemeClr val="bg1"/>
                </a:solidFill>
              </a:rPr>
              <a:t>Value</a:t>
            </a:r>
            <a:r>
              <a:rPr lang="pt-BR" sz="1300" noProof="0" dirty="0">
                <a:solidFill>
                  <a:schemeClr val="bg1"/>
                </a:solidFill>
              </a:rPr>
              <a:t> (IV);</a:t>
            </a:r>
          </a:p>
          <a:p>
            <a:pPr lvl="1" algn="just"/>
            <a:r>
              <a:rPr lang="pt-BR" sz="1300" dirty="0">
                <a:solidFill>
                  <a:schemeClr val="bg1"/>
                </a:solidFill>
              </a:rPr>
              <a:t>Correlação de Person;</a:t>
            </a:r>
          </a:p>
          <a:p>
            <a:pPr lvl="1" algn="just"/>
            <a:r>
              <a:rPr lang="pt-BR" sz="1300" noProof="0" dirty="0">
                <a:solidFill>
                  <a:schemeClr val="bg1"/>
                </a:solidFill>
              </a:rPr>
              <a:t>R² e</a:t>
            </a:r>
          </a:p>
          <a:p>
            <a:pPr lvl="1" algn="just"/>
            <a:r>
              <a:rPr lang="pt-BR" sz="1300" dirty="0">
                <a:solidFill>
                  <a:schemeClr val="bg1"/>
                </a:solidFill>
              </a:rPr>
              <a:t>Gráficos.</a:t>
            </a:r>
            <a:endParaRPr lang="pt-BR" sz="13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7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68DE61-E620-F694-C2B4-6373D4855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8C64CAB1-6405-D607-5A56-1DE726E76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8CA49734-E57C-BE37-F54B-743CC00D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3DF36BF4-0CE1-3030-52EC-5984E12F1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E42588-558D-14F8-BB31-8A3EF469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Análise exploratória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E18B645-E199-8E5F-2485-EB02805CD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036455-3C5F-4905-26A9-70170F6E1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000F65-E492-4C61-034C-BDBFFD98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5724907" cy="3743131"/>
          </a:xfrm>
        </p:spPr>
        <p:txBody>
          <a:bodyPr anchor="t">
            <a:normAutofit/>
          </a:bodyPr>
          <a:lstStyle/>
          <a:p>
            <a:pPr algn="just"/>
            <a:r>
              <a:rPr lang="pt-BR" sz="1700" b="1" noProof="0" dirty="0">
                <a:solidFill>
                  <a:schemeClr val="bg1"/>
                </a:solidFill>
              </a:rPr>
              <a:t>Durante a Análise Exploratória dos Dados (AED) foi possível perceber algumas informações importantes, tais como:</a:t>
            </a:r>
          </a:p>
          <a:p>
            <a:pPr lvl="1" algn="just"/>
            <a:r>
              <a:rPr lang="pt-BR" sz="1300" b="1" noProof="0" dirty="0">
                <a:solidFill>
                  <a:schemeClr val="bg1"/>
                </a:solidFill>
              </a:rPr>
              <a:t>44,44% das sentenças foram julgadas como improcedente</a:t>
            </a:r>
            <a:r>
              <a:rPr lang="pt-BR" sz="1300" b="1" dirty="0">
                <a:solidFill>
                  <a:schemeClr val="bg1"/>
                </a:solidFill>
              </a:rPr>
              <a:t>;</a:t>
            </a:r>
          </a:p>
          <a:p>
            <a:pPr lvl="1" algn="just"/>
            <a:r>
              <a:rPr lang="pt-BR" sz="1300" b="1" noProof="0" dirty="0">
                <a:solidFill>
                  <a:schemeClr val="bg1"/>
                </a:solidFill>
              </a:rPr>
              <a:t>A comarca centro possui 21,11% dos casos;</a:t>
            </a:r>
          </a:p>
          <a:p>
            <a:pPr lvl="1" algn="just"/>
            <a:r>
              <a:rPr lang="pt-BR" sz="1300" b="1" noProof="0" dirty="0">
                <a:solidFill>
                  <a:schemeClr val="bg1"/>
                </a:solidFill>
              </a:rPr>
              <a:t>As estratégias A e C juntas possuem 70% dos casos;</a:t>
            </a:r>
          </a:p>
          <a:p>
            <a:pPr lvl="1" algn="just"/>
            <a:r>
              <a:rPr lang="pt-BR" sz="1300" b="1" noProof="0" dirty="0">
                <a:solidFill>
                  <a:schemeClr val="bg1"/>
                </a:solidFill>
              </a:rPr>
              <a:t>78,44% dos casos possuem uma taxa que varia entre 2,3 e 4,3;</a:t>
            </a:r>
          </a:p>
          <a:p>
            <a:pPr lvl="1" algn="just"/>
            <a:r>
              <a:rPr lang="pt-BR" sz="1300" b="1" noProof="0" dirty="0">
                <a:solidFill>
                  <a:schemeClr val="bg1"/>
                </a:solidFill>
              </a:rPr>
              <a:t>As indenizações possuem um valor médio de R$ 1.694,57;</a:t>
            </a:r>
          </a:p>
          <a:p>
            <a:pPr lvl="1" algn="just"/>
            <a:r>
              <a:rPr lang="pt-BR" sz="1300" b="1" noProof="0" dirty="0">
                <a:solidFill>
                  <a:schemeClr val="bg1"/>
                </a:solidFill>
              </a:rPr>
              <a:t>As comarcas Oeste (45,24%), Leste (47,19%) e Sul (49,46%) possuem uma taxa de ganho acima da média (44,44%);</a:t>
            </a:r>
          </a:p>
          <a:p>
            <a:pPr lvl="1" algn="just"/>
            <a:r>
              <a:rPr lang="pt-BR" sz="1300" b="1" noProof="0" dirty="0">
                <a:solidFill>
                  <a:schemeClr val="bg1"/>
                </a:solidFill>
              </a:rPr>
              <a:t>A estratégia B (53,33%) possuem uma taxa de ganho acima da média (44,44%);</a:t>
            </a:r>
          </a:p>
          <a:p>
            <a:pPr lvl="1" algn="just"/>
            <a:r>
              <a:rPr lang="pt-BR" sz="1300" b="1" noProof="0" dirty="0">
                <a:solidFill>
                  <a:schemeClr val="bg1"/>
                </a:solidFill>
              </a:rPr>
              <a:t>A faixa entre 0,3 e 1,3 de taxa contratada possuem uma taxa de ganho de 75% e</a:t>
            </a:r>
          </a:p>
          <a:p>
            <a:pPr lvl="1" algn="just"/>
            <a:r>
              <a:rPr lang="pt-BR" sz="1300" b="1" noProof="0" dirty="0">
                <a:solidFill>
                  <a:schemeClr val="bg1"/>
                </a:solidFill>
              </a:rPr>
              <a:t>A correlação entre as variáveis valor de indenização e taxa contratada é considerada como Fraca (0,28).</a:t>
            </a:r>
          </a:p>
        </p:txBody>
      </p:sp>
    </p:spTree>
    <p:extLst>
      <p:ext uri="{BB962C8B-B14F-4D97-AF65-F5344CB8AC3E}">
        <p14:creationId xmlns:p14="http://schemas.microsoft.com/office/powerpoint/2010/main" val="325042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CAB0A-1F09-ACC8-C046-650DC5253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CFAF25-FFBE-578F-3B4E-3457A45AF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F1982B3B-575D-F7FF-EFAB-25410A22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CFF875-4239-1CE8-4B50-47ACADBA2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AA1AD-A605-ABC9-C2EE-7E93DB7D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Análise exploratória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0A295-A228-E01B-8B50-95658B7B5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62C0A6-6DA7-D7A9-F402-55C4142F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6CD3B9A-7559-FAC5-0593-10F3BFD2D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095" y="2610104"/>
            <a:ext cx="5029042" cy="281110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94D403-FFB5-8991-1E5F-08798466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29" y="313890"/>
            <a:ext cx="4982270" cy="3115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50864A-F321-13D6-3E70-4FF1619ED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929" y="3562129"/>
            <a:ext cx="561100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3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28EB8-1DB7-BC56-3935-90067205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DFB401F8-F463-A41A-EC16-0B8FE4869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18BF3E7A-078F-26C5-5AA3-550ACBBB1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A23008DF-303A-52D1-0E11-3050109D4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7CB09B-5A56-B5C9-FE42-D31C62A7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Análise exploratória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3908EBC-B60D-FE2D-A06C-61D2CC99B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A94BB-F1A1-AFDD-03CB-D35720D80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ED62344-FDC0-075D-DB02-50D2007CE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815" y="2610104"/>
            <a:ext cx="5132178" cy="324649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663A0F-353E-6F3B-93DA-2601B803A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41" y="1120878"/>
            <a:ext cx="4953691" cy="31627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66B1F16-998C-0BCB-12A2-465460415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004" y="4487337"/>
            <a:ext cx="5472725" cy="13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F5E3D1-7AA1-866A-B155-518F12B8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90BCF1-EC64-101F-DBF3-AC5DDCA7F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9846A4BD-57D5-3910-AAC4-93EF667A7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B89CFE-EEB3-DCF6-903A-C8B2A6D5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5C073-8F73-A196-CEE3-1F3745D1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Análise exploratória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B49BD-E65A-2A17-077A-5E815EF12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FF7D5-58C5-E557-B085-CC996A3EE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B99D51-6729-7551-F1E1-AD309E359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815" y="2737346"/>
            <a:ext cx="10653083" cy="195645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B52592-908E-E355-87DA-3BCD58E76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" y="4931111"/>
            <a:ext cx="11247303" cy="16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4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1A9615-8C25-9385-B316-B521D764D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6FDAD33-930B-15A1-E523-83A2F4440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E358C64D-0205-7ECC-3262-522879FCF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D7105690-5F53-A38A-5A89-A54019786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DC1CB6-34D5-E818-5DFB-04241472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Resultados obtidos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61D70B0F-A49D-B4B6-622F-C981F378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14C7D-F526-E86B-66A3-C37BEB9AF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27C642-A52A-10FB-BBBF-3D53E8C7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5724907" cy="3743131"/>
          </a:xfrm>
        </p:spPr>
        <p:txBody>
          <a:bodyPr anchor="t">
            <a:normAutofit/>
          </a:bodyPr>
          <a:lstStyle/>
          <a:p>
            <a:pPr algn="just"/>
            <a:r>
              <a:rPr lang="pt-BR" sz="1700" b="1" noProof="0" dirty="0">
                <a:solidFill>
                  <a:schemeClr val="bg1"/>
                </a:solidFill>
              </a:rPr>
              <a:t>A taxa contratada tem um poder médio de separação em relação as sentenças</a:t>
            </a:r>
            <a:r>
              <a:rPr lang="pt-BR" sz="1700" b="1" dirty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pt-BR" sz="1700" b="1" noProof="0" dirty="0">
                <a:solidFill>
                  <a:schemeClr val="bg1"/>
                </a:solidFill>
              </a:rPr>
              <a:t>A região e a estratégia explicam 61% da taxa contratada.</a:t>
            </a:r>
          </a:p>
        </p:txBody>
      </p:sp>
    </p:spTree>
    <p:extLst>
      <p:ext uri="{BB962C8B-B14F-4D97-AF65-F5344CB8AC3E}">
        <p14:creationId xmlns:p14="http://schemas.microsoft.com/office/powerpoint/2010/main" val="55731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FC88F-02EF-3EB9-5311-5D859A563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7A526-6D86-9CB0-776A-777FCA5F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4" name="Imagem 3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83E11D53-2C76-4784-073C-AFEF174F5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1" b="91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903606-E238-B9F4-EEA6-AEAC1E0B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noProof="0" dirty="0">
                <a:solidFill>
                  <a:srgbClr val="FFFFFF"/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958494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032257-00EA-DE76-4CF7-091255E5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72AF73AE-A214-741E-D491-4F59A8A90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548C4825-9AAF-6685-65A8-77E3FFE0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13FBC6CC-F388-3780-BDAA-CB6F2F70C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B9A4A-613F-36CB-6BEB-02953194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Plano de ação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47019D1E-18CA-A65A-EE3C-7D446C63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6F1A-7A0F-18E5-8BF2-1B5E2BE9D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3C876B-9625-78CB-39FB-E145C07E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4382061" cy="808599"/>
          </a:xfrm>
        </p:spPr>
        <p:txBody>
          <a:bodyPr anchor="t">
            <a:normAutofit/>
          </a:bodyPr>
          <a:lstStyle/>
          <a:p>
            <a:pPr algn="just"/>
            <a:r>
              <a:rPr lang="pt-BR" sz="1700" b="1" noProof="0" dirty="0">
                <a:solidFill>
                  <a:schemeClr val="bg1"/>
                </a:solidFill>
              </a:rPr>
              <a:t>Com base nos insights obtidos anteriormente, sugerimos os seguintes planos de ação: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47EC3BF-61D3-44B6-2433-47FC2776F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57778"/>
              </p:ext>
            </p:extLst>
          </p:nvPr>
        </p:nvGraphicFramePr>
        <p:xfrm>
          <a:off x="424814" y="3792081"/>
          <a:ext cx="9756600" cy="1378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100">
                  <a:extLst>
                    <a:ext uri="{9D8B030D-6E8A-4147-A177-3AD203B41FA5}">
                      <a16:colId xmlns:a16="http://schemas.microsoft.com/office/drawing/2014/main" val="1327822908"/>
                    </a:ext>
                  </a:extLst>
                </a:gridCol>
                <a:gridCol w="1626100">
                  <a:extLst>
                    <a:ext uri="{9D8B030D-6E8A-4147-A177-3AD203B41FA5}">
                      <a16:colId xmlns:a16="http://schemas.microsoft.com/office/drawing/2014/main" val="2847543239"/>
                    </a:ext>
                  </a:extLst>
                </a:gridCol>
                <a:gridCol w="1626100">
                  <a:extLst>
                    <a:ext uri="{9D8B030D-6E8A-4147-A177-3AD203B41FA5}">
                      <a16:colId xmlns:a16="http://schemas.microsoft.com/office/drawing/2014/main" val="3545145332"/>
                    </a:ext>
                  </a:extLst>
                </a:gridCol>
                <a:gridCol w="1626100">
                  <a:extLst>
                    <a:ext uri="{9D8B030D-6E8A-4147-A177-3AD203B41FA5}">
                      <a16:colId xmlns:a16="http://schemas.microsoft.com/office/drawing/2014/main" val="1880928715"/>
                    </a:ext>
                  </a:extLst>
                </a:gridCol>
                <a:gridCol w="1626100">
                  <a:extLst>
                    <a:ext uri="{9D8B030D-6E8A-4147-A177-3AD203B41FA5}">
                      <a16:colId xmlns:a16="http://schemas.microsoft.com/office/drawing/2014/main" val="56904457"/>
                    </a:ext>
                  </a:extLst>
                </a:gridCol>
                <a:gridCol w="1626100">
                  <a:extLst>
                    <a:ext uri="{9D8B030D-6E8A-4147-A177-3AD203B41FA5}">
                      <a16:colId xmlns:a16="http://schemas.microsoft.com/office/drawing/2014/main" val="2373969546"/>
                    </a:ext>
                  </a:extLst>
                </a:gridCol>
              </a:tblGrid>
              <a:tr h="625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Prioridade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que fazer?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 quê?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Quem?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fazer?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 o custo?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711371"/>
                  </a:ext>
                </a:extLst>
              </a:tr>
              <a:tr h="376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271080"/>
                  </a:ext>
                </a:extLst>
              </a:tr>
              <a:tr h="376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94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15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4" name="Imagem 3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0FF3229F-8FAD-AD98-385E-4C94F1E9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1" b="91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122EE8-B8AB-CC2A-FC01-104F3D7E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noProof="0" dirty="0">
                <a:solidFill>
                  <a:srgbClr val="FFFFFF"/>
                </a:solidFill>
              </a:rPr>
              <a:t>Introdução e Escopo</a:t>
            </a:r>
          </a:p>
        </p:txBody>
      </p:sp>
    </p:spTree>
    <p:extLst>
      <p:ext uri="{BB962C8B-B14F-4D97-AF65-F5344CB8AC3E}">
        <p14:creationId xmlns:p14="http://schemas.microsoft.com/office/powerpoint/2010/main" val="312072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1C99919F-F78C-2BE6-919B-D846A00E9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895BFE-0AA8-41E7-6E01-E446992A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Introdução e Objetivo do Trabalho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840D77-AF45-198E-9564-D1CC37CF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4382061" cy="3743131"/>
          </a:xfrm>
        </p:spPr>
        <p:txBody>
          <a:bodyPr anchor="t">
            <a:normAutofit/>
          </a:bodyPr>
          <a:lstStyle/>
          <a:p>
            <a:pPr algn="just"/>
            <a:r>
              <a:rPr lang="pt-BR" sz="1700" noProof="0" dirty="0">
                <a:solidFill>
                  <a:schemeClr val="bg1"/>
                </a:solidFill>
              </a:rPr>
              <a:t>O foco do trabalho são as ações judiciais iniciadas pelos clientes insatisfeitos com as taxas de juros utilizadas no financiamento. A ação judicial é distribuída em alguma vara cível de uma comarca da grande São Paulo. O banco utiliza alguma estratégia de defesa no processo e aguarda o julgamento do Juiz. Caso perca, o banco deve pagar ao cliente uma indenização, além de arcar com todas as custas da ação judicial.</a:t>
            </a:r>
          </a:p>
          <a:p>
            <a:pPr algn="just"/>
            <a:r>
              <a:rPr lang="pt-BR" sz="1700" b="1" noProof="0" dirty="0">
                <a:solidFill>
                  <a:schemeClr val="bg1"/>
                </a:solidFill>
              </a:rPr>
              <a:t>Minimizar os custos deste passivo e fazer um acordo com o cliente, propondo um valor de ressarcimento inferior ao valor de indenização.</a:t>
            </a:r>
          </a:p>
        </p:txBody>
      </p:sp>
    </p:spTree>
    <p:extLst>
      <p:ext uri="{BB962C8B-B14F-4D97-AF65-F5344CB8AC3E}">
        <p14:creationId xmlns:p14="http://schemas.microsoft.com/office/powerpoint/2010/main" val="152587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71A73-7D84-A18E-94B3-92F920263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7D2B90-D548-7F1D-6AC6-6985D1950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952E064B-6464-564D-32DF-4A945453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6092CA-9546-266E-BF26-D6E218F8B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B29E5-2CCE-8314-232A-552913CD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Target do projeto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F481F8-39F8-8C6E-9DF6-1427033A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9BA9D-735F-7F80-2A8A-52AE79833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531359-9DD7-BFED-693A-57E07B426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144" cy="3207258"/>
          </a:xfrm>
        </p:spPr>
        <p:txBody>
          <a:bodyPr anchor="t">
            <a:normAutofit/>
          </a:bodyPr>
          <a:lstStyle/>
          <a:p>
            <a:pPr algn="just"/>
            <a:r>
              <a:rPr lang="en-US" sz="1700" noProof="0" dirty="0">
                <a:solidFill>
                  <a:schemeClr val="bg1"/>
                </a:solidFill>
              </a:rPr>
              <a:t>A </a:t>
            </a:r>
            <a:r>
              <a:rPr lang="en-US" sz="1700" noProof="0" dirty="0" err="1">
                <a:solidFill>
                  <a:schemeClr val="bg1"/>
                </a:solidFill>
              </a:rPr>
              <a:t>variável</a:t>
            </a:r>
            <a:r>
              <a:rPr lang="en-US" sz="1700" noProof="0" dirty="0">
                <a:solidFill>
                  <a:schemeClr val="bg1"/>
                </a:solidFill>
              </a:rPr>
              <a:t> </a:t>
            </a:r>
            <a:r>
              <a:rPr lang="en-US" sz="1700" noProof="0" dirty="0" err="1">
                <a:solidFill>
                  <a:schemeClr val="bg1"/>
                </a:solidFill>
              </a:rPr>
              <a:t>objetivo</a:t>
            </a:r>
            <a:r>
              <a:rPr lang="en-US" sz="1700" noProof="0" dirty="0">
                <a:solidFill>
                  <a:schemeClr val="bg1"/>
                </a:solidFill>
              </a:rPr>
              <a:t> do </a:t>
            </a:r>
            <a:r>
              <a:rPr lang="en-US" sz="1700" noProof="0" dirty="0" err="1">
                <a:solidFill>
                  <a:schemeClr val="bg1"/>
                </a:solidFill>
              </a:rPr>
              <a:t>projeto</a:t>
            </a:r>
            <a:r>
              <a:rPr lang="en-US" sz="1700" noProof="0" dirty="0">
                <a:solidFill>
                  <a:schemeClr val="bg1"/>
                </a:solidFill>
              </a:rPr>
              <a:t> é </a:t>
            </a:r>
            <a:r>
              <a:rPr lang="en-US" sz="1700" noProof="0" dirty="0" err="1">
                <a:solidFill>
                  <a:schemeClr val="bg1"/>
                </a:solidFill>
              </a:rPr>
              <a:t>Sentenças</a:t>
            </a:r>
            <a:r>
              <a:rPr lang="en-US" sz="1700" noProof="0" dirty="0">
                <a:solidFill>
                  <a:schemeClr val="bg1"/>
                </a:solidFill>
              </a:rPr>
              <a:t>.</a:t>
            </a:r>
            <a:endParaRPr lang="pt-BR" sz="17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2DE45-F863-6C40-79F6-8CC308D0F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7D0A88E2-2FFD-5EFD-9F65-7827E596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7F3C6F64-2A24-606D-3567-43B83ABFC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ECBB3E57-D956-E2EB-CDE8-874708BD5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4B4F1-D1FC-26F7-6F08-AF57BFEC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924862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Bases de dados utilizadas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AAD53A7-8CB7-63D5-01B1-8030FE0B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77E62-D8CF-93BF-E516-09C4635C2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BE839D-7C55-CC81-F860-5772157D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24862" cy="774609"/>
          </a:xfrm>
        </p:spPr>
        <p:txBody>
          <a:bodyPr anchor="t">
            <a:normAutofit lnSpcReduction="10000"/>
          </a:bodyPr>
          <a:lstStyle/>
          <a:p>
            <a:pPr marL="0" indent="0" algn="just">
              <a:buNone/>
            </a:pPr>
            <a:r>
              <a:rPr lang="pt-BR" sz="1700" noProof="0" dirty="0">
                <a:solidFill>
                  <a:schemeClr val="bg1"/>
                </a:solidFill>
              </a:rPr>
              <a:t>A base de dados utilizada com as respectivas informações é apresentada na tabela abaixo: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CCBCB13-F96C-684E-0316-054E6E84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03905"/>
              </p:ext>
            </p:extLst>
          </p:nvPr>
        </p:nvGraphicFramePr>
        <p:xfrm>
          <a:off x="371094" y="3758093"/>
          <a:ext cx="10670715" cy="986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143">
                  <a:extLst>
                    <a:ext uri="{9D8B030D-6E8A-4147-A177-3AD203B41FA5}">
                      <a16:colId xmlns:a16="http://schemas.microsoft.com/office/drawing/2014/main" val="1192535291"/>
                    </a:ext>
                  </a:extLst>
                </a:gridCol>
                <a:gridCol w="2134143">
                  <a:extLst>
                    <a:ext uri="{9D8B030D-6E8A-4147-A177-3AD203B41FA5}">
                      <a16:colId xmlns:a16="http://schemas.microsoft.com/office/drawing/2014/main" val="3103041739"/>
                    </a:ext>
                  </a:extLst>
                </a:gridCol>
                <a:gridCol w="2134143">
                  <a:extLst>
                    <a:ext uri="{9D8B030D-6E8A-4147-A177-3AD203B41FA5}">
                      <a16:colId xmlns:a16="http://schemas.microsoft.com/office/drawing/2014/main" val="4038359310"/>
                    </a:ext>
                  </a:extLst>
                </a:gridCol>
                <a:gridCol w="2134143">
                  <a:extLst>
                    <a:ext uri="{9D8B030D-6E8A-4147-A177-3AD203B41FA5}">
                      <a16:colId xmlns:a16="http://schemas.microsoft.com/office/drawing/2014/main" val="525882759"/>
                    </a:ext>
                  </a:extLst>
                </a:gridCol>
                <a:gridCol w="2134143">
                  <a:extLst>
                    <a:ext uri="{9D8B030D-6E8A-4147-A177-3AD203B41FA5}">
                      <a16:colId xmlns:a16="http://schemas.microsoft.com/office/drawing/2014/main" val="137537903"/>
                    </a:ext>
                  </a:extLst>
                </a:gridCol>
              </a:tblGrid>
              <a:tr h="4593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de dados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 bases de referência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observações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Fonte da informação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Responsável pela disponibilização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760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Base_Juridico.xlsx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01/07/2019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450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TJSP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TJSP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78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86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32F4B-8E6E-C4EA-2470-555A52BB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055F53-CE58-EFA7-C39B-E9463178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63F14F9F-3BE4-D73D-D82F-01017F2E2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56DA5A5-62D2-ACE3-9664-D01751CF5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6EB7FB-7E66-8760-D611-727F97DE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Premissas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94D71B-EF64-742D-A739-36EA2E24A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AC0A1-32A9-623B-E1A7-3AF0E4BE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7C638B-7571-04ED-38C7-A8E5A4BA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07608" cy="3812142"/>
          </a:xfrm>
        </p:spPr>
        <p:txBody>
          <a:bodyPr anchor="t">
            <a:normAutofit/>
          </a:bodyPr>
          <a:lstStyle/>
          <a:p>
            <a:r>
              <a:rPr lang="pt-BR" sz="1700" noProof="0" dirty="0">
                <a:solidFill>
                  <a:schemeClr val="bg1"/>
                </a:solidFill>
              </a:rPr>
              <a:t>A base de dados possui 450 registros.</a:t>
            </a:r>
          </a:p>
          <a:p>
            <a:r>
              <a:rPr lang="pt-BR" sz="1700" noProof="0" dirty="0">
                <a:solidFill>
                  <a:schemeClr val="bg1"/>
                </a:solidFill>
              </a:rPr>
              <a:t>Os dados foram coletados entre 01 de julho de 2019 e 31 de dezembro de 2019.</a:t>
            </a:r>
          </a:p>
          <a:p>
            <a:r>
              <a:rPr lang="pt-BR" sz="1700" noProof="0" dirty="0">
                <a:solidFill>
                  <a:schemeClr val="bg1"/>
                </a:solidFill>
              </a:rPr>
              <a:t>Foram utilizadas apenas três estratégias.</a:t>
            </a:r>
          </a:p>
          <a:p>
            <a:r>
              <a:rPr lang="pt-BR" sz="1700" noProof="0" dirty="0">
                <a:solidFill>
                  <a:schemeClr val="bg1"/>
                </a:solidFill>
              </a:rPr>
              <a:t>Varas Cíveis do Estado de São Paulo.</a:t>
            </a:r>
          </a:p>
          <a:p>
            <a:r>
              <a:rPr lang="pt-BR" sz="1700" noProof="0" dirty="0">
                <a:solidFill>
                  <a:schemeClr val="bg1"/>
                </a:solidFill>
              </a:rPr>
              <a:t>As taxas contratadas variam entre 0,3 e 5,3.</a:t>
            </a:r>
          </a:p>
          <a:p>
            <a:r>
              <a:rPr lang="pt-BR" sz="1700" noProof="0" dirty="0">
                <a:solidFill>
                  <a:schemeClr val="bg1"/>
                </a:solidFill>
              </a:rPr>
              <a:t>O valor da indenização varia até 4.380,00.</a:t>
            </a:r>
          </a:p>
        </p:txBody>
      </p:sp>
    </p:spTree>
    <p:extLst>
      <p:ext uri="{BB962C8B-B14F-4D97-AF65-F5344CB8AC3E}">
        <p14:creationId xmlns:p14="http://schemas.microsoft.com/office/powerpoint/2010/main" val="218813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0DE08-10CD-485C-B01B-F02233B01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80C250-7091-B6B9-B420-E2D1AB16C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F0312DEE-D8C3-44FA-4DA9-3FCC90E6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55D561-3327-E868-AB4F-5F97D708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DCD57-E4BD-BEEC-EBB3-C3314240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71178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Descrição das variáveis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FD4F02-6707-A9E5-2804-7AB898017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E3CB5-AA89-CB6C-912D-5CF8F325E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649E2C4-3C7F-F450-D932-3FF58380C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035660"/>
              </p:ext>
            </p:extLst>
          </p:nvPr>
        </p:nvGraphicFramePr>
        <p:xfrm>
          <a:off x="424815" y="3042920"/>
          <a:ext cx="10461722" cy="3157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470">
                  <a:extLst>
                    <a:ext uri="{9D8B030D-6E8A-4147-A177-3AD203B41FA5}">
                      <a16:colId xmlns:a16="http://schemas.microsoft.com/office/drawing/2014/main" val="25719126"/>
                    </a:ext>
                  </a:extLst>
                </a:gridCol>
                <a:gridCol w="2758470">
                  <a:extLst>
                    <a:ext uri="{9D8B030D-6E8A-4147-A177-3AD203B41FA5}">
                      <a16:colId xmlns:a16="http://schemas.microsoft.com/office/drawing/2014/main" val="3771195463"/>
                    </a:ext>
                  </a:extLst>
                </a:gridCol>
                <a:gridCol w="4944782">
                  <a:extLst>
                    <a:ext uri="{9D8B030D-6E8A-4147-A177-3AD203B41FA5}">
                      <a16:colId xmlns:a16="http://schemas.microsoft.com/office/drawing/2014/main" val="2231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Tipo da Variável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57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Sentença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quantitativa discreta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“1” se banco ganhou a causa (improcedência) e “0” caso contrário (procedência).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78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Data_Julgamento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qualitativa ordinal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do julgamento no site do Tribunal de Justiça.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650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Região da Comarca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qualitativa 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Região geográfica da Comarca do processo.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82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Estratégia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qualitativa ordinal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Estratégia de defesa utilizada pelo banco.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21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Contratada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quantitativa continua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de juros pactuada no contrato.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553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Valores indenizatórios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quantitativa continua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Valores totais em risco (ou seja, valor em que o banco terá que pagar em caso de perda).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8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99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02486-2B53-6318-C73C-691497615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E4191-600D-77A9-F446-5C81368B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4" name="Imagem 3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A1945543-92C2-44ED-DCDD-DB95C552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1" b="91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B9F977-0B61-621D-118D-D2630DF9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noProof="0" dirty="0">
                <a:solidFill>
                  <a:srgbClr val="FFFFFF"/>
                </a:solidFill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1132229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2D0A83-ED75-1098-4F81-B29688CCF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4713D691-D028-CBC5-C644-0E01780C4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49FB7A30-7CB8-A5E6-2412-CC3F52847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126B82DD-F703-0B23-BEC2-544BEBE0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306EF7-30EE-F1A3-D0DD-769E4518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Metodologia </a:t>
            </a:r>
            <a:br>
              <a:rPr lang="pt-BR" sz="2800" noProof="0" dirty="0">
                <a:solidFill>
                  <a:schemeClr val="bg1"/>
                </a:solidFill>
              </a:rPr>
            </a:br>
            <a:r>
              <a:rPr lang="pt-BR" sz="2800" noProof="0" dirty="0">
                <a:solidFill>
                  <a:schemeClr val="bg1"/>
                </a:solidFill>
              </a:rPr>
              <a:t>CRISP-DM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C2C039A-626C-B6AC-09C0-9460D68F8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1C7E1D-2CE7-B97B-36F8-9931FD76C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6B235F-C2E0-3158-8D1A-356041C8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5724907" cy="374313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300" b="1" noProof="0" dirty="0">
                <a:solidFill>
                  <a:schemeClr val="bg1"/>
                </a:solidFill>
              </a:rPr>
              <a:t>A </a:t>
            </a:r>
            <a:r>
              <a:rPr lang="en-US" sz="1300" b="1" noProof="0" dirty="0" err="1">
                <a:solidFill>
                  <a:schemeClr val="bg1"/>
                </a:solidFill>
              </a:rPr>
              <a:t>metodologia</a:t>
            </a:r>
            <a:r>
              <a:rPr lang="en-US" sz="1300" b="1" noProof="0" dirty="0">
                <a:solidFill>
                  <a:schemeClr val="bg1"/>
                </a:solidFill>
              </a:rPr>
              <a:t> </a:t>
            </a:r>
            <a:r>
              <a:rPr lang="en-US" sz="1300" b="1" noProof="0" dirty="0" err="1">
                <a:solidFill>
                  <a:schemeClr val="bg1"/>
                </a:solidFill>
              </a:rPr>
              <a:t>utilizada</a:t>
            </a:r>
            <a:r>
              <a:rPr lang="en-US" sz="1300" b="1" noProof="0" dirty="0">
                <a:solidFill>
                  <a:schemeClr val="bg1"/>
                </a:solidFill>
              </a:rPr>
              <a:t> </a:t>
            </a:r>
            <a:r>
              <a:rPr lang="en-US" sz="1300" b="1" noProof="0" dirty="0" err="1">
                <a:solidFill>
                  <a:schemeClr val="bg1"/>
                </a:solidFill>
              </a:rPr>
              <a:t>neste</a:t>
            </a:r>
            <a:r>
              <a:rPr lang="en-US" sz="1300" b="1" noProof="0" dirty="0">
                <a:solidFill>
                  <a:schemeClr val="bg1"/>
                </a:solidFill>
              </a:rPr>
              <a:t> </a:t>
            </a:r>
            <a:r>
              <a:rPr lang="en-US" sz="1300" b="1" noProof="0" dirty="0" err="1">
                <a:solidFill>
                  <a:schemeClr val="bg1"/>
                </a:solidFill>
              </a:rPr>
              <a:t>projeto</a:t>
            </a:r>
            <a:r>
              <a:rPr lang="en-US" sz="1300" b="1" noProof="0" dirty="0">
                <a:solidFill>
                  <a:schemeClr val="bg1"/>
                </a:solidFill>
              </a:rPr>
              <a:t> </a:t>
            </a:r>
            <a:r>
              <a:rPr lang="en-US" sz="1300" b="1" noProof="0" dirty="0" err="1">
                <a:solidFill>
                  <a:schemeClr val="bg1"/>
                </a:solidFill>
              </a:rPr>
              <a:t>será</a:t>
            </a:r>
            <a:r>
              <a:rPr lang="en-US" sz="1300" b="1" noProof="0" dirty="0">
                <a:solidFill>
                  <a:schemeClr val="bg1"/>
                </a:solidFill>
              </a:rPr>
              <a:t> o CRISP-DM () que </a:t>
            </a:r>
            <a:r>
              <a:rPr lang="en-US" sz="1300" b="1" noProof="0" dirty="0" err="1">
                <a:solidFill>
                  <a:schemeClr val="bg1"/>
                </a:solidFill>
              </a:rPr>
              <a:t>possui</a:t>
            </a:r>
            <a:r>
              <a:rPr lang="en-US" sz="1300" b="1" noProof="0" dirty="0">
                <a:solidFill>
                  <a:schemeClr val="bg1"/>
                </a:solidFill>
              </a:rPr>
              <a:t> as </a:t>
            </a:r>
            <a:r>
              <a:rPr lang="en-US" sz="1300" b="1" noProof="0" dirty="0" err="1">
                <a:solidFill>
                  <a:schemeClr val="bg1"/>
                </a:solidFill>
              </a:rPr>
              <a:t>seguintes</a:t>
            </a:r>
            <a:r>
              <a:rPr lang="en-US" sz="1300" b="1" noProof="0" dirty="0">
                <a:solidFill>
                  <a:schemeClr val="bg1"/>
                </a:solidFill>
              </a:rPr>
              <a:t> </a:t>
            </a:r>
            <a:r>
              <a:rPr lang="en-US" sz="1300" b="1" noProof="0" dirty="0" err="1">
                <a:solidFill>
                  <a:schemeClr val="bg1"/>
                </a:solidFill>
              </a:rPr>
              <a:t>fase</a:t>
            </a:r>
            <a:r>
              <a:rPr lang="en-US" sz="1300" b="1" noProof="0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1300" b="1" dirty="0">
                <a:solidFill>
                  <a:schemeClr val="bg1"/>
                </a:solidFill>
              </a:rPr>
              <a:t>	1. </a:t>
            </a:r>
            <a:r>
              <a:rPr lang="en-US" sz="1300" b="1" dirty="0" err="1">
                <a:solidFill>
                  <a:schemeClr val="bg1"/>
                </a:solidFill>
              </a:rPr>
              <a:t>Entendimento</a:t>
            </a:r>
            <a:r>
              <a:rPr lang="en-US" sz="1300" b="1" dirty="0">
                <a:solidFill>
                  <a:schemeClr val="bg1"/>
                </a:solidFill>
              </a:rPr>
              <a:t> do Negócio;</a:t>
            </a:r>
          </a:p>
          <a:p>
            <a:pPr marL="0" indent="0" algn="just">
              <a:buNone/>
            </a:pPr>
            <a:r>
              <a:rPr lang="en-US" sz="1300" b="1" dirty="0">
                <a:solidFill>
                  <a:schemeClr val="bg1"/>
                </a:solidFill>
              </a:rPr>
              <a:t>	2. </a:t>
            </a:r>
            <a:r>
              <a:rPr lang="en-US" sz="1300" b="1" dirty="0" err="1">
                <a:solidFill>
                  <a:schemeClr val="bg1"/>
                </a:solidFill>
              </a:rPr>
              <a:t>Entendimento</a:t>
            </a:r>
            <a:r>
              <a:rPr lang="en-US" sz="1300" b="1" dirty="0">
                <a:solidFill>
                  <a:schemeClr val="bg1"/>
                </a:solidFill>
              </a:rPr>
              <a:t> dos Dados;</a:t>
            </a:r>
          </a:p>
          <a:p>
            <a:pPr marL="0" indent="0" algn="just">
              <a:buNone/>
            </a:pPr>
            <a:r>
              <a:rPr lang="en-US" sz="1300" b="1" dirty="0">
                <a:solidFill>
                  <a:schemeClr val="bg1"/>
                </a:solidFill>
              </a:rPr>
              <a:t>	3.</a:t>
            </a:r>
          </a:p>
          <a:p>
            <a:pPr marL="0" indent="0" algn="just">
              <a:buNone/>
            </a:pPr>
            <a:r>
              <a:rPr lang="en-US" sz="1300" b="1" dirty="0">
                <a:solidFill>
                  <a:schemeClr val="bg1"/>
                </a:solidFill>
              </a:rPr>
              <a:t>	4.</a:t>
            </a:r>
          </a:p>
          <a:p>
            <a:pPr marL="0" indent="0" algn="just">
              <a:buNone/>
            </a:pPr>
            <a:r>
              <a:rPr lang="en-US" sz="1300" b="1" dirty="0">
                <a:solidFill>
                  <a:schemeClr val="bg1"/>
                </a:solidFill>
              </a:rPr>
              <a:t>	5.</a:t>
            </a:r>
          </a:p>
          <a:p>
            <a:pPr marL="0" indent="0" algn="just">
              <a:buNone/>
            </a:pPr>
            <a:r>
              <a:rPr lang="en-US" sz="1300" b="1" dirty="0">
                <a:solidFill>
                  <a:schemeClr val="bg1"/>
                </a:solidFill>
              </a:rPr>
              <a:t>	6. </a:t>
            </a:r>
            <a:endParaRPr lang="pt-BR" sz="1300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2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680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Inter</vt:lpstr>
      <vt:lpstr>Tema do Office</vt:lpstr>
      <vt:lpstr>Otimização de Custos de Ações Judiciais</vt:lpstr>
      <vt:lpstr>Introdução e Escopo</vt:lpstr>
      <vt:lpstr>Introdução e Objetivo do Trabalho</vt:lpstr>
      <vt:lpstr>Target do projeto</vt:lpstr>
      <vt:lpstr>Bases de dados utilizadas</vt:lpstr>
      <vt:lpstr>Premissas</vt:lpstr>
      <vt:lpstr>Descrição das variáveis</vt:lpstr>
      <vt:lpstr>Metodologia</vt:lpstr>
      <vt:lpstr>Metodologia  CRISP-DM</vt:lpstr>
      <vt:lpstr>Descrição da técnica utilizada</vt:lpstr>
      <vt:lpstr>Análise exploratória</vt:lpstr>
      <vt:lpstr>Análise exploratória</vt:lpstr>
      <vt:lpstr>Análise exploratória</vt:lpstr>
      <vt:lpstr>Análise exploratória</vt:lpstr>
      <vt:lpstr>Resultados obtidos</vt:lpstr>
      <vt:lpstr>Conclusão</vt:lpstr>
      <vt:lpstr>Plano de 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Deyved Antonio</dc:creator>
  <cp:lastModifiedBy>Deyved Antonio</cp:lastModifiedBy>
  <cp:revision>10</cp:revision>
  <dcterms:created xsi:type="dcterms:W3CDTF">2025-04-06T21:30:54Z</dcterms:created>
  <dcterms:modified xsi:type="dcterms:W3CDTF">2025-04-29T00:59:13Z</dcterms:modified>
</cp:coreProperties>
</file>