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Figtree Black"/>
      <p:bold r:id="rId13"/>
      <p:boldItalic r:id="rId14"/>
    </p:embeddedFont>
    <p:embeddedFont>
      <p:font typeface="Hanken Grotesk"/>
      <p:regular r:id="rId15"/>
      <p:bold r:id="rId16"/>
      <p:italic r:id="rId17"/>
      <p:boldItalic r:id="rId18"/>
    </p:embeddedFont>
    <p:embeddedFont>
      <p:font typeface="Hanken Grotesk SemiBold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SemiBold-bold.fntdata"/><Relationship Id="rId22" Type="http://schemas.openxmlformats.org/officeDocument/2006/relationships/font" Target="fonts/HankenGroteskSemiBold-boldItalic.fntdata"/><Relationship Id="rId21" Type="http://schemas.openxmlformats.org/officeDocument/2006/relationships/font" Target="fonts/HankenGroteskSemiBold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gtreeBlack-bold.fntdata"/><Relationship Id="rId12" Type="http://schemas.openxmlformats.org/officeDocument/2006/relationships/slide" Target="slides/slide7.xml"/><Relationship Id="rId15" Type="http://schemas.openxmlformats.org/officeDocument/2006/relationships/font" Target="fonts/HankenGrotesk-regular.fntdata"/><Relationship Id="rId14" Type="http://schemas.openxmlformats.org/officeDocument/2006/relationships/font" Target="fonts/FigtreeBlack-boldItalic.fntdata"/><Relationship Id="rId17" Type="http://schemas.openxmlformats.org/officeDocument/2006/relationships/font" Target="fonts/HankenGrotesk-italic.fntdata"/><Relationship Id="rId16" Type="http://schemas.openxmlformats.org/officeDocument/2006/relationships/font" Target="fonts/HankenGrotesk-bold.fntdata"/><Relationship Id="rId19" Type="http://schemas.openxmlformats.org/officeDocument/2006/relationships/font" Target="fonts/HankenGroteskSemiBold-regular.fntdata"/><Relationship Id="rId18" Type="http://schemas.openxmlformats.org/officeDocument/2006/relationships/font" Target="fonts/HankenGrotes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7788e70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7788e70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7788e70f5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7788e70f5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7788e70f5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7788e70f5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7788e70f5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7788e70f5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7788e70f5_1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7788e70f5_1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7914e0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7914e0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MVC</a:t>
            </a:r>
            <a:endParaRPr sz="8400"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20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Modelo-Visão-Controlador</a:t>
            </a:r>
            <a:endParaRPr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1544400" y="82370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Surgiu? </a:t>
            </a:r>
            <a:endParaRPr/>
          </a:p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1132525" y="1938400"/>
            <a:ext cx="50676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1979: A semente é plantada;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Smalltalk-80: O berço;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Motivação.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1544400" y="865675"/>
            <a:ext cx="6853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MVC</a:t>
            </a:r>
            <a:endParaRPr/>
          </a:p>
        </p:txBody>
      </p:sp>
      <p:sp>
        <p:nvSpPr>
          <p:cNvPr id="297" name="Google Shape;297;p32"/>
          <p:cNvSpPr txBox="1"/>
          <p:nvPr>
            <p:ph idx="1" type="subTitle"/>
          </p:nvPr>
        </p:nvSpPr>
        <p:spPr>
          <a:xfrm>
            <a:off x="1132525" y="1938400"/>
            <a:ext cx="50676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Model;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View;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Controller;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Fluxo de execução no MVC.</a:t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8" name="Google Shape;298;p32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type="title"/>
          </p:nvPr>
        </p:nvSpPr>
        <p:spPr>
          <a:xfrm>
            <a:off x="1544400" y="865675"/>
            <a:ext cx="6853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propósito? </a:t>
            </a:r>
            <a:endParaRPr/>
          </a:p>
        </p:txBody>
      </p:sp>
      <p:sp>
        <p:nvSpPr>
          <p:cNvPr id="304" name="Google Shape;304;p33"/>
          <p:cNvSpPr txBox="1"/>
          <p:nvPr>
            <p:ph idx="1" type="subTitle"/>
          </p:nvPr>
        </p:nvSpPr>
        <p:spPr>
          <a:xfrm>
            <a:off x="1146525" y="1791450"/>
            <a:ext cx="57255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Separação de Responsabilidades;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Facilitar a manutenção e evolução;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Melhorar a testabilidade;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Escalabilidade.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5" name="Google Shape;305;p33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1544400" y="865675"/>
            <a:ext cx="6853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Quais problemas resolve?</a:t>
            </a:r>
            <a:endParaRPr sz="3600"/>
          </a:p>
        </p:txBody>
      </p:sp>
      <p:sp>
        <p:nvSpPr>
          <p:cNvPr id="311" name="Google Shape;311;p34"/>
          <p:cNvSpPr txBox="1"/>
          <p:nvPr>
            <p:ph idx="1" type="subTitle"/>
          </p:nvPr>
        </p:nvSpPr>
        <p:spPr>
          <a:xfrm>
            <a:off x="1146525" y="1791450"/>
            <a:ext cx="63483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Acoplamento excessivo;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Dificuldade de manutenção e evolução;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Código repetitivo e baixa reutilização.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2" name="Google Shape;312;p34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1544400" y="865675"/>
            <a:ext cx="6853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Quais problemas existente?</a:t>
            </a:r>
            <a:endParaRPr sz="3300"/>
          </a:p>
        </p:txBody>
      </p:sp>
      <p:sp>
        <p:nvSpPr>
          <p:cNvPr id="318" name="Google Shape;318;p35"/>
          <p:cNvSpPr txBox="1"/>
          <p:nvPr>
            <p:ph idx="1" type="subTitle"/>
          </p:nvPr>
        </p:nvSpPr>
        <p:spPr>
          <a:xfrm>
            <a:off x="1146525" y="1791450"/>
            <a:ext cx="6348300" cy="21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Aumento da Complexidade</a:t>
            </a:r>
            <a:r>
              <a:rPr lang="en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Curva de aprendizado</a:t>
            </a:r>
            <a:r>
              <a:rPr lang="en" sz="2400">
                <a:solidFill>
                  <a:srgbClr val="000000"/>
                </a:solidFill>
              </a:rPr>
              <a:t>;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Difícil testabilidade.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/>
        </p:nvSpPr>
        <p:spPr>
          <a:xfrm>
            <a:off x="958700" y="671800"/>
            <a:ext cx="4639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Obrigado!!</a:t>
            </a:r>
            <a:endParaRPr sz="58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25" name="Google Shape;325;p36"/>
          <p:cNvSpPr txBox="1"/>
          <p:nvPr>
            <p:ph idx="1" type="subTitle"/>
          </p:nvPr>
        </p:nvSpPr>
        <p:spPr>
          <a:xfrm>
            <a:off x="1213225" y="208526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Laysa Vasconcelos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Sidraque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Deyvid Santos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Guilherme Emílio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Bernardo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