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3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0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5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2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7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0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8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4E2-7FD8-A942-AA5A-5B16F4436C7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17438B-7CAC-324F-9B51-F41FB351D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653072"/>
            <a:ext cx="6858000" cy="1655762"/>
          </a:xfrm>
        </p:spPr>
        <p:txBody>
          <a:bodyPr/>
          <a:lstStyle/>
          <a:p>
            <a:r>
              <a:rPr lang="en-US" dirty="0"/>
              <a:t>SI728 – </a:t>
            </a:r>
            <a:r>
              <a:rPr lang="en-US" dirty="0" err="1"/>
              <a:t>Arquitecturas</a:t>
            </a:r>
            <a:r>
              <a:rPr lang="en-US" dirty="0"/>
              <a:t> de Software </a:t>
            </a:r>
            <a:r>
              <a:rPr lang="en-US" dirty="0" err="1"/>
              <a:t>Emergentes</a:t>
            </a:r>
            <a:endParaRPr lang="en-US" dirty="0"/>
          </a:p>
          <a:p>
            <a:r>
              <a:rPr lang="en-US" dirty="0" err="1"/>
              <a:t>Práctica</a:t>
            </a:r>
            <a:r>
              <a:rPr lang="en-US" dirty="0"/>
              <a:t> </a:t>
            </a:r>
            <a:r>
              <a:rPr lang="en-US" dirty="0" err="1"/>
              <a:t>Calificada</a:t>
            </a:r>
            <a:r>
              <a:rPr lang="en-US" dirty="0"/>
              <a:t> 1</a:t>
            </a:r>
          </a:p>
          <a:p>
            <a:r>
              <a:rPr lang="en-US" dirty="0"/>
              <a:t>202501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A5259-9496-B44B-AB27-84FDC4BE85DD}"/>
              </a:ext>
            </a:extLst>
          </p:cNvPr>
          <p:cNvSpPr txBox="1"/>
          <p:nvPr/>
        </p:nvSpPr>
        <p:spPr>
          <a:xfrm>
            <a:off x="641131" y="766720"/>
            <a:ext cx="1618593" cy="1545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 err="1"/>
              <a:t>Sección</a:t>
            </a:r>
            <a:br>
              <a:rPr lang="en-US" dirty="0"/>
            </a:br>
            <a:r>
              <a:rPr lang="en-US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4262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41ED0-D076-0F43-87DA-E40D33162F7B}"/>
              </a:ext>
            </a:extLst>
          </p:cNvPr>
          <p:cNvSpPr txBox="1"/>
          <p:nvPr/>
        </p:nvSpPr>
        <p:spPr>
          <a:xfrm>
            <a:off x="6096000" y="766720"/>
            <a:ext cx="5423338" cy="91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</a:lstStyle>
          <a:p>
            <a:pPr algn="ctr"/>
            <a:r>
              <a:rPr lang="en-US" dirty="0" err="1"/>
              <a:t>Alumno</a:t>
            </a:r>
            <a:br>
              <a:rPr lang="en-US" dirty="0"/>
            </a:br>
            <a:r>
              <a:rPr lang="en-US" dirty="0"/>
              <a:t>Estefano Sebastian Lostaunau Pereira</a:t>
            </a:r>
          </a:p>
        </p:txBody>
      </p:sp>
    </p:spTree>
    <p:extLst>
      <p:ext uri="{BB962C8B-B14F-4D97-AF65-F5344CB8AC3E}">
        <p14:creationId xmlns:p14="http://schemas.microsoft.com/office/powerpoint/2010/main" val="128518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023A2F-D05F-1F40-B553-6D837D9E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Pregunta</a:t>
            </a:r>
            <a:r>
              <a:rPr lang="en-US" sz="2800" dirty="0"/>
              <a:t> 1. </a:t>
            </a:r>
            <a:r>
              <a:rPr lang="en-US" sz="2800" dirty="0" err="1"/>
              <a:t>EventStorming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8EFB18-511B-8C43-A803-45712EF909E9}"/>
              </a:ext>
            </a:extLst>
          </p:cNvPr>
          <p:cNvSpPr/>
          <p:nvPr/>
        </p:nvSpPr>
        <p:spPr>
          <a:xfrm>
            <a:off x="838200" y="1377273"/>
            <a:ext cx="5490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Pegue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sobre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área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imagen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capturada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diagrama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EventStorming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elaborado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especificaciones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F8BFA-3DFF-129B-A501-8171B79369B8}"/>
              </a:ext>
            </a:extLst>
          </p:cNvPr>
          <p:cNvSpPr txBox="1"/>
          <p:nvPr/>
        </p:nvSpPr>
        <p:spPr>
          <a:xfrm>
            <a:off x="8957168" y="1300329"/>
            <a:ext cx="251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Criterios</a:t>
            </a:r>
            <a:r>
              <a:rPr lang="en-US" sz="1400" dirty="0"/>
              <a:t> y </a:t>
            </a:r>
            <a:r>
              <a:rPr lang="en-US" sz="1400" dirty="0" err="1"/>
              <a:t>Sustento</a:t>
            </a:r>
            <a:r>
              <a:rPr lang="en-US" sz="1400" dirty="0"/>
              <a:t> de </a:t>
            </a:r>
            <a:r>
              <a:rPr lang="en-US" sz="1400" dirty="0" err="1"/>
              <a:t>decisión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10D23-802E-8916-1152-1D13ADBAF7F0}"/>
              </a:ext>
            </a:extLst>
          </p:cNvPr>
          <p:cNvSpPr txBox="1"/>
          <p:nvPr/>
        </p:nvSpPr>
        <p:spPr>
          <a:xfrm>
            <a:off x="9178155" y="1838938"/>
            <a:ext cx="2293227" cy="4411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 fontScale="92500" lnSpcReduction="10000"/>
          </a:bodyPr>
          <a:lstStyle/>
          <a:p>
            <a:pPr algn="just"/>
            <a:r>
              <a:rPr lang="es-PE" sz="1400" dirty="0"/>
              <a:t>Me pareció importante separar esos 12 eventos porque así consigo reflejar cada paso clave con mayor detalle y claridad. Al ampliar de 8 a 12, puedo distinguir mejor acciones como la solicitud y la confirmación de reservas, y separar la verificación de identidad de la verificación de la propiedad. De este modo, cada fase del proceso queda bien delimitada y es más sencillo luego asignar comandos, </a:t>
            </a:r>
            <a:r>
              <a:rPr lang="es-PE" sz="1400" dirty="0" err="1"/>
              <a:t>rols</a:t>
            </a:r>
            <a:r>
              <a:rPr lang="es-PE" sz="1400" dirty="0"/>
              <a:t> y sistemas externos durante el modelado de software. Esto me ayuda a visualizar con precisión qué componentes del sistema intervienen en cada momento y evita que se solapen responsabilidades.</a:t>
            </a:r>
            <a:br>
              <a:rPr lang="es-PE" sz="1400" dirty="0"/>
            </a:b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6014C-4B1F-77A9-BC25-8409A7A50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2836"/>
            <a:ext cx="7578033" cy="250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2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911F5-A648-E61B-B8A6-2F8CCF86F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1092E7-7E86-0E9C-C517-52A520D3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Pregunta</a:t>
            </a:r>
            <a:r>
              <a:rPr lang="en-US" sz="2800" dirty="0"/>
              <a:t> 1. </a:t>
            </a:r>
            <a:r>
              <a:rPr lang="en-US" sz="2800" dirty="0" err="1"/>
              <a:t>EventStorming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4DA5F4-36CE-22CB-2A09-98E2D712916F}"/>
              </a:ext>
            </a:extLst>
          </p:cNvPr>
          <p:cNvSpPr/>
          <p:nvPr/>
        </p:nvSpPr>
        <p:spPr>
          <a:xfrm>
            <a:off x="838200" y="1377273"/>
            <a:ext cx="5490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Pegue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sobre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área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imagen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capturada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diagrama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EventStorming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elaborado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especificaciones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F2734-2E69-E989-2549-1B39CCE7BF18}"/>
              </a:ext>
            </a:extLst>
          </p:cNvPr>
          <p:cNvSpPr txBox="1"/>
          <p:nvPr/>
        </p:nvSpPr>
        <p:spPr>
          <a:xfrm>
            <a:off x="8957168" y="1300329"/>
            <a:ext cx="251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Criterios</a:t>
            </a:r>
            <a:r>
              <a:rPr lang="en-US" sz="1400" dirty="0"/>
              <a:t> y </a:t>
            </a:r>
            <a:r>
              <a:rPr lang="en-US" sz="1400" dirty="0" err="1"/>
              <a:t>Sustento</a:t>
            </a:r>
            <a:r>
              <a:rPr lang="en-US" sz="1400" dirty="0"/>
              <a:t> de </a:t>
            </a:r>
            <a:r>
              <a:rPr lang="en-US" sz="1400" dirty="0" err="1"/>
              <a:t>decisión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78FA4-44FA-24DA-6950-A0CBF999E6F7}"/>
              </a:ext>
            </a:extLst>
          </p:cNvPr>
          <p:cNvSpPr txBox="1"/>
          <p:nvPr/>
        </p:nvSpPr>
        <p:spPr>
          <a:xfrm>
            <a:off x="9210938" y="1713529"/>
            <a:ext cx="2293227" cy="4411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just"/>
            <a:r>
              <a:rPr lang="es-PE" sz="1300" dirty="0">
                <a:solidFill>
                  <a:schemeClr val="tx1"/>
                </a:solidFill>
              </a:rPr>
              <a:t>En este paso identifico y refino los eventos de dominio para poder agrupar de forma natural los procesos en el </a:t>
            </a:r>
            <a:r>
              <a:rPr lang="es-PE" sz="1300" dirty="0" err="1">
                <a:solidFill>
                  <a:schemeClr val="tx1"/>
                </a:solidFill>
              </a:rPr>
              <a:t>EventStorming</a:t>
            </a:r>
            <a:r>
              <a:rPr lang="es-PE" sz="1300" dirty="0">
                <a:solidFill>
                  <a:schemeClr val="tx1"/>
                </a:solidFill>
              </a:rPr>
              <a:t>. Me concentro en los hitos más relevantes del sistema como la creación de cuenta, la verificación y la publicación de la propiedad porque son los momentos críticos que marcan las transiciones de estado y definen la lógica de negocio. 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923733-F128-C1A5-8BB6-84AB918B4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9" y="2537611"/>
            <a:ext cx="8264663" cy="2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8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E459-0676-5682-52AB-7879AD9B8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E3C066-E60F-D836-4E6A-73CF7000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Pregunta</a:t>
            </a:r>
            <a:r>
              <a:rPr lang="en-US" sz="2800" dirty="0"/>
              <a:t> 1. </a:t>
            </a:r>
            <a:r>
              <a:rPr lang="en-US" sz="2800" dirty="0" err="1"/>
              <a:t>EventStorming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8C2A1B-8969-BBA5-631B-C04E480A0F24}"/>
              </a:ext>
            </a:extLst>
          </p:cNvPr>
          <p:cNvSpPr/>
          <p:nvPr/>
        </p:nvSpPr>
        <p:spPr>
          <a:xfrm>
            <a:off x="838200" y="1377273"/>
            <a:ext cx="5490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Pegue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sobre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área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imagen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capturada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diagrama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EventStorming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elaborado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según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especificaciones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05873-8DBE-A9B8-599B-7DC90F6FAFCF}"/>
              </a:ext>
            </a:extLst>
          </p:cNvPr>
          <p:cNvSpPr txBox="1"/>
          <p:nvPr/>
        </p:nvSpPr>
        <p:spPr>
          <a:xfrm>
            <a:off x="8957168" y="1300329"/>
            <a:ext cx="251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Criterios</a:t>
            </a:r>
            <a:r>
              <a:rPr lang="en-US" sz="1400" dirty="0"/>
              <a:t> y </a:t>
            </a:r>
            <a:r>
              <a:rPr lang="en-US" sz="1400" dirty="0" err="1"/>
              <a:t>Sustento</a:t>
            </a:r>
            <a:r>
              <a:rPr lang="en-US" sz="1400" dirty="0"/>
              <a:t> de </a:t>
            </a:r>
            <a:r>
              <a:rPr lang="en-US" sz="1400" dirty="0" err="1"/>
              <a:t>decisión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28861-EFCE-2337-DEF8-49CF35A33BA8}"/>
              </a:ext>
            </a:extLst>
          </p:cNvPr>
          <p:cNvSpPr txBox="1"/>
          <p:nvPr/>
        </p:nvSpPr>
        <p:spPr>
          <a:xfrm>
            <a:off x="9060573" y="1690688"/>
            <a:ext cx="2293227" cy="4411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just"/>
            <a:r>
              <a:rPr lang="es-PE" sz="1300" dirty="0"/>
              <a:t>En este paso me enfoco en identificar qué causa cada evento dentro del sistema, distinguiendo si fue originado por una acción del anfitrión, del huésped o por una respuesta automática. Esto me permite entender cómo interactúan los distintos actores y sistemas, y así definir con más claridad los comandos y procesos involucrados en el flujo general.</a:t>
            </a:r>
            <a:endParaRPr lang="en-US" sz="13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2B5C42-94CB-2F0B-0DD8-281CCC8E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" y="2036251"/>
            <a:ext cx="8759483" cy="40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5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A6BC-E228-E44F-982B-B0A04F9B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98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 err="1"/>
              <a:t>Pregunta</a:t>
            </a:r>
            <a:r>
              <a:rPr lang="en-US" sz="2800" dirty="0"/>
              <a:t> 2. Quality Attribute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8F679-4C17-CF41-8CCA-1C05BC7A2CB3}"/>
              </a:ext>
            </a:extLst>
          </p:cNvPr>
          <p:cNvSpPr txBox="1"/>
          <p:nvPr/>
        </p:nvSpPr>
        <p:spPr>
          <a:xfrm>
            <a:off x="838200" y="1071632"/>
            <a:ext cx="2079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Quality Attribute Scenario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45FBD-3A5E-4648-AB7C-A709F238CE78}"/>
              </a:ext>
            </a:extLst>
          </p:cNvPr>
          <p:cNvSpPr txBox="1"/>
          <p:nvPr/>
        </p:nvSpPr>
        <p:spPr>
          <a:xfrm>
            <a:off x="9292844" y="1543544"/>
            <a:ext cx="251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Criterios</a:t>
            </a:r>
            <a:r>
              <a:rPr lang="en-US" sz="1400" dirty="0"/>
              <a:t> y </a:t>
            </a:r>
            <a:r>
              <a:rPr lang="en-US" sz="1400" dirty="0" err="1"/>
              <a:t>Sustento</a:t>
            </a:r>
            <a:r>
              <a:rPr lang="en-US" sz="1400" dirty="0"/>
              <a:t> de </a:t>
            </a:r>
            <a:r>
              <a:rPr lang="en-US" sz="1400" dirty="0" err="1"/>
              <a:t>decisión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1AC0-C8C8-5343-88D7-A14ECE512573}"/>
              </a:ext>
            </a:extLst>
          </p:cNvPr>
          <p:cNvSpPr txBox="1"/>
          <p:nvPr/>
        </p:nvSpPr>
        <p:spPr>
          <a:xfrm>
            <a:off x="9396249" y="1933903"/>
            <a:ext cx="2293227" cy="4411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just"/>
            <a:r>
              <a:rPr lang="es-PE" sz="1200" dirty="0"/>
              <a:t>Me decidí por verificar muchas solicitudes en un corto periodo porque refleja con precisión una carga elevada y prolongada que pone a prueba la capacidad del servicio de KYC para procesar documentos y </a:t>
            </a:r>
            <a:r>
              <a:rPr lang="es-PE" sz="1200" dirty="0" err="1"/>
              <a:t>selfies</a:t>
            </a:r>
            <a:r>
              <a:rPr lang="es-PE" sz="1200" dirty="0"/>
              <a:t> sin errores ni demoras. Al especificar tanto la cantidad como el intervalo, garantizo que podamos diseñar pruebas de estrés realistas y medibles, evaluando al mismo tiempo la integridad de los datos y la capacidad de escalado automático del microservicio. Esta formulación me asegura cubrir la confidencialidad, la disponibilidad y la exactitud de la validación en un escenario crítico para la seguridad de Airbnb.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55CDF-40A2-C045-9C58-2A7EBE475F7A}"/>
              </a:ext>
            </a:extLst>
          </p:cNvPr>
          <p:cNvSpPr/>
          <p:nvPr/>
        </p:nvSpPr>
        <p:spPr>
          <a:xfrm>
            <a:off x="838200" y="1337863"/>
            <a:ext cx="5153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Especifique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cuadro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El Quality Attribute Scenario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80301EE-4620-275A-B650-5FAEA0D6B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10792"/>
              </p:ext>
            </p:extLst>
          </p:nvPr>
        </p:nvGraphicFramePr>
        <p:xfrm>
          <a:off x="502524" y="1697432"/>
          <a:ext cx="8720283" cy="487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9752">
                  <a:extLst>
                    <a:ext uri="{9D8B030D-6E8A-4147-A177-3AD203B41FA5}">
                      <a16:colId xmlns:a16="http://schemas.microsoft.com/office/drawing/2014/main" val="3326985203"/>
                    </a:ext>
                  </a:extLst>
                </a:gridCol>
                <a:gridCol w="7320531">
                  <a:extLst>
                    <a:ext uri="{9D8B030D-6E8A-4147-A177-3AD203B41FA5}">
                      <a16:colId xmlns:a16="http://schemas.microsoft.com/office/drawing/2014/main" val="155773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E" sz="1200" dirty="0"/>
                        <a:t>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97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Quality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La verificación de identidad protege contra fraudes y usos malintencionados de la plataforma, proporcionando un nivel de confianza necesario para la comunidad global de usuarios.</a:t>
                      </a:r>
                      <a:endParaRPr lang="en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9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Scenario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Verificación de identidad segura y resistente en picos de registro</a:t>
                      </a:r>
                      <a:endParaRPr lang="en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07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Scenario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Durante campañas masiva de anfitriones, el servicio de verificación de identidad debe procesar de forma concurrente solicitudes que incluyan nombres legales, documentos oficiales y </a:t>
                      </a:r>
                      <a:r>
                        <a:rPr lang="es-PE" sz="1200" dirty="0" err="1"/>
                        <a:t>selfies</a:t>
                      </a:r>
                      <a:r>
                        <a:rPr lang="es-PE" sz="1200" dirty="0"/>
                        <a:t>, validando autenticidad y cumplimiento de políticas sin degradar la experiencia del usuario ni comprometer la confidencialidad de los datos.</a:t>
                      </a:r>
                      <a:endParaRPr lang="en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41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Source of 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Nuevo anfitrión que inicia el proceso de verificación de identidad.</a:t>
                      </a:r>
                      <a:endParaRPr lang="en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Stimulus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Recibir 500 solicitudes de verificación de identidad en un intervalo de 60 segundos durante una campaña masiva de captación de anfitriones.</a:t>
                      </a:r>
                      <a:endParaRPr lang="en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77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Artifact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Servicio de Verificación de Identidad (microservicio que recopila y valida nombre legal, foto de documento y </a:t>
                      </a:r>
                      <a:r>
                        <a:rPr lang="es-PE" sz="1200" dirty="0" err="1"/>
                        <a:t>selfie</a:t>
                      </a:r>
                      <a:r>
                        <a:rPr lang="es-PE" sz="1200" dirty="0"/>
                        <a:t>).</a:t>
                      </a:r>
                      <a:endParaRPr lang="en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8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Pico de alta concurrencia en infraestructura en la nube pública, con escalado automático disponible.</a:t>
                      </a:r>
                      <a:endParaRPr lang="en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8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1. Cada documento se compara contra listas oficiales de formatos válidos.</a:t>
                      </a:r>
                      <a:br>
                        <a:rPr lang="es-PE" sz="1200" dirty="0"/>
                      </a:br>
                      <a:r>
                        <a:rPr lang="es-PE" sz="1200" dirty="0"/>
                        <a:t>2. La </a:t>
                      </a:r>
                      <a:r>
                        <a:rPr lang="es-PE" sz="1200" dirty="0" err="1"/>
                        <a:t>selfie</a:t>
                      </a:r>
                      <a:r>
                        <a:rPr lang="es-PE" sz="1200" dirty="0"/>
                        <a:t> se compara con la foto del documento mediante algoritmos de reconocimiento facial.</a:t>
                      </a:r>
                      <a:br>
                        <a:rPr lang="es-PE" sz="1200" dirty="0"/>
                      </a:br>
                      <a:r>
                        <a:rPr lang="es-PE" sz="1200" dirty="0"/>
                        <a:t>3. Los datos validados se almacenan cifrados y se marca la identidad como “Verificada”.</a:t>
                      </a:r>
                      <a:br>
                        <a:rPr lang="es-PE" sz="1200" dirty="0"/>
                      </a:br>
                      <a:r>
                        <a:rPr lang="es-PE" sz="1200" dirty="0"/>
                        <a:t>4. Documentos inconsistentes se rechazan automáticamente y se solicita reenvío.</a:t>
                      </a:r>
                      <a:endParaRPr lang="en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E" sz="1200" dirty="0"/>
                        <a:t>Response 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</a:t>
                      </a:r>
                      <a:r>
                        <a:rPr lang="es-PE" sz="1200" dirty="0"/>
                        <a:t>99.5 % de las identidades verificadas en menos de 2 s por solicitud.</a:t>
                      </a:r>
                      <a:br>
                        <a:rPr lang="es-PE" sz="1200" dirty="0"/>
                      </a:br>
                      <a:r>
                        <a:rPr lang="es-PE" sz="1200" dirty="0"/>
                        <a:t>- 0 % de fugas de datos (auditoría de cifrado completa).</a:t>
                      </a:r>
                      <a:br>
                        <a:rPr lang="es-PE" sz="1200" dirty="0"/>
                      </a:br>
                      <a:r>
                        <a:rPr lang="es-PE" sz="1200" dirty="0"/>
                        <a:t>- ≥ 95 % de precisión en detección de documentos con inconsistentes.</a:t>
                      </a:r>
                      <a:endParaRPr lang="en-P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498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5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141</TotalTime>
  <Words>724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PowerPoint Presentation</vt:lpstr>
      <vt:lpstr>Pregunta 1. EventStorming</vt:lpstr>
      <vt:lpstr>Pregunta 1. EventStorming</vt:lpstr>
      <vt:lpstr>Pregunta 1. EventStorming</vt:lpstr>
      <vt:lpstr>Pregunta 2. Quality Attribute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pcisavel (Velasquez Nuñez, Angel Augusto)</dc:creator>
  <cp:lastModifiedBy>u202211742 (Lostaunau Pereira, Estefano Sebastian)</cp:lastModifiedBy>
  <cp:revision>47</cp:revision>
  <dcterms:created xsi:type="dcterms:W3CDTF">2019-09-23T19:45:55Z</dcterms:created>
  <dcterms:modified xsi:type="dcterms:W3CDTF">2025-05-01T01:35:05Z</dcterms:modified>
</cp:coreProperties>
</file>