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9"/>
  </p:notesMasterIdLst>
  <p:sldIdLst>
    <p:sldId id="256" r:id="rId3"/>
    <p:sldId id="272" r:id="rId4"/>
    <p:sldId id="304" r:id="rId5"/>
    <p:sldId id="305" r:id="rId6"/>
    <p:sldId id="306" r:id="rId7"/>
    <p:sldId id="307" r:id="rId8"/>
    <p:sldId id="308" r:id="rId9"/>
    <p:sldId id="303" r:id="rId10"/>
    <p:sldId id="309" r:id="rId11"/>
    <p:sldId id="310" r:id="rId12"/>
    <p:sldId id="311" r:id="rId13"/>
    <p:sldId id="312" r:id="rId14"/>
    <p:sldId id="314" r:id="rId15"/>
    <p:sldId id="315" r:id="rId16"/>
    <p:sldId id="313" r:id="rId17"/>
    <p:sldId id="278" r:id="rId18"/>
  </p:sldIdLst>
  <p:sldSz cx="9144000" cy="5143500" type="screen16x9"/>
  <p:notesSz cx="6858000" cy="9144000"/>
  <p:embeddedFontLst>
    <p:embeddedFont>
      <p:font typeface="Roboto" panose="020B0604020202020204" charset="0"/>
      <p:regular r:id="rId20"/>
      <p:bold r:id="rId21"/>
      <p:italic r:id="rId22"/>
      <p:boldItalic r:id="rId23"/>
    </p:embeddedFont>
    <p:embeddedFont>
      <p:font typeface="Roboto Medium" panose="020B0604020202020204" charset="0"/>
      <p:regular r:id="rId24"/>
      <p:bold r:id="rId25"/>
      <p:italic r:id="rId26"/>
      <p:boldItalic r:id="rId27"/>
    </p:embeddedFont>
    <p:embeddedFont>
      <p:font typeface="Sitka Banner" panose="02000505000000020004" pitchFamily="2" charset="0"/>
      <p:regular r:id="rId28"/>
      <p:bold r:id="rId29"/>
      <p:italic r:id="rId30"/>
      <p:boldItalic r:id="rId31"/>
    </p:embeddedFont>
    <p:embeddedFont>
      <p:font typeface="Sitka Heading" panose="02000505000000020004"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D6BB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43" d="100"/>
          <a:sy n="143" d="100"/>
        </p:scale>
        <p:origin x="822"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31b6b7e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31b6b7e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7fb9d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27fb9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880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7fb9d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27fb9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376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7fb9d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27fb9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253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7fb9d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27fb9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336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7fb9d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27fb9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90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7fb9d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27fb9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33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7fb9d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27fb9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73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7fb9d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27fb9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961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7fb9d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27fb9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391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7fb9d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27fb9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50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7fb9d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27fb9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37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7fb9d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27fb9d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16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0" y="1083800"/>
            <a:ext cx="4686300" cy="14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1062650" y="3611825"/>
            <a:ext cx="1357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lgn="l" rtl="0">
              <a:buNone/>
              <a:defRPr/>
            </a:lvl1pPr>
            <a:lvl2pPr lvl="1" algn="l" rtl="0">
              <a:buNone/>
              <a:defRPr/>
            </a:lvl2pPr>
            <a:lvl3pPr lvl="2" algn="l" rtl="0">
              <a:buNone/>
              <a:defRPr/>
            </a:lvl3pPr>
            <a:lvl4pPr lvl="3" algn="l" rtl="0">
              <a:buNone/>
              <a:defRPr/>
            </a:lvl4pPr>
            <a:lvl5pPr lvl="4" algn="l" rtl="0">
              <a:buNone/>
              <a:defRPr/>
            </a:lvl5pPr>
            <a:lvl6pPr lvl="5" algn="l" rtl="0">
              <a:buNone/>
              <a:defRPr/>
            </a:lvl6pPr>
            <a:lvl7pPr lvl="6" algn="l" rtl="0">
              <a:buNone/>
              <a:defRPr/>
            </a:lvl7pPr>
            <a:lvl8pPr lvl="7" algn="l" rtl="0">
              <a:buNone/>
              <a:defRPr/>
            </a:lvl8pPr>
            <a:lvl9pPr lvl="8" algn="l"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58"/>
        <p:cNvGrpSpPr/>
        <p:nvPr/>
      </p:nvGrpSpPr>
      <p:grpSpPr>
        <a:xfrm>
          <a:off x="0" y="0"/>
          <a:ext cx="0" cy="0"/>
          <a:chOff x="0" y="0"/>
          <a:chExt cx="0" cy="0"/>
        </a:xfrm>
      </p:grpSpPr>
      <p:pic>
        <p:nvPicPr>
          <p:cNvPr id="59" name="Google Shape;59;p15"/>
          <p:cNvPicPr preferRelativeResize="0"/>
          <p:nvPr/>
        </p:nvPicPr>
        <p:blipFill>
          <a:blip r:embed="rId2">
            <a:alphaModFix/>
          </a:blip>
          <a:stretch>
            <a:fillRect/>
          </a:stretch>
        </p:blipFill>
        <p:spPr>
          <a:xfrm>
            <a:off x="-68519" y="-181425"/>
            <a:ext cx="9452196" cy="5324926"/>
          </a:xfrm>
          <a:prstGeom prst="rect">
            <a:avLst/>
          </a:prstGeom>
          <a:noFill/>
          <a:ln>
            <a:noFill/>
          </a:ln>
        </p:spPr>
      </p:pic>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1" name="Google Shape;61;p15"/>
          <p:cNvPicPr preferRelativeResize="0"/>
          <p:nvPr/>
        </p:nvPicPr>
        <p:blipFill>
          <a:blip r:embed="rId3">
            <a:alphaModFix/>
          </a:blip>
          <a:stretch>
            <a:fillRect/>
          </a:stretch>
        </p:blipFill>
        <p:spPr>
          <a:xfrm>
            <a:off x="366725" y="4305900"/>
            <a:ext cx="2191174" cy="584325"/>
          </a:xfrm>
          <a:prstGeom prst="rect">
            <a:avLst/>
          </a:prstGeom>
          <a:noFill/>
          <a:ln>
            <a:noFill/>
          </a:ln>
        </p:spPr>
      </p:pic>
      <p:pic>
        <p:nvPicPr>
          <p:cNvPr id="62" name="Google Shape;62;p15"/>
          <p:cNvPicPr preferRelativeResize="0"/>
          <p:nvPr/>
        </p:nvPicPr>
        <p:blipFill>
          <a:blip r:embed="rId4">
            <a:alphaModFix/>
          </a:blip>
          <a:stretch>
            <a:fillRect/>
          </a:stretch>
        </p:blipFill>
        <p:spPr>
          <a:xfrm>
            <a:off x="366725" y="4305900"/>
            <a:ext cx="2191226" cy="5843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5" name="Google Shape;65;p16"/>
          <p:cNvPicPr preferRelativeResize="0"/>
          <p:nvPr/>
        </p:nvPicPr>
        <p:blipFill>
          <a:blip r:embed="rId2">
            <a:alphaModFix/>
          </a:blip>
          <a:stretch>
            <a:fillRect/>
          </a:stretch>
        </p:blipFill>
        <p:spPr>
          <a:xfrm>
            <a:off x="0" y="0"/>
            <a:ext cx="9143999" cy="5150633"/>
          </a:xfrm>
          <a:prstGeom prst="rect">
            <a:avLst/>
          </a:prstGeom>
          <a:noFill/>
          <a:ln>
            <a:noFill/>
          </a:ln>
        </p:spPr>
      </p:pic>
      <p:pic>
        <p:nvPicPr>
          <p:cNvPr id="66" name="Google Shape;66;p16"/>
          <p:cNvPicPr preferRelativeResize="0"/>
          <p:nvPr/>
        </p:nvPicPr>
        <p:blipFill rotWithShape="1">
          <a:blip r:embed="rId3">
            <a:alphaModFix/>
          </a:blip>
          <a:srcRect t="179" b="189"/>
          <a:stretch/>
        </p:blipFill>
        <p:spPr>
          <a:xfrm>
            <a:off x="-95459" y="0"/>
            <a:ext cx="9334921" cy="52317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3" name="Google Shape;7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7" name="Google Shape;7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8" name="Google Shape;7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2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2" name="Google Shape;92;p2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2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4" name="Google Shape;9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2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7" name="Google Shape;9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8"/>
        <p:cNvGrpSpPr/>
        <p:nvPr/>
      </p:nvGrpSpPr>
      <p:grpSpPr>
        <a:xfrm>
          <a:off x="0" y="0"/>
          <a:ext cx="0" cy="0"/>
          <a:chOff x="0" y="0"/>
          <a:chExt cx="0" cy="0"/>
        </a:xfrm>
      </p:grpSpPr>
      <p:sp>
        <p:nvSpPr>
          <p:cNvPr id="99" name="Google Shape;99;p2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0" name="Google Shape;100;p2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1" name="Google Shape;10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292728"/>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hyperlink" Target="https://hevodata.com/learn/mongodb-vs-sql-comprehensive-analysis/" TargetMode="External"/><Relationship Id="rId1" Type="http://schemas.openxmlformats.org/officeDocument/2006/relationships/slideLayout" Target="../slideLayouts/slideLayout13.xml"/><Relationship Id="rId5" Type="http://schemas.openxmlformats.org/officeDocument/2006/relationships/hyperlink" Target="https://data-flair.training/blogs/advantages-of-mongodb/" TargetMode="External"/><Relationship Id="rId4" Type="http://schemas.openxmlformats.org/officeDocument/2006/relationships/hyperlink" Target="https://neo4j.com/blog/oscon-twitter-grap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7"/>
          <p:cNvSpPr txBox="1"/>
          <p:nvPr/>
        </p:nvSpPr>
        <p:spPr>
          <a:xfrm>
            <a:off x="152586" y="1598950"/>
            <a:ext cx="2276914" cy="985454"/>
          </a:xfrm>
          <a:prstGeom prst="rect">
            <a:avLst/>
          </a:prstGeom>
          <a:noFill/>
          <a:ln>
            <a:noFill/>
          </a:ln>
        </p:spPr>
        <p:txBody>
          <a:bodyPr spcFirstLastPara="1" wrap="square" lIns="91425" tIns="91425" rIns="91425" bIns="91425" anchor="t" anchorCtr="0">
            <a:noAutofit/>
          </a:bodyPr>
          <a:lstStyle/>
          <a:p>
            <a:r>
              <a:rPr lang="en-US" sz="5400" b="1" dirty="0">
                <a:solidFill>
                  <a:schemeClr val="tx1"/>
                </a:solidFill>
                <a:latin typeface="Sitka Heading" panose="02000505000000020004" pitchFamily="2" charset="0"/>
              </a:rPr>
              <a:t>NoSQL</a:t>
            </a:r>
          </a:p>
        </p:txBody>
      </p:sp>
      <p:pic>
        <p:nvPicPr>
          <p:cNvPr id="2" name="Picture 2" descr="When to choose SQL and NoSQL. If someone asks you why would you… | by  Rajdeep Chandra | JavaScript in Plain English">
            <a:extLst>
              <a:ext uri="{FF2B5EF4-FFF2-40B4-BE49-F238E27FC236}">
                <a16:creationId xmlns:a16="http://schemas.microsoft.com/office/drawing/2014/main" id="{948A0487-F3A2-401F-A4AF-51E1CF33B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422" y="0"/>
            <a:ext cx="4935202" cy="49352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cxnSp>
        <p:nvCxnSpPr>
          <p:cNvPr id="130" name="Google Shape;130;p30"/>
          <p:cNvCxnSpPr/>
          <p:nvPr/>
        </p:nvCxnSpPr>
        <p:spPr>
          <a:xfrm>
            <a:off x="298148" y="162595"/>
            <a:ext cx="0" cy="896100"/>
          </a:xfrm>
          <a:prstGeom prst="straightConnector1">
            <a:avLst/>
          </a:prstGeom>
          <a:noFill/>
          <a:ln w="76200" cap="flat" cmpd="sng">
            <a:solidFill>
              <a:srgbClr val="E1003C"/>
            </a:solidFill>
            <a:prstDash val="solid"/>
            <a:round/>
            <a:headEnd type="none" w="med" len="med"/>
            <a:tailEnd type="none" w="med" len="med"/>
          </a:ln>
        </p:spPr>
      </p:cxnSp>
      <p:pic>
        <p:nvPicPr>
          <p:cNvPr id="3" name="Picture 2">
            <a:extLst>
              <a:ext uri="{FF2B5EF4-FFF2-40B4-BE49-F238E27FC236}">
                <a16:creationId xmlns:a16="http://schemas.microsoft.com/office/drawing/2014/main" id="{01F28E6C-0971-405B-875A-5BA5FF09BDEB}"/>
              </a:ext>
            </a:extLst>
          </p:cNvPr>
          <p:cNvPicPr>
            <a:picLocks noChangeAspect="1"/>
          </p:cNvPicPr>
          <p:nvPr/>
        </p:nvPicPr>
        <p:blipFill>
          <a:blip r:embed="rId3"/>
          <a:stretch>
            <a:fillRect/>
          </a:stretch>
        </p:blipFill>
        <p:spPr>
          <a:xfrm>
            <a:off x="485204" y="2053937"/>
            <a:ext cx="8173591" cy="2372056"/>
          </a:xfrm>
          <a:prstGeom prst="rect">
            <a:avLst/>
          </a:prstGeom>
        </p:spPr>
      </p:pic>
      <p:sp>
        <p:nvSpPr>
          <p:cNvPr id="7" name="TextBox 6">
            <a:extLst>
              <a:ext uri="{FF2B5EF4-FFF2-40B4-BE49-F238E27FC236}">
                <a16:creationId xmlns:a16="http://schemas.microsoft.com/office/drawing/2014/main" id="{71F2538C-0C66-4B89-B66A-8C50BC38A60D}"/>
              </a:ext>
            </a:extLst>
          </p:cNvPr>
          <p:cNvSpPr txBox="1"/>
          <p:nvPr/>
        </p:nvSpPr>
        <p:spPr>
          <a:xfrm>
            <a:off x="485204" y="162595"/>
            <a:ext cx="8546123" cy="1384995"/>
          </a:xfrm>
          <a:prstGeom prst="rect">
            <a:avLst/>
          </a:prstGeom>
          <a:noFill/>
        </p:spPr>
        <p:txBody>
          <a:bodyPr wrap="square">
            <a:spAutoFit/>
          </a:bodyPr>
          <a:lstStyle/>
          <a:p>
            <a:pPr algn="just"/>
            <a:r>
              <a:rPr lang="en-US" sz="2800" b="0" i="0" dirty="0">
                <a:solidFill>
                  <a:srgbClr val="000000"/>
                </a:solidFill>
                <a:effectLst/>
                <a:latin typeface="Sitka Banner" panose="02000505000000020004" pitchFamily="2" charset="0"/>
              </a:rPr>
              <a:t>MongoDB stores data records as BSON documents. BSON is a binary representation of JSON documents, though it contains more data types than JSON.</a:t>
            </a:r>
            <a:endParaRPr lang="en-US" sz="2800" dirty="0">
              <a:latin typeface="Sitka Banner" panose="02000505000000020004" pitchFamily="2" charset="0"/>
            </a:endParaRPr>
          </a:p>
        </p:txBody>
      </p:sp>
      <p:sp>
        <p:nvSpPr>
          <p:cNvPr id="9" name="Rectangle 8">
            <a:extLst>
              <a:ext uri="{FF2B5EF4-FFF2-40B4-BE49-F238E27FC236}">
                <a16:creationId xmlns:a16="http://schemas.microsoft.com/office/drawing/2014/main" id="{FF2F7DD0-1913-4821-931F-28B7F3C85099}"/>
              </a:ext>
            </a:extLst>
          </p:cNvPr>
          <p:cNvSpPr/>
          <p:nvPr/>
        </p:nvSpPr>
        <p:spPr>
          <a:xfrm>
            <a:off x="638117" y="4700954"/>
            <a:ext cx="3629083" cy="2313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https://docs.mongodb.com/manual/core/document/</a:t>
            </a:r>
          </a:p>
        </p:txBody>
      </p:sp>
    </p:spTree>
    <p:extLst>
      <p:ext uri="{BB962C8B-B14F-4D97-AF65-F5344CB8AC3E}">
        <p14:creationId xmlns:p14="http://schemas.microsoft.com/office/powerpoint/2010/main" val="159284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cxnSp>
        <p:nvCxnSpPr>
          <p:cNvPr id="130" name="Google Shape;130;p30"/>
          <p:cNvCxnSpPr/>
          <p:nvPr/>
        </p:nvCxnSpPr>
        <p:spPr>
          <a:xfrm>
            <a:off x="298148" y="162595"/>
            <a:ext cx="0" cy="896100"/>
          </a:xfrm>
          <a:prstGeom prst="straightConnector1">
            <a:avLst/>
          </a:prstGeom>
          <a:noFill/>
          <a:ln w="76200" cap="flat" cmpd="sng">
            <a:solidFill>
              <a:srgbClr val="E1003C"/>
            </a:solidFill>
            <a:prstDash val="solid"/>
            <a:round/>
            <a:headEnd type="none" w="med" len="med"/>
            <a:tailEnd type="none" w="med" len="med"/>
          </a:ln>
        </p:spPr>
      </p:cxnSp>
      <p:sp>
        <p:nvSpPr>
          <p:cNvPr id="7" name="TextBox 6">
            <a:extLst>
              <a:ext uri="{FF2B5EF4-FFF2-40B4-BE49-F238E27FC236}">
                <a16:creationId xmlns:a16="http://schemas.microsoft.com/office/drawing/2014/main" id="{71F2538C-0C66-4B89-B66A-8C50BC38A60D}"/>
              </a:ext>
            </a:extLst>
          </p:cNvPr>
          <p:cNvSpPr txBox="1"/>
          <p:nvPr/>
        </p:nvSpPr>
        <p:spPr>
          <a:xfrm>
            <a:off x="485204" y="162595"/>
            <a:ext cx="8546123" cy="707886"/>
          </a:xfrm>
          <a:prstGeom prst="rect">
            <a:avLst/>
          </a:prstGeom>
          <a:noFill/>
        </p:spPr>
        <p:txBody>
          <a:bodyPr wrap="square">
            <a:spAutoFit/>
          </a:bodyPr>
          <a:lstStyle/>
          <a:p>
            <a:pPr algn="just"/>
            <a:r>
              <a:rPr lang="en-US" sz="4000" b="0" i="0" dirty="0">
                <a:solidFill>
                  <a:srgbClr val="000000"/>
                </a:solidFill>
                <a:effectLst/>
                <a:latin typeface="Sitka Heading" panose="02000505000000020004" pitchFamily="2" charset="0"/>
              </a:rPr>
              <a:t>Horizontal Scalability</a:t>
            </a:r>
            <a:endParaRPr lang="en-US" sz="4000" dirty="0">
              <a:latin typeface="Sitka Heading" panose="02000505000000020004" pitchFamily="2" charset="0"/>
            </a:endParaRPr>
          </a:p>
        </p:txBody>
      </p:sp>
      <p:sp>
        <p:nvSpPr>
          <p:cNvPr id="9" name="Rectangle 8">
            <a:extLst>
              <a:ext uri="{FF2B5EF4-FFF2-40B4-BE49-F238E27FC236}">
                <a16:creationId xmlns:a16="http://schemas.microsoft.com/office/drawing/2014/main" id="{FF2F7DD0-1913-4821-931F-28B7F3C85099}"/>
              </a:ext>
            </a:extLst>
          </p:cNvPr>
          <p:cNvSpPr/>
          <p:nvPr/>
        </p:nvSpPr>
        <p:spPr>
          <a:xfrm>
            <a:off x="638117" y="4700953"/>
            <a:ext cx="4731052" cy="231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https://hevodata.com/learn/mongodb-vs-sql-comprehensive-analysis/</a:t>
            </a:r>
          </a:p>
        </p:txBody>
      </p:sp>
      <p:sp>
        <p:nvSpPr>
          <p:cNvPr id="6" name="TextBox 5">
            <a:extLst>
              <a:ext uri="{FF2B5EF4-FFF2-40B4-BE49-F238E27FC236}">
                <a16:creationId xmlns:a16="http://schemas.microsoft.com/office/drawing/2014/main" id="{1423D611-FB2D-47A4-BC08-3EC4FBD5E416}"/>
              </a:ext>
            </a:extLst>
          </p:cNvPr>
          <p:cNvSpPr txBox="1"/>
          <p:nvPr/>
        </p:nvSpPr>
        <p:spPr>
          <a:xfrm>
            <a:off x="298938" y="1137984"/>
            <a:ext cx="8546123" cy="461665"/>
          </a:xfrm>
          <a:prstGeom prst="rect">
            <a:avLst/>
          </a:prstGeom>
          <a:noFill/>
        </p:spPr>
        <p:txBody>
          <a:bodyPr wrap="square">
            <a:spAutoFit/>
          </a:bodyPr>
          <a:lstStyle/>
          <a:p>
            <a:pPr marL="457200" indent="-457200" algn="just">
              <a:buFont typeface="Arial" panose="020B0604020202020204" pitchFamily="34" charset="0"/>
              <a:buChar char="•"/>
            </a:pPr>
            <a:r>
              <a:rPr lang="en-US" sz="2400" dirty="0">
                <a:latin typeface="Sitka Banner" panose="02000505000000020004" pitchFamily="2" charset="0"/>
              </a:rPr>
              <a:t>Part of the core functionality with Sharding (Fragmenting Data)</a:t>
            </a:r>
          </a:p>
        </p:txBody>
      </p:sp>
      <p:pic>
        <p:nvPicPr>
          <p:cNvPr id="8194" name="Picture 2" descr="MongoDB vs SQL Databases: A Comprehensive Analysis">
            <a:extLst>
              <a:ext uri="{FF2B5EF4-FFF2-40B4-BE49-F238E27FC236}">
                <a16:creationId xmlns:a16="http://schemas.microsoft.com/office/drawing/2014/main" id="{4936E10D-94F2-447E-B19E-867541EC2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8876" y="1827910"/>
            <a:ext cx="4826245" cy="264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57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cxnSp>
        <p:nvCxnSpPr>
          <p:cNvPr id="130" name="Google Shape;130;p30"/>
          <p:cNvCxnSpPr/>
          <p:nvPr/>
        </p:nvCxnSpPr>
        <p:spPr>
          <a:xfrm>
            <a:off x="298148" y="162595"/>
            <a:ext cx="0" cy="896100"/>
          </a:xfrm>
          <a:prstGeom prst="straightConnector1">
            <a:avLst/>
          </a:prstGeom>
          <a:noFill/>
          <a:ln w="76200" cap="flat" cmpd="sng">
            <a:solidFill>
              <a:srgbClr val="E1003C"/>
            </a:solidFill>
            <a:prstDash val="solid"/>
            <a:round/>
            <a:headEnd type="none" w="med" len="med"/>
            <a:tailEnd type="none" w="med" len="med"/>
          </a:ln>
        </p:spPr>
      </p:cxnSp>
      <p:sp>
        <p:nvSpPr>
          <p:cNvPr id="7" name="TextBox 6">
            <a:extLst>
              <a:ext uri="{FF2B5EF4-FFF2-40B4-BE49-F238E27FC236}">
                <a16:creationId xmlns:a16="http://schemas.microsoft.com/office/drawing/2014/main" id="{71F2538C-0C66-4B89-B66A-8C50BC38A60D}"/>
              </a:ext>
            </a:extLst>
          </p:cNvPr>
          <p:cNvSpPr txBox="1"/>
          <p:nvPr/>
        </p:nvSpPr>
        <p:spPr>
          <a:xfrm>
            <a:off x="485203" y="262712"/>
            <a:ext cx="8546123" cy="707886"/>
          </a:xfrm>
          <a:prstGeom prst="rect">
            <a:avLst/>
          </a:prstGeom>
          <a:noFill/>
        </p:spPr>
        <p:txBody>
          <a:bodyPr wrap="square">
            <a:spAutoFit/>
          </a:bodyPr>
          <a:lstStyle/>
          <a:p>
            <a:pPr algn="just"/>
            <a:r>
              <a:rPr lang="en-US" sz="4000" b="0" i="0" dirty="0">
                <a:solidFill>
                  <a:srgbClr val="000000"/>
                </a:solidFill>
                <a:effectLst/>
                <a:latin typeface="Sitka Heading" panose="02000505000000020004" pitchFamily="2" charset="0"/>
              </a:rPr>
              <a:t>Schemaless</a:t>
            </a:r>
            <a:endParaRPr lang="en-US" sz="4000" dirty="0">
              <a:latin typeface="Sitka Heading" panose="02000505000000020004" pitchFamily="2" charset="0"/>
            </a:endParaRPr>
          </a:p>
        </p:txBody>
      </p:sp>
      <p:sp>
        <p:nvSpPr>
          <p:cNvPr id="9" name="Rectangle 8">
            <a:extLst>
              <a:ext uri="{FF2B5EF4-FFF2-40B4-BE49-F238E27FC236}">
                <a16:creationId xmlns:a16="http://schemas.microsoft.com/office/drawing/2014/main" id="{FF2F7DD0-1913-4821-931F-28B7F3C85099}"/>
              </a:ext>
            </a:extLst>
          </p:cNvPr>
          <p:cNvSpPr/>
          <p:nvPr/>
        </p:nvSpPr>
        <p:spPr>
          <a:xfrm>
            <a:off x="638117" y="4700953"/>
            <a:ext cx="4731052" cy="231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https://www.mongodb.com/unstructured-data/schemaless</a:t>
            </a:r>
          </a:p>
        </p:txBody>
      </p:sp>
      <p:pic>
        <p:nvPicPr>
          <p:cNvPr id="4" name="Picture 3">
            <a:extLst>
              <a:ext uri="{FF2B5EF4-FFF2-40B4-BE49-F238E27FC236}">
                <a16:creationId xmlns:a16="http://schemas.microsoft.com/office/drawing/2014/main" id="{77F127CC-826B-4556-9C17-67212F0EBB0F}"/>
              </a:ext>
            </a:extLst>
          </p:cNvPr>
          <p:cNvPicPr>
            <a:picLocks noChangeAspect="1"/>
          </p:cNvPicPr>
          <p:nvPr/>
        </p:nvPicPr>
        <p:blipFill>
          <a:blip r:embed="rId3"/>
          <a:stretch>
            <a:fillRect/>
          </a:stretch>
        </p:blipFill>
        <p:spPr>
          <a:xfrm>
            <a:off x="561415" y="1504801"/>
            <a:ext cx="8021169" cy="2133898"/>
          </a:xfrm>
          <a:prstGeom prst="rect">
            <a:avLst/>
          </a:prstGeom>
        </p:spPr>
      </p:pic>
    </p:spTree>
    <p:extLst>
      <p:ext uri="{BB962C8B-B14F-4D97-AF65-F5344CB8AC3E}">
        <p14:creationId xmlns:p14="http://schemas.microsoft.com/office/powerpoint/2010/main" val="131796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cxnSp>
        <p:nvCxnSpPr>
          <p:cNvPr id="130" name="Google Shape;130;p30"/>
          <p:cNvCxnSpPr/>
          <p:nvPr/>
        </p:nvCxnSpPr>
        <p:spPr>
          <a:xfrm>
            <a:off x="298148" y="162595"/>
            <a:ext cx="0" cy="896100"/>
          </a:xfrm>
          <a:prstGeom prst="straightConnector1">
            <a:avLst/>
          </a:prstGeom>
          <a:noFill/>
          <a:ln w="76200" cap="flat" cmpd="sng">
            <a:solidFill>
              <a:srgbClr val="E1003C"/>
            </a:solidFill>
            <a:prstDash val="solid"/>
            <a:round/>
            <a:headEnd type="none" w="med" len="med"/>
            <a:tailEnd type="none" w="med" len="med"/>
          </a:ln>
        </p:spPr>
      </p:cxnSp>
      <p:sp>
        <p:nvSpPr>
          <p:cNvPr id="7" name="TextBox 6">
            <a:extLst>
              <a:ext uri="{FF2B5EF4-FFF2-40B4-BE49-F238E27FC236}">
                <a16:creationId xmlns:a16="http://schemas.microsoft.com/office/drawing/2014/main" id="{71F2538C-0C66-4B89-B66A-8C50BC38A60D}"/>
              </a:ext>
            </a:extLst>
          </p:cNvPr>
          <p:cNvSpPr txBox="1"/>
          <p:nvPr/>
        </p:nvSpPr>
        <p:spPr>
          <a:xfrm>
            <a:off x="485203" y="262712"/>
            <a:ext cx="8546123" cy="707886"/>
          </a:xfrm>
          <a:prstGeom prst="rect">
            <a:avLst/>
          </a:prstGeom>
          <a:noFill/>
        </p:spPr>
        <p:txBody>
          <a:bodyPr wrap="square">
            <a:spAutoFit/>
          </a:bodyPr>
          <a:lstStyle/>
          <a:p>
            <a:pPr algn="just"/>
            <a:r>
              <a:rPr lang="en-US" sz="4000" b="0" i="0" dirty="0">
                <a:solidFill>
                  <a:srgbClr val="000000"/>
                </a:solidFill>
                <a:effectLst/>
                <a:latin typeface="Sitka Heading" panose="02000505000000020004" pitchFamily="2" charset="0"/>
              </a:rPr>
              <a:t>Queries</a:t>
            </a:r>
            <a:endParaRPr lang="en-US" sz="4000" dirty="0">
              <a:latin typeface="Sitka Heading" panose="02000505000000020004" pitchFamily="2" charset="0"/>
            </a:endParaRPr>
          </a:p>
        </p:txBody>
      </p:sp>
      <p:sp>
        <p:nvSpPr>
          <p:cNvPr id="9" name="Rectangle 8">
            <a:extLst>
              <a:ext uri="{FF2B5EF4-FFF2-40B4-BE49-F238E27FC236}">
                <a16:creationId xmlns:a16="http://schemas.microsoft.com/office/drawing/2014/main" id="{FF2F7DD0-1913-4821-931F-28B7F3C85099}"/>
              </a:ext>
            </a:extLst>
          </p:cNvPr>
          <p:cNvSpPr/>
          <p:nvPr/>
        </p:nvSpPr>
        <p:spPr>
          <a:xfrm>
            <a:off x="2039752" y="4714302"/>
            <a:ext cx="4731052" cy="231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https://docs.mongodb.com/manual/aggregation/</a:t>
            </a:r>
          </a:p>
        </p:txBody>
      </p:sp>
      <p:pic>
        <p:nvPicPr>
          <p:cNvPr id="5" name="Picture 4">
            <a:extLst>
              <a:ext uri="{FF2B5EF4-FFF2-40B4-BE49-F238E27FC236}">
                <a16:creationId xmlns:a16="http://schemas.microsoft.com/office/drawing/2014/main" id="{3063421B-8434-45C3-AB8C-26D71A2BA390}"/>
              </a:ext>
            </a:extLst>
          </p:cNvPr>
          <p:cNvPicPr>
            <a:picLocks noChangeAspect="1"/>
          </p:cNvPicPr>
          <p:nvPr/>
        </p:nvPicPr>
        <p:blipFill>
          <a:blip r:embed="rId3"/>
          <a:stretch>
            <a:fillRect/>
          </a:stretch>
        </p:blipFill>
        <p:spPr>
          <a:xfrm>
            <a:off x="5524069" y="1007842"/>
            <a:ext cx="2493469" cy="3127816"/>
          </a:xfrm>
          <a:prstGeom prst="rect">
            <a:avLst/>
          </a:prstGeom>
        </p:spPr>
      </p:pic>
      <p:sp>
        <p:nvSpPr>
          <p:cNvPr id="10" name="TextBox 9">
            <a:extLst>
              <a:ext uri="{FF2B5EF4-FFF2-40B4-BE49-F238E27FC236}">
                <a16:creationId xmlns:a16="http://schemas.microsoft.com/office/drawing/2014/main" id="{2F75E355-FCCD-48D1-9FB5-1EC4A0174F0B}"/>
              </a:ext>
            </a:extLst>
          </p:cNvPr>
          <p:cNvSpPr txBox="1"/>
          <p:nvPr/>
        </p:nvSpPr>
        <p:spPr>
          <a:xfrm>
            <a:off x="485203" y="1848682"/>
            <a:ext cx="4273680" cy="1815882"/>
          </a:xfrm>
          <a:prstGeom prst="rect">
            <a:avLst/>
          </a:prstGeom>
          <a:noFill/>
        </p:spPr>
        <p:txBody>
          <a:bodyPr wrap="square">
            <a:spAutoFit/>
          </a:bodyPr>
          <a:lstStyle/>
          <a:p>
            <a:pPr algn="just"/>
            <a:r>
              <a:rPr lang="en-US" sz="2800" b="0" i="0" dirty="0">
                <a:solidFill>
                  <a:srgbClr val="000000"/>
                </a:solidFill>
                <a:effectLst/>
                <a:latin typeface="Sitka Banner" panose="02000505000000020004" pitchFamily="2" charset="0"/>
              </a:rPr>
              <a:t>Although there are no joins, there are queries, indices and aggregations that allow for data extraction.</a:t>
            </a:r>
            <a:endParaRPr lang="en-US" sz="2800" dirty="0">
              <a:latin typeface="Sitka Banner" panose="02000505000000020004" pitchFamily="2" charset="0"/>
            </a:endParaRPr>
          </a:p>
        </p:txBody>
      </p:sp>
    </p:spTree>
    <p:extLst>
      <p:ext uri="{BB962C8B-B14F-4D97-AF65-F5344CB8AC3E}">
        <p14:creationId xmlns:p14="http://schemas.microsoft.com/office/powerpoint/2010/main" val="1757029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cxnSp>
        <p:nvCxnSpPr>
          <p:cNvPr id="130" name="Google Shape;130;p30"/>
          <p:cNvCxnSpPr/>
          <p:nvPr/>
        </p:nvCxnSpPr>
        <p:spPr>
          <a:xfrm>
            <a:off x="298148" y="162595"/>
            <a:ext cx="0" cy="896100"/>
          </a:xfrm>
          <a:prstGeom prst="straightConnector1">
            <a:avLst/>
          </a:prstGeom>
          <a:noFill/>
          <a:ln w="76200" cap="flat" cmpd="sng">
            <a:solidFill>
              <a:srgbClr val="E1003C"/>
            </a:solidFill>
            <a:prstDash val="solid"/>
            <a:round/>
            <a:headEnd type="none" w="med" len="med"/>
            <a:tailEnd type="none" w="med" len="med"/>
          </a:ln>
        </p:spPr>
      </p:cxnSp>
      <p:sp>
        <p:nvSpPr>
          <p:cNvPr id="7" name="TextBox 6">
            <a:extLst>
              <a:ext uri="{FF2B5EF4-FFF2-40B4-BE49-F238E27FC236}">
                <a16:creationId xmlns:a16="http://schemas.microsoft.com/office/drawing/2014/main" id="{71F2538C-0C66-4B89-B66A-8C50BC38A60D}"/>
              </a:ext>
            </a:extLst>
          </p:cNvPr>
          <p:cNvSpPr txBox="1"/>
          <p:nvPr/>
        </p:nvSpPr>
        <p:spPr>
          <a:xfrm>
            <a:off x="485203" y="262712"/>
            <a:ext cx="8546123" cy="707886"/>
          </a:xfrm>
          <a:prstGeom prst="rect">
            <a:avLst/>
          </a:prstGeom>
          <a:noFill/>
        </p:spPr>
        <p:txBody>
          <a:bodyPr wrap="square">
            <a:spAutoFit/>
          </a:bodyPr>
          <a:lstStyle/>
          <a:p>
            <a:pPr algn="just"/>
            <a:r>
              <a:rPr lang="en-US" sz="4000" b="0" i="0" dirty="0">
                <a:solidFill>
                  <a:srgbClr val="000000"/>
                </a:solidFill>
                <a:effectLst/>
                <a:latin typeface="Sitka Heading" panose="02000505000000020004" pitchFamily="2" charset="0"/>
              </a:rPr>
              <a:t>Queries</a:t>
            </a:r>
            <a:endParaRPr lang="en-US" sz="4000" dirty="0">
              <a:latin typeface="Sitka Heading" panose="02000505000000020004" pitchFamily="2" charset="0"/>
            </a:endParaRPr>
          </a:p>
        </p:txBody>
      </p:sp>
      <p:sp>
        <p:nvSpPr>
          <p:cNvPr id="9" name="Rectangle 8">
            <a:extLst>
              <a:ext uri="{FF2B5EF4-FFF2-40B4-BE49-F238E27FC236}">
                <a16:creationId xmlns:a16="http://schemas.microsoft.com/office/drawing/2014/main" id="{FF2F7DD0-1913-4821-931F-28B7F3C85099}"/>
              </a:ext>
            </a:extLst>
          </p:cNvPr>
          <p:cNvSpPr/>
          <p:nvPr/>
        </p:nvSpPr>
        <p:spPr>
          <a:xfrm>
            <a:off x="2039752" y="4714302"/>
            <a:ext cx="4731052" cy="231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https://docs.mongodb.com/manual/aggregation/</a:t>
            </a:r>
          </a:p>
        </p:txBody>
      </p:sp>
      <p:pic>
        <p:nvPicPr>
          <p:cNvPr id="5" name="Picture 4">
            <a:extLst>
              <a:ext uri="{FF2B5EF4-FFF2-40B4-BE49-F238E27FC236}">
                <a16:creationId xmlns:a16="http://schemas.microsoft.com/office/drawing/2014/main" id="{3063421B-8434-45C3-AB8C-26D71A2BA390}"/>
              </a:ext>
            </a:extLst>
          </p:cNvPr>
          <p:cNvPicPr>
            <a:picLocks noChangeAspect="1"/>
          </p:cNvPicPr>
          <p:nvPr/>
        </p:nvPicPr>
        <p:blipFill>
          <a:blip r:embed="rId3"/>
          <a:stretch>
            <a:fillRect/>
          </a:stretch>
        </p:blipFill>
        <p:spPr>
          <a:xfrm>
            <a:off x="5524069" y="1007842"/>
            <a:ext cx="2493469" cy="3127816"/>
          </a:xfrm>
          <a:prstGeom prst="rect">
            <a:avLst/>
          </a:prstGeom>
        </p:spPr>
      </p:pic>
      <p:sp>
        <p:nvSpPr>
          <p:cNvPr id="10" name="TextBox 9">
            <a:extLst>
              <a:ext uri="{FF2B5EF4-FFF2-40B4-BE49-F238E27FC236}">
                <a16:creationId xmlns:a16="http://schemas.microsoft.com/office/drawing/2014/main" id="{2F75E355-FCCD-48D1-9FB5-1EC4A0174F0B}"/>
              </a:ext>
            </a:extLst>
          </p:cNvPr>
          <p:cNvSpPr txBox="1"/>
          <p:nvPr/>
        </p:nvSpPr>
        <p:spPr>
          <a:xfrm>
            <a:off x="485203" y="1848682"/>
            <a:ext cx="4273680" cy="1815882"/>
          </a:xfrm>
          <a:prstGeom prst="rect">
            <a:avLst/>
          </a:prstGeom>
          <a:noFill/>
        </p:spPr>
        <p:txBody>
          <a:bodyPr wrap="square">
            <a:spAutoFit/>
          </a:bodyPr>
          <a:lstStyle/>
          <a:p>
            <a:pPr algn="just"/>
            <a:r>
              <a:rPr lang="en-US" sz="2800" b="0" i="0" dirty="0">
                <a:solidFill>
                  <a:srgbClr val="000000"/>
                </a:solidFill>
                <a:effectLst/>
                <a:latin typeface="Sitka Banner" panose="02000505000000020004" pitchFamily="2" charset="0"/>
              </a:rPr>
              <a:t>Although there are no joins, there are queries, indices and aggregations that allow for data extraction.</a:t>
            </a:r>
            <a:endParaRPr lang="en-US" sz="2800" dirty="0">
              <a:latin typeface="Sitka Banner" panose="02000505000000020004" pitchFamily="2" charset="0"/>
            </a:endParaRPr>
          </a:p>
        </p:txBody>
      </p:sp>
    </p:spTree>
    <p:extLst>
      <p:ext uri="{BB962C8B-B14F-4D97-AF65-F5344CB8AC3E}">
        <p14:creationId xmlns:p14="http://schemas.microsoft.com/office/powerpoint/2010/main" val="4199200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cxnSp>
        <p:nvCxnSpPr>
          <p:cNvPr id="130" name="Google Shape;130;p30"/>
          <p:cNvCxnSpPr/>
          <p:nvPr/>
        </p:nvCxnSpPr>
        <p:spPr>
          <a:xfrm>
            <a:off x="298148" y="162595"/>
            <a:ext cx="0" cy="896100"/>
          </a:xfrm>
          <a:prstGeom prst="straightConnector1">
            <a:avLst/>
          </a:prstGeom>
          <a:noFill/>
          <a:ln w="76200" cap="flat" cmpd="sng">
            <a:solidFill>
              <a:srgbClr val="E1003C"/>
            </a:solidFill>
            <a:prstDash val="solid"/>
            <a:round/>
            <a:headEnd type="none" w="med" len="med"/>
            <a:tailEnd type="none" w="med" len="med"/>
          </a:ln>
        </p:spPr>
      </p:cxnSp>
      <p:sp>
        <p:nvSpPr>
          <p:cNvPr id="7" name="TextBox 6">
            <a:extLst>
              <a:ext uri="{FF2B5EF4-FFF2-40B4-BE49-F238E27FC236}">
                <a16:creationId xmlns:a16="http://schemas.microsoft.com/office/drawing/2014/main" id="{71F2538C-0C66-4B89-B66A-8C50BC38A60D}"/>
              </a:ext>
            </a:extLst>
          </p:cNvPr>
          <p:cNvSpPr txBox="1"/>
          <p:nvPr/>
        </p:nvSpPr>
        <p:spPr>
          <a:xfrm>
            <a:off x="485203" y="262712"/>
            <a:ext cx="8546123" cy="707886"/>
          </a:xfrm>
          <a:prstGeom prst="rect">
            <a:avLst/>
          </a:prstGeom>
          <a:noFill/>
        </p:spPr>
        <p:txBody>
          <a:bodyPr wrap="square">
            <a:spAutoFit/>
          </a:bodyPr>
          <a:lstStyle/>
          <a:p>
            <a:pPr algn="just"/>
            <a:r>
              <a:rPr lang="en-US" sz="4000" b="0" i="0" dirty="0">
                <a:solidFill>
                  <a:srgbClr val="000000"/>
                </a:solidFill>
                <a:effectLst/>
                <a:latin typeface="Sitka Heading" panose="02000505000000020004" pitchFamily="2" charset="0"/>
              </a:rPr>
              <a:t>Overall</a:t>
            </a:r>
            <a:endParaRPr lang="en-US" sz="4000" dirty="0">
              <a:latin typeface="Sitka Heading" panose="02000505000000020004" pitchFamily="2" charset="0"/>
            </a:endParaRPr>
          </a:p>
        </p:txBody>
      </p:sp>
      <p:sp>
        <p:nvSpPr>
          <p:cNvPr id="9" name="Rectangle 8">
            <a:extLst>
              <a:ext uri="{FF2B5EF4-FFF2-40B4-BE49-F238E27FC236}">
                <a16:creationId xmlns:a16="http://schemas.microsoft.com/office/drawing/2014/main" id="{FF2F7DD0-1913-4821-931F-28B7F3C85099}"/>
              </a:ext>
            </a:extLst>
          </p:cNvPr>
          <p:cNvSpPr/>
          <p:nvPr/>
        </p:nvSpPr>
        <p:spPr>
          <a:xfrm>
            <a:off x="624768" y="4638190"/>
            <a:ext cx="4731052" cy="231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https://data-flair.training/blogs/advantages-of-mongodb/</a:t>
            </a:r>
          </a:p>
        </p:txBody>
      </p:sp>
      <p:pic>
        <p:nvPicPr>
          <p:cNvPr id="9218" name="Picture 2" descr="Advantages of MongoDB | Disadvantages of MongoDB">
            <a:extLst>
              <a:ext uri="{FF2B5EF4-FFF2-40B4-BE49-F238E27FC236}">
                <a16:creationId xmlns:a16="http://schemas.microsoft.com/office/drawing/2014/main" id="{66F9EDCD-A188-4445-85EB-D33125DBB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426" y="1226998"/>
            <a:ext cx="5713323" cy="2989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369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2D8934-EEBF-43A6-86A1-769856CEFBFA}"/>
              </a:ext>
            </a:extLst>
          </p:cNvPr>
          <p:cNvSpPr txBox="1"/>
          <p:nvPr/>
        </p:nvSpPr>
        <p:spPr>
          <a:xfrm>
            <a:off x="287721" y="954456"/>
            <a:ext cx="5445634" cy="2893100"/>
          </a:xfrm>
          <a:prstGeom prst="rect">
            <a:avLst/>
          </a:prstGeom>
          <a:noFill/>
        </p:spPr>
        <p:txBody>
          <a:bodyPr wrap="square">
            <a:spAutoFit/>
          </a:bodyPr>
          <a:lstStyle/>
          <a:p>
            <a:pPr marL="285750" indent="-285750">
              <a:buFont typeface="Arial" panose="020B0604020202020204" pitchFamily="34" charset="0"/>
              <a:buChar char="•"/>
            </a:pPr>
            <a:endParaRPr lang="en-US" dirty="0">
              <a:latin typeface="Sitka Heading" panose="02000505000000020004" pitchFamily="2" charset="0"/>
              <a:hlinkClick r:id="rId2"/>
            </a:endParaRPr>
          </a:p>
          <a:p>
            <a:pPr marL="285750" indent="-285750">
              <a:buFont typeface="Arial" panose="020B0604020202020204" pitchFamily="34" charset="0"/>
              <a:buChar char="•"/>
            </a:pPr>
            <a:endParaRPr lang="en-US" dirty="0">
              <a:latin typeface="Sitka Heading" panose="02000505000000020004" pitchFamily="2" charset="0"/>
              <a:hlinkClick r:id="rId2"/>
            </a:endParaRPr>
          </a:p>
          <a:p>
            <a:pPr marL="285750" indent="-285750">
              <a:buFont typeface="Arial" panose="020B0604020202020204" pitchFamily="34" charset="0"/>
              <a:buChar char="•"/>
            </a:pPr>
            <a:endParaRPr lang="en-US" dirty="0">
              <a:latin typeface="Sitka Heading" panose="02000505000000020004" pitchFamily="2" charset="0"/>
              <a:hlinkClick r:id="rId2"/>
            </a:endParaRPr>
          </a:p>
          <a:p>
            <a:pPr marL="285750" indent="-285750">
              <a:buFont typeface="Arial" panose="020B0604020202020204" pitchFamily="34" charset="0"/>
              <a:buChar char="•"/>
            </a:pPr>
            <a:r>
              <a:rPr lang="en-US" sz="1400" dirty="0">
                <a:hlinkClick r:id="rId3"/>
              </a:rPr>
              <a:t>https://www.mongodb.com/</a:t>
            </a:r>
            <a:endParaRPr lang="en-US" sz="1400" dirty="0"/>
          </a:p>
          <a:p>
            <a:pPr marL="285750" indent="-285750">
              <a:buFont typeface="Arial" panose="020B0604020202020204" pitchFamily="34" charset="0"/>
              <a:buChar char="•"/>
            </a:pPr>
            <a:endParaRPr lang="en-US" sz="1400" dirty="0">
              <a:hlinkClick r:id="rId4"/>
            </a:endParaRPr>
          </a:p>
          <a:p>
            <a:pPr marL="285750" indent="-285750">
              <a:buFont typeface="Arial" panose="020B0604020202020204" pitchFamily="34" charset="0"/>
              <a:buChar char="•"/>
            </a:pPr>
            <a:r>
              <a:rPr lang="en-US" sz="1400" dirty="0">
                <a:hlinkClick r:id="rId4"/>
              </a:rPr>
              <a:t>https://neo4j.com/blog/oscon-twitter-graph/</a:t>
            </a:r>
            <a:endParaRPr lang="en-US" sz="1400" dirty="0"/>
          </a:p>
          <a:p>
            <a:pPr marL="285750" indent="-285750">
              <a:buFont typeface="Arial" panose="020B0604020202020204" pitchFamily="34" charset="0"/>
              <a:buChar char="•"/>
            </a:pPr>
            <a:endParaRPr lang="en-US" dirty="0">
              <a:latin typeface="Sitka Heading" panose="02000505000000020004" pitchFamily="2" charset="0"/>
              <a:hlinkClick r:id="rId2"/>
            </a:endParaRPr>
          </a:p>
          <a:p>
            <a:pPr marL="285750" indent="-285750">
              <a:buFont typeface="Arial" panose="020B0604020202020204" pitchFamily="34" charset="0"/>
              <a:buChar char="•"/>
            </a:pPr>
            <a:r>
              <a:rPr lang="en-US" dirty="0">
                <a:latin typeface="Sitka Heading" panose="02000505000000020004" pitchFamily="2" charset="0"/>
                <a:hlinkClick r:id="rId2"/>
              </a:rPr>
              <a:t>https://hevodata.com/learn/mongodb-vs-sql-comprehensive-analysis/</a:t>
            </a:r>
            <a:endParaRPr lang="en-US" dirty="0">
              <a:latin typeface="Sitka Heading" panose="02000505000000020004" pitchFamily="2" charset="0"/>
            </a:endParaRPr>
          </a:p>
          <a:p>
            <a:endParaRPr lang="en-US" dirty="0">
              <a:latin typeface="Sitka Heading" panose="02000505000000020004" pitchFamily="2" charset="0"/>
            </a:endParaRPr>
          </a:p>
          <a:p>
            <a:pPr marL="285750" indent="-285750">
              <a:buFont typeface="Arial" panose="020B0604020202020204" pitchFamily="34" charset="0"/>
              <a:buChar char="•"/>
            </a:pPr>
            <a:r>
              <a:rPr lang="en-US" dirty="0">
                <a:latin typeface="Sitka Heading" panose="02000505000000020004" pitchFamily="2" charset="0"/>
                <a:hlinkClick r:id="rId5"/>
              </a:rPr>
              <a:t>https://data-flair.training/blogs/advantages-of-mongodb/</a:t>
            </a:r>
            <a:endParaRPr lang="en-US" dirty="0">
              <a:latin typeface="Sitka Heading" panose="02000505000000020004" pitchFamily="2" charset="0"/>
            </a:endParaRPr>
          </a:p>
          <a:p>
            <a:pPr marL="285750" indent="-285750">
              <a:buFont typeface="Arial" panose="020B0604020202020204" pitchFamily="34" charset="0"/>
              <a:buChar char="•"/>
            </a:pPr>
            <a:endParaRPr lang="en-US" dirty="0">
              <a:latin typeface="Sitka Heading" panose="02000505000000020004" pitchFamily="2" charset="0"/>
            </a:endParaRPr>
          </a:p>
          <a:p>
            <a:pPr marL="285750" indent="-285750">
              <a:buFont typeface="Arial" panose="020B0604020202020204" pitchFamily="34" charset="0"/>
              <a:buChar char="•"/>
            </a:pPr>
            <a:endParaRPr lang="en-US" dirty="0">
              <a:latin typeface="Sitka Heading" panose="02000505000000020004" pitchFamily="2" charset="0"/>
            </a:endParaRPr>
          </a:p>
        </p:txBody>
      </p:sp>
      <p:sp>
        <p:nvSpPr>
          <p:cNvPr id="4" name="Google Shape;114;p28">
            <a:extLst>
              <a:ext uri="{FF2B5EF4-FFF2-40B4-BE49-F238E27FC236}">
                <a16:creationId xmlns:a16="http://schemas.microsoft.com/office/drawing/2014/main" id="{2A876DFC-7B66-4FDE-AB28-6CF805E07314}"/>
              </a:ext>
            </a:extLst>
          </p:cNvPr>
          <p:cNvSpPr txBox="1"/>
          <p:nvPr/>
        </p:nvSpPr>
        <p:spPr>
          <a:xfrm>
            <a:off x="334442" y="0"/>
            <a:ext cx="6500198" cy="798459"/>
          </a:xfrm>
          <a:prstGeom prst="rect">
            <a:avLst/>
          </a:prstGeom>
          <a:noFill/>
          <a:ln>
            <a:noFill/>
          </a:ln>
        </p:spPr>
        <p:txBody>
          <a:bodyPr spcFirstLastPara="1" wrap="square" lIns="91425" tIns="91425" rIns="91425" bIns="91425" anchor="t" anchorCtr="0">
            <a:noAutofit/>
          </a:bodyPr>
          <a:lstStyle/>
          <a:p>
            <a:pPr lvl="0"/>
            <a:r>
              <a:rPr lang="en-US" sz="4000" b="1" dirty="0">
                <a:solidFill>
                  <a:srgbClr val="2B2B2B"/>
                </a:solidFill>
                <a:latin typeface="Sitka Heading" panose="02000505000000020004" pitchFamily="2" charset="0"/>
                <a:ea typeface="Roboto Medium"/>
                <a:cs typeface="Roboto Medium"/>
                <a:sym typeface="Roboto Medium"/>
              </a:rPr>
              <a:t>Bibliography</a:t>
            </a:r>
          </a:p>
        </p:txBody>
      </p:sp>
    </p:spTree>
    <p:extLst>
      <p:ext uri="{BB962C8B-B14F-4D97-AF65-F5344CB8AC3E}">
        <p14:creationId xmlns:p14="http://schemas.microsoft.com/office/powerpoint/2010/main" val="841333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cxnSp>
        <p:nvCxnSpPr>
          <p:cNvPr id="130" name="Google Shape;130;p30"/>
          <p:cNvCxnSpPr/>
          <p:nvPr/>
        </p:nvCxnSpPr>
        <p:spPr>
          <a:xfrm>
            <a:off x="298148" y="162595"/>
            <a:ext cx="0" cy="896100"/>
          </a:xfrm>
          <a:prstGeom prst="straightConnector1">
            <a:avLst/>
          </a:prstGeom>
          <a:noFill/>
          <a:ln w="76200" cap="flat" cmpd="sng">
            <a:solidFill>
              <a:srgbClr val="E1003C"/>
            </a:solidFill>
            <a:prstDash val="solid"/>
            <a:round/>
            <a:headEnd type="none" w="med" len="med"/>
            <a:tailEnd type="none" w="med" len="med"/>
          </a:ln>
        </p:spPr>
      </p:cxnSp>
      <p:sp>
        <p:nvSpPr>
          <p:cNvPr id="2" name="Rectangle 1">
            <a:extLst>
              <a:ext uri="{FF2B5EF4-FFF2-40B4-BE49-F238E27FC236}">
                <a16:creationId xmlns:a16="http://schemas.microsoft.com/office/drawing/2014/main" id="{F457C73D-6B0F-4DAA-B16F-F91AF425B747}"/>
              </a:ext>
            </a:extLst>
          </p:cNvPr>
          <p:cNvSpPr/>
          <p:nvPr/>
        </p:nvSpPr>
        <p:spPr>
          <a:xfrm>
            <a:off x="1289538" y="1880086"/>
            <a:ext cx="2297723" cy="5319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Sitka Banner" panose="02000505000000020004" pitchFamily="2" charset="0"/>
                <a:cs typeface="Aharoni" panose="02010803020104030203" pitchFamily="2" charset="-79"/>
              </a:rPr>
              <a:t>Key-value stores</a:t>
            </a:r>
          </a:p>
        </p:txBody>
      </p:sp>
      <p:pic>
        <p:nvPicPr>
          <p:cNvPr id="2050" name="Picture 2" descr="Redis Watchdog | Drupal.org">
            <a:extLst>
              <a:ext uri="{FF2B5EF4-FFF2-40B4-BE49-F238E27FC236}">
                <a16:creationId xmlns:a16="http://schemas.microsoft.com/office/drawing/2014/main" id="{0511C91F-2537-4CB7-A9F7-C0A374A80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702" y="133449"/>
            <a:ext cx="1909396" cy="16102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5 Factors Driving the Graph Database Explosion">
            <a:extLst>
              <a:ext uri="{FF2B5EF4-FFF2-40B4-BE49-F238E27FC236}">
                <a16:creationId xmlns:a16="http://schemas.microsoft.com/office/drawing/2014/main" id="{FD949A7E-81A6-4DC6-AED1-E0D6B8EB1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766" y="253566"/>
            <a:ext cx="1403045" cy="135982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6B00070-BB4F-407A-AC00-309E1FB7519F}"/>
              </a:ext>
            </a:extLst>
          </p:cNvPr>
          <p:cNvSpPr/>
          <p:nvPr/>
        </p:nvSpPr>
        <p:spPr>
          <a:xfrm>
            <a:off x="5690425" y="1880086"/>
            <a:ext cx="2297723" cy="5319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Sitka Banner" panose="02000505000000020004" pitchFamily="2" charset="0"/>
                <a:cs typeface="Aharoni" panose="02010803020104030203" pitchFamily="2" charset="-79"/>
              </a:rPr>
              <a:t>Graph databases</a:t>
            </a:r>
          </a:p>
        </p:txBody>
      </p:sp>
      <p:pic>
        <p:nvPicPr>
          <p:cNvPr id="2054" name="Picture 6" descr="Apache Cassandra - Wikipedia, la enciclopedia libre">
            <a:extLst>
              <a:ext uri="{FF2B5EF4-FFF2-40B4-BE49-F238E27FC236}">
                <a16:creationId xmlns:a16="http://schemas.microsoft.com/office/drawing/2014/main" id="{2094FBC8-EE62-4E23-809F-F1AF3D183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895" y="2743116"/>
            <a:ext cx="1822203" cy="122083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8CD9324-6618-431B-889D-8A1079DB4B4B}"/>
              </a:ext>
            </a:extLst>
          </p:cNvPr>
          <p:cNvSpPr/>
          <p:nvPr/>
        </p:nvSpPr>
        <p:spPr>
          <a:xfrm>
            <a:off x="1289538" y="4295039"/>
            <a:ext cx="2579078" cy="5319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Sitka Banner" panose="02000505000000020004" pitchFamily="2" charset="0"/>
                <a:cs typeface="Aharoni" panose="02010803020104030203" pitchFamily="2" charset="-79"/>
              </a:rPr>
              <a:t>Wide-column stores</a:t>
            </a:r>
          </a:p>
        </p:txBody>
      </p:sp>
      <p:pic>
        <p:nvPicPr>
          <p:cNvPr id="2056" name="Picture 8" descr="Qué es MongoDB? | Manual Web">
            <a:extLst>
              <a:ext uri="{FF2B5EF4-FFF2-40B4-BE49-F238E27FC236}">
                <a16:creationId xmlns:a16="http://schemas.microsoft.com/office/drawing/2014/main" id="{FF1F2F0D-F1EB-4EED-95A5-4A9134DC1D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5588" y="2816551"/>
            <a:ext cx="1147396" cy="114739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C169FEE-4D7C-4139-9C50-E60F31F0372B}"/>
              </a:ext>
            </a:extLst>
          </p:cNvPr>
          <p:cNvSpPr/>
          <p:nvPr/>
        </p:nvSpPr>
        <p:spPr>
          <a:xfrm>
            <a:off x="5549747" y="4295040"/>
            <a:ext cx="2579078" cy="5319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Sitka Banner" panose="02000505000000020004" pitchFamily="2" charset="0"/>
                <a:cs typeface="Aharoni" panose="02010803020104030203" pitchFamily="2" charset="-79"/>
              </a:rPr>
              <a:t>Document databases</a:t>
            </a:r>
          </a:p>
        </p:txBody>
      </p:sp>
    </p:spTree>
    <p:extLst>
      <p:ext uri="{BB962C8B-B14F-4D97-AF65-F5344CB8AC3E}">
        <p14:creationId xmlns:p14="http://schemas.microsoft.com/office/powerpoint/2010/main" val="229758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cxnSp>
        <p:nvCxnSpPr>
          <p:cNvPr id="130" name="Google Shape;130;p30"/>
          <p:cNvCxnSpPr/>
          <p:nvPr/>
        </p:nvCxnSpPr>
        <p:spPr>
          <a:xfrm>
            <a:off x="298148" y="162595"/>
            <a:ext cx="0" cy="896100"/>
          </a:xfrm>
          <a:prstGeom prst="straightConnector1">
            <a:avLst/>
          </a:prstGeom>
          <a:noFill/>
          <a:ln w="76200" cap="flat" cmpd="sng">
            <a:solidFill>
              <a:srgbClr val="E1003C"/>
            </a:solidFill>
            <a:prstDash val="solid"/>
            <a:round/>
            <a:headEnd type="none" w="med" len="med"/>
            <a:tailEnd type="none" w="med" len="med"/>
          </a:ln>
        </p:spPr>
      </p:cxnSp>
      <p:sp>
        <p:nvSpPr>
          <p:cNvPr id="15" name="Google Shape;114;p28">
            <a:extLst>
              <a:ext uri="{FF2B5EF4-FFF2-40B4-BE49-F238E27FC236}">
                <a16:creationId xmlns:a16="http://schemas.microsoft.com/office/drawing/2014/main" id="{F76171FB-948D-4E8E-80C6-C2977DED9ED4}"/>
              </a:ext>
            </a:extLst>
          </p:cNvPr>
          <p:cNvSpPr txBox="1"/>
          <p:nvPr/>
        </p:nvSpPr>
        <p:spPr>
          <a:xfrm>
            <a:off x="589878" y="122713"/>
            <a:ext cx="5001946" cy="975863"/>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US" sz="4800" b="1" dirty="0">
                <a:solidFill>
                  <a:schemeClr val="tx1"/>
                </a:solidFill>
                <a:latin typeface="Sitka Heading" panose="02000505000000020004" pitchFamily="2" charset="0"/>
                <a:ea typeface="Roboto Medium"/>
                <a:cs typeface="Roboto Medium"/>
                <a:sym typeface="Roboto Medium"/>
              </a:rPr>
              <a:t>Key-value stores</a:t>
            </a:r>
          </a:p>
        </p:txBody>
      </p:sp>
      <p:sp>
        <p:nvSpPr>
          <p:cNvPr id="16" name="Google Shape;114;p28">
            <a:extLst>
              <a:ext uri="{FF2B5EF4-FFF2-40B4-BE49-F238E27FC236}">
                <a16:creationId xmlns:a16="http://schemas.microsoft.com/office/drawing/2014/main" id="{9B4BE127-2B58-4C01-9669-A83CFA631909}"/>
              </a:ext>
            </a:extLst>
          </p:cNvPr>
          <p:cNvSpPr txBox="1"/>
          <p:nvPr/>
        </p:nvSpPr>
        <p:spPr>
          <a:xfrm>
            <a:off x="589878" y="1130352"/>
            <a:ext cx="8108645" cy="1513055"/>
          </a:xfrm>
          <a:prstGeom prst="rect">
            <a:avLst/>
          </a:prstGeom>
          <a:noFill/>
          <a:ln>
            <a:noFill/>
          </a:ln>
        </p:spPr>
        <p:txBody>
          <a:bodyPr spcFirstLastPara="1" wrap="square" lIns="91425" tIns="91425" rIns="91425" bIns="91425" anchor="t" anchorCtr="0">
            <a:noAutofit/>
          </a:bodyPr>
          <a:lstStyle/>
          <a:p>
            <a:pPr marL="685800" lvl="0" indent="-685800" algn="l" rtl="0">
              <a:spcBef>
                <a:spcPts val="0"/>
              </a:spcBef>
              <a:spcAft>
                <a:spcPts val="0"/>
              </a:spcAft>
              <a:buFont typeface="Arial" panose="020B0604020202020204" pitchFamily="34" charset="0"/>
              <a:buChar char="•"/>
            </a:pPr>
            <a:r>
              <a:rPr lang="en-US" sz="2400" dirty="0">
                <a:solidFill>
                  <a:schemeClr val="tx1"/>
                </a:solidFill>
                <a:latin typeface="Sitka Banner" panose="02000505000000020004" pitchFamily="2" charset="0"/>
                <a:ea typeface="Roboto Medium"/>
                <a:cs typeface="Roboto Medium"/>
                <a:sym typeface="Roboto Medium"/>
              </a:rPr>
              <a:t>Used for cache</a:t>
            </a:r>
          </a:p>
          <a:p>
            <a:pPr marL="685800" lvl="0" indent="-685800" algn="l" rtl="0">
              <a:spcBef>
                <a:spcPts val="0"/>
              </a:spcBef>
              <a:spcAft>
                <a:spcPts val="0"/>
              </a:spcAft>
              <a:buFont typeface="Arial" panose="020B0604020202020204" pitchFamily="34" charset="0"/>
              <a:buChar char="•"/>
            </a:pPr>
            <a:r>
              <a:rPr lang="en-US" sz="2400" dirty="0">
                <a:solidFill>
                  <a:schemeClr val="tx1"/>
                </a:solidFill>
                <a:latin typeface="Sitka Banner" panose="02000505000000020004" pitchFamily="2" charset="0"/>
                <a:ea typeface="Roboto Medium"/>
                <a:cs typeface="Roboto Medium"/>
                <a:sym typeface="Roboto Medium"/>
              </a:rPr>
              <a:t>User session data</a:t>
            </a:r>
          </a:p>
          <a:p>
            <a:pPr marL="685800" lvl="0" indent="-685800" algn="l" rtl="0">
              <a:spcBef>
                <a:spcPts val="0"/>
              </a:spcBef>
              <a:spcAft>
                <a:spcPts val="0"/>
              </a:spcAft>
              <a:buFont typeface="Arial" panose="020B0604020202020204" pitchFamily="34" charset="0"/>
              <a:buChar char="•"/>
            </a:pPr>
            <a:r>
              <a:rPr lang="en-US" sz="2400" dirty="0">
                <a:solidFill>
                  <a:schemeClr val="tx1"/>
                </a:solidFill>
                <a:latin typeface="Sitka Banner" panose="02000505000000020004" pitchFamily="2" charset="0"/>
                <a:ea typeface="Roboto Medium"/>
                <a:cs typeface="Roboto Medium"/>
                <a:sym typeface="Roboto Medium"/>
              </a:rPr>
              <a:t>Really fast to query</a:t>
            </a:r>
          </a:p>
          <a:p>
            <a:pPr marL="685800" lvl="0" indent="-685800" algn="l" rtl="0">
              <a:spcBef>
                <a:spcPts val="0"/>
              </a:spcBef>
              <a:spcAft>
                <a:spcPts val="0"/>
              </a:spcAft>
              <a:buFont typeface="Arial" panose="020B0604020202020204" pitchFamily="34" charset="0"/>
              <a:buChar char="•"/>
            </a:pPr>
            <a:r>
              <a:rPr lang="en-US" sz="2400" dirty="0">
                <a:solidFill>
                  <a:schemeClr val="tx1"/>
                </a:solidFill>
                <a:latin typeface="Sitka Banner" panose="02000505000000020004" pitchFamily="2" charset="0"/>
                <a:ea typeface="Roboto Medium"/>
                <a:cs typeface="Roboto Medium"/>
                <a:sym typeface="Roboto Medium"/>
              </a:rPr>
              <a:t>Really simple structure</a:t>
            </a:r>
          </a:p>
        </p:txBody>
      </p:sp>
      <p:grpSp>
        <p:nvGrpSpPr>
          <p:cNvPr id="7" name="Group 6">
            <a:extLst>
              <a:ext uri="{FF2B5EF4-FFF2-40B4-BE49-F238E27FC236}">
                <a16:creationId xmlns:a16="http://schemas.microsoft.com/office/drawing/2014/main" id="{297964FC-10EF-4DD2-A1F4-113DADC32BB0}"/>
              </a:ext>
            </a:extLst>
          </p:cNvPr>
          <p:cNvGrpSpPr/>
          <p:nvPr/>
        </p:nvGrpSpPr>
        <p:grpSpPr>
          <a:xfrm>
            <a:off x="2756784" y="3122552"/>
            <a:ext cx="3774831" cy="1781192"/>
            <a:chOff x="1266092" y="3220701"/>
            <a:chExt cx="3774831" cy="1781192"/>
          </a:xfrm>
        </p:grpSpPr>
        <p:sp>
          <p:nvSpPr>
            <p:cNvPr id="4" name="Rectangle 3">
              <a:extLst>
                <a:ext uri="{FF2B5EF4-FFF2-40B4-BE49-F238E27FC236}">
                  <a16:creationId xmlns:a16="http://schemas.microsoft.com/office/drawing/2014/main" id="{48ABAB17-9422-43F4-806E-B06BB6C12D55}"/>
                </a:ext>
              </a:extLst>
            </p:cNvPr>
            <p:cNvSpPr/>
            <p:nvPr/>
          </p:nvSpPr>
          <p:spPr>
            <a:xfrm>
              <a:off x="1266092" y="3220701"/>
              <a:ext cx="1371600" cy="44862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a:latin typeface="Sitka Banner" panose="02000505000000020004" pitchFamily="2" charset="0"/>
                </a:rPr>
                <a:t>Key</a:t>
              </a:r>
            </a:p>
          </p:txBody>
        </p:sp>
        <p:cxnSp>
          <p:nvCxnSpPr>
            <p:cNvPr id="6" name="Straight Connector 5">
              <a:extLst>
                <a:ext uri="{FF2B5EF4-FFF2-40B4-BE49-F238E27FC236}">
                  <a16:creationId xmlns:a16="http://schemas.microsoft.com/office/drawing/2014/main" id="{B618FC7C-3C5F-4AA6-AC9A-23C12B8C224B}"/>
                </a:ext>
              </a:extLst>
            </p:cNvPr>
            <p:cNvCxnSpPr>
              <a:stCxn id="4" idx="3"/>
            </p:cNvCxnSpPr>
            <p:nvPr/>
          </p:nvCxnSpPr>
          <p:spPr>
            <a:xfrm>
              <a:off x="2637692" y="3445012"/>
              <a:ext cx="1031631" cy="13296"/>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18" name="Rectangle 17">
              <a:extLst>
                <a:ext uri="{FF2B5EF4-FFF2-40B4-BE49-F238E27FC236}">
                  <a16:creationId xmlns:a16="http://schemas.microsoft.com/office/drawing/2014/main" id="{AD9A4F13-DF97-4DD8-A412-AA0F74852E39}"/>
                </a:ext>
              </a:extLst>
            </p:cNvPr>
            <p:cNvSpPr/>
            <p:nvPr/>
          </p:nvSpPr>
          <p:spPr>
            <a:xfrm>
              <a:off x="3669323" y="3220701"/>
              <a:ext cx="1371600" cy="44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Sitka Banner" panose="02000505000000020004" pitchFamily="2" charset="0"/>
                </a:rPr>
                <a:t>Value</a:t>
              </a:r>
            </a:p>
          </p:txBody>
        </p:sp>
        <p:sp>
          <p:nvSpPr>
            <p:cNvPr id="19" name="Rectangle 18">
              <a:extLst>
                <a:ext uri="{FF2B5EF4-FFF2-40B4-BE49-F238E27FC236}">
                  <a16:creationId xmlns:a16="http://schemas.microsoft.com/office/drawing/2014/main" id="{73107D39-6E30-47E6-B280-06667B065C00}"/>
                </a:ext>
              </a:extLst>
            </p:cNvPr>
            <p:cNvSpPr/>
            <p:nvPr/>
          </p:nvSpPr>
          <p:spPr>
            <a:xfrm>
              <a:off x="1266092" y="3893634"/>
              <a:ext cx="1371600" cy="44862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a:latin typeface="Sitka Banner" panose="02000505000000020004" pitchFamily="2" charset="0"/>
                </a:rPr>
                <a:t>Key</a:t>
              </a:r>
            </a:p>
          </p:txBody>
        </p:sp>
        <p:cxnSp>
          <p:nvCxnSpPr>
            <p:cNvPr id="20" name="Straight Connector 19">
              <a:extLst>
                <a:ext uri="{FF2B5EF4-FFF2-40B4-BE49-F238E27FC236}">
                  <a16:creationId xmlns:a16="http://schemas.microsoft.com/office/drawing/2014/main" id="{3D01D1E9-242B-4E78-9D00-72D2AAD30F6F}"/>
                </a:ext>
              </a:extLst>
            </p:cNvPr>
            <p:cNvCxnSpPr>
              <a:stCxn id="19" idx="3"/>
            </p:cNvCxnSpPr>
            <p:nvPr/>
          </p:nvCxnSpPr>
          <p:spPr>
            <a:xfrm>
              <a:off x="2637692" y="4117945"/>
              <a:ext cx="1031631" cy="13296"/>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21" name="Rectangle 20">
              <a:extLst>
                <a:ext uri="{FF2B5EF4-FFF2-40B4-BE49-F238E27FC236}">
                  <a16:creationId xmlns:a16="http://schemas.microsoft.com/office/drawing/2014/main" id="{659625F3-E8A7-4C5A-98AC-07B7D1FD676F}"/>
                </a:ext>
              </a:extLst>
            </p:cNvPr>
            <p:cNvSpPr/>
            <p:nvPr/>
          </p:nvSpPr>
          <p:spPr>
            <a:xfrm>
              <a:off x="3669323" y="3893634"/>
              <a:ext cx="1371600" cy="44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Sitka Banner" panose="02000505000000020004" pitchFamily="2" charset="0"/>
                </a:rPr>
                <a:t>Value</a:t>
              </a:r>
            </a:p>
          </p:txBody>
        </p:sp>
        <p:sp>
          <p:nvSpPr>
            <p:cNvPr id="22" name="Rectangle 21">
              <a:extLst>
                <a:ext uri="{FF2B5EF4-FFF2-40B4-BE49-F238E27FC236}">
                  <a16:creationId xmlns:a16="http://schemas.microsoft.com/office/drawing/2014/main" id="{E6F59C2C-EF39-46ED-9D98-09F76E7D7F25}"/>
                </a:ext>
              </a:extLst>
            </p:cNvPr>
            <p:cNvSpPr/>
            <p:nvPr/>
          </p:nvSpPr>
          <p:spPr>
            <a:xfrm>
              <a:off x="1266092" y="4553271"/>
              <a:ext cx="1371600" cy="44862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a:latin typeface="Sitka Banner" panose="02000505000000020004" pitchFamily="2" charset="0"/>
                </a:rPr>
                <a:t>Key</a:t>
              </a:r>
            </a:p>
          </p:txBody>
        </p:sp>
        <p:cxnSp>
          <p:nvCxnSpPr>
            <p:cNvPr id="23" name="Straight Connector 22">
              <a:extLst>
                <a:ext uri="{FF2B5EF4-FFF2-40B4-BE49-F238E27FC236}">
                  <a16:creationId xmlns:a16="http://schemas.microsoft.com/office/drawing/2014/main" id="{4367FFD5-B783-4C51-B785-03342FC72F7D}"/>
                </a:ext>
              </a:extLst>
            </p:cNvPr>
            <p:cNvCxnSpPr>
              <a:stCxn id="22" idx="3"/>
            </p:cNvCxnSpPr>
            <p:nvPr/>
          </p:nvCxnSpPr>
          <p:spPr>
            <a:xfrm>
              <a:off x="2637692" y="4777582"/>
              <a:ext cx="1031631" cy="13296"/>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24" name="Rectangle 23">
              <a:extLst>
                <a:ext uri="{FF2B5EF4-FFF2-40B4-BE49-F238E27FC236}">
                  <a16:creationId xmlns:a16="http://schemas.microsoft.com/office/drawing/2014/main" id="{5C218D06-149F-4F5F-8A2C-94075335D7F3}"/>
                </a:ext>
              </a:extLst>
            </p:cNvPr>
            <p:cNvSpPr/>
            <p:nvPr/>
          </p:nvSpPr>
          <p:spPr>
            <a:xfrm>
              <a:off x="3669323" y="4553271"/>
              <a:ext cx="1371600" cy="44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Sitka Banner" panose="02000505000000020004" pitchFamily="2" charset="0"/>
                </a:rPr>
                <a:t>Value</a:t>
              </a:r>
            </a:p>
          </p:txBody>
        </p:sp>
      </p:grpSp>
    </p:spTree>
    <p:extLst>
      <p:ext uri="{BB962C8B-B14F-4D97-AF65-F5344CB8AC3E}">
        <p14:creationId xmlns:p14="http://schemas.microsoft.com/office/powerpoint/2010/main" val="172746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cxnSp>
        <p:nvCxnSpPr>
          <p:cNvPr id="130" name="Google Shape;130;p30"/>
          <p:cNvCxnSpPr/>
          <p:nvPr/>
        </p:nvCxnSpPr>
        <p:spPr>
          <a:xfrm>
            <a:off x="298148" y="162595"/>
            <a:ext cx="0" cy="896100"/>
          </a:xfrm>
          <a:prstGeom prst="straightConnector1">
            <a:avLst/>
          </a:prstGeom>
          <a:noFill/>
          <a:ln w="76200" cap="flat" cmpd="sng">
            <a:solidFill>
              <a:srgbClr val="E1003C"/>
            </a:solidFill>
            <a:prstDash val="solid"/>
            <a:round/>
            <a:headEnd type="none" w="med" len="med"/>
            <a:tailEnd type="none" w="med" len="med"/>
          </a:ln>
        </p:spPr>
      </p:cxnSp>
      <p:sp>
        <p:nvSpPr>
          <p:cNvPr id="15" name="Google Shape;114;p28">
            <a:extLst>
              <a:ext uri="{FF2B5EF4-FFF2-40B4-BE49-F238E27FC236}">
                <a16:creationId xmlns:a16="http://schemas.microsoft.com/office/drawing/2014/main" id="{F76171FB-948D-4E8E-80C6-C2977DED9ED4}"/>
              </a:ext>
            </a:extLst>
          </p:cNvPr>
          <p:cNvSpPr txBox="1"/>
          <p:nvPr/>
        </p:nvSpPr>
        <p:spPr>
          <a:xfrm>
            <a:off x="589878" y="122713"/>
            <a:ext cx="5001946" cy="975863"/>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US" sz="4800" b="1" dirty="0">
                <a:solidFill>
                  <a:schemeClr val="tx1"/>
                </a:solidFill>
                <a:latin typeface="Sitka Heading" panose="02000505000000020004" pitchFamily="2" charset="0"/>
                <a:ea typeface="Roboto Medium"/>
                <a:cs typeface="Roboto Medium"/>
                <a:sym typeface="Roboto Medium"/>
              </a:rPr>
              <a:t>Graph databases</a:t>
            </a:r>
          </a:p>
        </p:txBody>
      </p:sp>
      <p:sp>
        <p:nvSpPr>
          <p:cNvPr id="16" name="Google Shape;114;p28">
            <a:extLst>
              <a:ext uri="{FF2B5EF4-FFF2-40B4-BE49-F238E27FC236}">
                <a16:creationId xmlns:a16="http://schemas.microsoft.com/office/drawing/2014/main" id="{9B4BE127-2B58-4C01-9669-A83CFA631909}"/>
              </a:ext>
            </a:extLst>
          </p:cNvPr>
          <p:cNvSpPr txBox="1"/>
          <p:nvPr/>
        </p:nvSpPr>
        <p:spPr>
          <a:xfrm>
            <a:off x="483655" y="1851051"/>
            <a:ext cx="3982122" cy="1441398"/>
          </a:xfrm>
          <a:prstGeom prst="rect">
            <a:avLst/>
          </a:prstGeom>
          <a:noFill/>
          <a:ln>
            <a:noFill/>
          </a:ln>
        </p:spPr>
        <p:txBody>
          <a:bodyPr spcFirstLastPara="1" wrap="square" lIns="91425" tIns="91425" rIns="91425" bIns="91425" anchor="t" anchorCtr="0">
            <a:noAutofit/>
          </a:bodyPr>
          <a:lstStyle/>
          <a:p>
            <a:pPr marL="685800" lvl="0" indent="-685800" algn="l" rtl="0">
              <a:spcBef>
                <a:spcPts val="0"/>
              </a:spcBef>
              <a:spcAft>
                <a:spcPts val="0"/>
              </a:spcAft>
              <a:buFont typeface="Arial" panose="020B0604020202020204" pitchFamily="34" charset="0"/>
              <a:buChar char="•"/>
            </a:pPr>
            <a:r>
              <a:rPr lang="en-US" sz="2400" dirty="0">
                <a:solidFill>
                  <a:schemeClr val="tx1"/>
                </a:solidFill>
                <a:latin typeface="Sitka Banner" panose="02000505000000020004" pitchFamily="2" charset="0"/>
                <a:ea typeface="Roboto Medium"/>
                <a:cs typeface="Roboto Medium"/>
                <a:sym typeface="Roboto Medium"/>
              </a:rPr>
              <a:t>Based on graphs (nodes)</a:t>
            </a:r>
          </a:p>
          <a:p>
            <a:pPr marL="685800" lvl="0" indent="-685800" algn="l" rtl="0">
              <a:spcBef>
                <a:spcPts val="0"/>
              </a:spcBef>
              <a:spcAft>
                <a:spcPts val="0"/>
              </a:spcAft>
              <a:buFont typeface="Arial" panose="020B0604020202020204" pitchFamily="34" charset="0"/>
              <a:buChar char="•"/>
            </a:pPr>
            <a:r>
              <a:rPr lang="en-US" sz="2400" dirty="0">
                <a:solidFill>
                  <a:schemeClr val="tx1"/>
                </a:solidFill>
                <a:latin typeface="Sitka Banner" panose="02000505000000020004" pitchFamily="2" charset="0"/>
                <a:ea typeface="Roboto Medium"/>
                <a:cs typeface="Roboto Medium"/>
                <a:sym typeface="Roboto Medium"/>
              </a:rPr>
              <a:t>Allows for complex relationships (Edges)</a:t>
            </a:r>
          </a:p>
          <a:p>
            <a:pPr lvl="0" algn="l" rtl="0">
              <a:spcBef>
                <a:spcPts val="0"/>
              </a:spcBef>
              <a:spcAft>
                <a:spcPts val="0"/>
              </a:spcAft>
            </a:pPr>
            <a:endParaRPr lang="en-US" sz="2400" dirty="0">
              <a:solidFill>
                <a:schemeClr val="tx1"/>
              </a:solidFill>
              <a:latin typeface="Sitka Banner" panose="02000505000000020004" pitchFamily="2" charset="0"/>
              <a:ea typeface="Roboto Medium"/>
              <a:cs typeface="Roboto Medium"/>
              <a:sym typeface="Roboto Medium"/>
            </a:endParaRPr>
          </a:p>
          <a:p>
            <a:pPr marL="685800" lvl="0" indent="-685800" algn="l" rtl="0">
              <a:spcBef>
                <a:spcPts val="0"/>
              </a:spcBef>
              <a:spcAft>
                <a:spcPts val="0"/>
              </a:spcAft>
              <a:buFont typeface="Arial" panose="020B0604020202020204" pitchFamily="34" charset="0"/>
              <a:buChar char="•"/>
            </a:pPr>
            <a:endParaRPr lang="en-US" sz="2400" dirty="0">
              <a:solidFill>
                <a:schemeClr val="tx1"/>
              </a:solidFill>
              <a:latin typeface="Sitka Banner" panose="02000505000000020004" pitchFamily="2" charset="0"/>
              <a:ea typeface="Roboto Medium"/>
              <a:cs typeface="Roboto Medium"/>
              <a:sym typeface="Roboto Medium"/>
            </a:endParaRPr>
          </a:p>
        </p:txBody>
      </p:sp>
      <p:pic>
        <p:nvPicPr>
          <p:cNvPr id="3074" name="Picture 2">
            <a:extLst>
              <a:ext uri="{FF2B5EF4-FFF2-40B4-BE49-F238E27FC236}">
                <a16:creationId xmlns:a16="http://schemas.microsoft.com/office/drawing/2014/main" id="{5E77FB19-7AD5-4543-96D8-F0C831CBA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553" y="1087315"/>
            <a:ext cx="4181414" cy="35521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7542691-B7AD-4ACA-BCDD-00D96ACB2586}"/>
              </a:ext>
            </a:extLst>
          </p:cNvPr>
          <p:cNvSpPr/>
          <p:nvPr/>
        </p:nvSpPr>
        <p:spPr>
          <a:xfrm>
            <a:off x="5008321" y="4782470"/>
            <a:ext cx="2883877" cy="238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https://neo4j.com/blog/oscon-twitter-graph/</a:t>
            </a:r>
          </a:p>
        </p:txBody>
      </p:sp>
    </p:spTree>
    <p:extLst>
      <p:ext uri="{BB962C8B-B14F-4D97-AF65-F5344CB8AC3E}">
        <p14:creationId xmlns:p14="http://schemas.microsoft.com/office/powerpoint/2010/main" val="190197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cxnSp>
        <p:nvCxnSpPr>
          <p:cNvPr id="130" name="Google Shape;130;p30"/>
          <p:cNvCxnSpPr/>
          <p:nvPr/>
        </p:nvCxnSpPr>
        <p:spPr>
          <a:xfrm>
            <a:off x="298148" y="162595"/>
            <a:ext cx="0" cy="896100"/>
          </a:xfrm>
          <a:prstGeom prst="straightConnector1">
            <a:avLst/>
          </a:prstGeom>
          <a:noFill/>
          <a:ln w="76200" cap="flat" cmpd="sng">
            <a:solidFill>
              <a:srgbClr val="E1003C"/>
            </a:solidFill>
            <a:prstDash val="solid"/>
            <a:round/>
            <a:headEnd type="none" w="med" len="med"/>
            <a:tailEnd type="none" w="med" len="med"/>
          </a:ln>
        </p:spPr>
      </p:cxnSp>
      <p:sp>
        <p:nvSpPr>
          <p:cNvPr id="15" name="Google Shape;114;p28">
            <a:extLst>
              <a:ext uri="{FF2B5EF4-FFF2-40B4-BE49-F238E27FC236}">
                <a16:creationId xmlns:a16="http://schemas.microsoft.com/office/drawing/2014/main" id="{F76171FB-948D-4E8E-80C6-C2977DED9ED4}"/>
              </a:ext>
            </a:extLst>
          </p:cNvPr>
          <p:cNvSpPr txBox="1"/>
          <p:nvPr/>
        </p:nvSpPr>
        <p:spPr>
          <a:xfrm>
            <a:off x="589877" y="122713"/>
            <a:ext cx="6197781" cy="975863"/>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US" sz="4800" b="1" dirty="0">
                <a:solidFill>
                  <a:schemeClr val="tx1"/>
                </a:solidFill>
                <a:latin typeface="Sitka Heading" panose="02000505000000020004" pitchFamily="2" charset="0"/>
                <a:ea typeface="Roboto Medium"/>
                <a:cs typeface="Roboto Medium"/>
                <a:sym typeface="Roboto Medium"/>
              </a:rPr>
              <a:t>Wide-column stores</a:t>
            </a:r>
          </a:p>
        </p:txBody>
      </p:sp>
      <p:sp>
        <p:nvSpPr>
          <p:cNvPr id="16" name="Google Shape;114;p28">
            <a:extLst>
              <a:ext uri="{FF2B5EF4-FFF2-40B4-BE49-F238E27FC236}">
                <a16:creationId xmlns:a16="http://schemas.microsoft.com/office/drawing/2014/main" id="{9B4BE127-2B58-4C01-9669-A83CFA631909}"/>
              </a:ext>
            </a:extLst>
          </p:cNvPr>
          <p:cNvSpPr txBox="1"/>
          <p:nvPr/>
        </p:nvSpPr>
        <p:spPr>
          <a:xfrm>
            <a:off x="765008" y="1152602"/>
            <a:ext cx="6772929" cy="1617421"/>
          </a:xfrm>
          <a:prstGeom prst="rect">
            <a:avLst/>
          </a:prstGeom>
          <a:noFill/>
          <a:ln>
            <a:noFill/>
          </a:ln>
        </p:spPr>
        <p:txBody>
          <a:bodyPr spcFirstLastPara="1" wrap="square" lIns="91425" tIns="91425" rIns="91425" bIns="91425" anchor="t" anchorCtr="0">
            <a:noAutofit/>
          </a:bodyPr>
          <a:lstStyle/>
          <a:p>
            <a:pPr marL="685800" lvl="0" indent="-685800" algn="l" rtl="0">
              <a:spcBef>
                <a:spcPts val="0"/>
              </a:spcBef>
              <a:spcAft>
                <a:spcPts val="0"/>
              </a:spcAft>
              <a:buFont typeface="Arial" panose="020B0604020202020204" pitchFamily="34" charset="0"/>
              <a:buChar char="•"/>
            </a:pPr>
            <a:r>
              <a:rPr lang="en-US" sz="2400" dirty="0">
                <a:solidFill>
                  <a:schemeClr val="tx1"/>
                </a:solidFill>
                <a:latin typeface="Sitka Banner" panose="02000505000000020004" pitchFamily="2" charset="0"/>
                <a:ea typeface="Roboto Medium"/>
                <a:cs typeface="Roboto Medium"/>
                <a:sym typeface="Roboto Medium"/>
              </a:rPr>
              <a:t>Two keys allowing for fast queries</a:t>
            </a:r>
          </a:p>
          <a:p>
            <a:pPr marL="685800" lvl="0" indent="-685800" algn="l" rtl="0">
              <a:spcBef>
                <a:spcPts val="0"/>
              </a:spcBef>
              <a:spcAft>
                <a:spcPts val="0"/>
              </a:spcAft>
              <a:buFont typeface="Arial" panose="020B0604020202020204" pitchFamily="34" charset="0"/>
              <a:buChar char="•"/>
            </a:pPr>
            <a:r>
              <a:rPr lang="en-US" sz="2400" dirty="0">
                <a:solidFill>
                  <a:schemeClr val="tx1"/>
                </a:solidFill>
                <a:latin typeface="Sitka Banner" panose="02000505000000020004" pitchFamily="2" charset="0"/>
                <a:ea typeface="Roboto Medium"/>
                <a:cs typeface="Roboto Medium"/>
                <a:sym typeface="Roboto Medium"/>
              </a:rPr>
              <a:t>Allow for huge amounts of information</a:t>
            </a:r>
          </a:p>
          <a:p>
            <a:pPr marL="685800" lvl="0" indent="-685800" algn="l" rtl="0">
              <a:spcBef>
                <a:spcPts val="0"/>
              </a:spcBef>
              <a:spcAft>
                <a:spcPts val="0"/>
              </a:spcAft>
              <a:buFont typeface="Arial" panose="020B0604020202020204" pitchFamily="34" charset="0"/>
              <a:buChar char="•"/>
            </a:pPr>
            <a:r>
              <a:rPr lang="en-US" sz="2400" dirty="0">
                <a:solidFill>
                  <a:schemeClr val="tx1"/>
                </a:solidFill>
                <a:latin typeface="Sitka Banner" panose="02000505000000020004" pitchFamily="2" charset="0"/>
                <a:ea typeface="Roboto Medium"/>
                <a:cs typeface="Roboto Medium"/>
                <a:sym typeface="Roboto Medium"/>
              </a:rPr>
              <a:t>Used in Big Data and IoT among other things</a:t>
            </a:r>
          </a:p>
          <a:p>
            <a:pPr marL="685800" lvl="0" indent="-685800" algn="l" rtl="0">
              <a:spcBef>
                <a:spcPts val="0"/>
              </a:spcBef>
              <a:spcAft>
                <a:spcPts val="0"/>
              </a:spcAft>
              <a:buFont typeface="Arial" panose="020B0604020202020204" pitchFamily="34" charset="0"/>
              <a:buChar char="•"/>
            </a:pPr>
            <a:r>
              <a:rPr lang="en-US" sz="2400" dirty="0">
                <a:solidFill>
                  <a:schemeClr val="tx1"/>
                </a:solidFill>
                <a:latin typeface="Sitka Banner" panose="02000505000000020004" pitchFamily="2" charset="0"/>
                <a:ea typeface="Roboto Medium"/>
                <a:cs typeface="Roboto Medium"/>
                <a:sym typeface="Roboto Medium"/>
              </a:rPr>
              <a:t>Modeling data is a little complex</a:t>
            </a:r>
          </a:p>
          <a:p>
            <a:pPr lvl="0" algn="l" rtl="0">
              <a:spcBef>
                <a:spcPts val="0"/>
              </a:spcBef>
              <a:spcAft>
                <a:spcPts val="0"/>
              </a:spcAft>
            </a:pPr>
            <a:endParaRPr lang="en-US" sz="2400" dirty="0">
              <a:solidFill>
                <a:schemeClr val="tx1"/>
              </a:solidFill>
              <a:latin typeface="Sitka Banner" panose="02000505000000020004" pitchFamily="2" charset="0"/>
              <a:ea typeface="Roboto Medium"/>
              <a:cs typeface="Roboto Medium"/>
              <a:sym typeface="Roboto Medium"/>
            </a:endParaRPr>
          </a:p>
          <a:p>
            <a:pPr marL="685800" lvl="0" indent="-685800" algn="l" rtl="0">
              <a:spcBef>
                <a:spcPts val="0"/>
              </a:spcBef>
              <a:spcAft>
                <a:spcPts val="0"/>
              </a:spcAft>
              <a:buFont typeface="Arial" panose="020B0604020202020204" pitchFamily="34" charset="0"/>
              <a:buChar char="•"/>
            </a:pPr>
            <a:endParaRPr lang="en-US" sz="2400" dirty="0">
              <a:solidFill>
                <a:schemeClr val="tx1"/>
              </a:solidFill>
              <a:latin typeface="Sitka Banner" panose="02000505000000020004" pitchFamily="2" charset="0"/>
              <a:ea typeface="Roboto Medium"/>
              <a:cs typeface="Roboto Medium"/>
              <a:sym typeface="Roboto Medium"/>
            </a:endParaRPr>
          </a:p>
        </p:txBody>
      </p:sp>
      <p:grpSp>
        <p:nvGrpSpPr>
          <p:cNvPr id="35" name="Group 34">
            <a:extLst>
              <a:ext uri="{FF2B5EF4-FFF2-40B4-BE49-F238E27FC236}">
                <a16:creationId xmlns:a16="http://schemas.microsoft.com/office/drawing/2014/main" id="{1F5FABF0-9EA7-4351-AD91-568E93E45BA6}"/>
              </a:ext>
            </a:extLst>
          </p:cNvPr>
          <p:cNvGrpSpPr/>
          <p:nvPr/>
        </p:nvGrpSpPr>
        <p:grpSpPr>
          <a:xfrm>
            <a:off x="973480" y="3041847"/>
            <a:ext cx="7197040" cy="1898100"/>
            <a:chOff x="1595268" y="3169579"/>
            <a:chExt cx="7197040" cy="1898100"/>
          </a:xfrm>
        </p:grpSpPr>
        <p:sp>
          <p:nvSpPr>
            <p:cNvPr id="7" name="Rectangle 6">
              <a:extLst>
                <a:ext uri="{FF2B5EF4-FFF2-40B4-BE49-F238E27FC236}">
                  <a16:creationId xmlns:a16="http://schemas.microsoft.com/office/drawing/2014/main" id="{FAA4D6AA-6D0F-41D3-B53B-B5F27D071836}"/>
                </a:ext>
              </a:extLst>
            </p:cNvPr>
            <p:cNvSpPr/>
            <p:nvPr/>
          </p:nvSpPr>
          <p:spPr>
            <a:xfrm>
              <a:off x="1595268" y="3846811"/>
              <a:ext cx="1371600" cy="5436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b="1" dirty="0">
                  <a:latin typeface="Sitka Banner" panose="02000505000000020004" pitchFamily="2" charset="0"/>
                </a:rPr>
                <a:t>Row Key</a:t>
              </a:r>
            </a:p>
          </p:txBody>
        </p:sp>
        <p:cxnSp>
          <p:nvCxnSpPr>
            <p:cNvPr id="8" name="Straight Connector 7">
              <a:extLst>
                <a:ext uri="{FF2B5EF4-FFF2-40B4-BE49-F238E27FC236}">
                  <a16:creationId xmlns:a16="http://schemas.microsoft.com/office/drawing/2014/main" id="{F26A9379-7989-401B-BEF7-C4AF4BDD7DEE}"/>
                </a:ext>
              </a:extLst>
            </p:cNvPr>
            <p:cNvCxnSpPr>
              <a:cxnSpLocks/>
              <a:stCxn id="7" idx="3"/>
              <a:endCxn id="3" idx="1"/>
            </p:cNvCxnSpPr>
            <p:nvPr/>
          </p:nvCxnSpPr>
          <p:spPr>
            <a:xfrm>
              <a:off x="2966868" y="4118629"/>
              <a:ext cx="721899" cy="0"/>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3" name="Rectangle 2">
              <a:extLst>
                <a:ext uri="{FF2B5EF4-FFF2-40B4-BE49-F238E27FC236}">
                  <a16:creationId xmlns:a16="http://schemas.microsoft.com/office/drawing/2014/main" id="{54F9457F-D381-4255-A7C0-741B05324341}"/>
                </a:ext>
              </a:extLst>
            </p:cNvPr>
            <p:cNvSpPr/>
            <p:nvPr/>
          </p:nvSpPr>
          <p:spPr>
            <a:xfrm>
              <a:off x="3688767" y="3169579"/>
              <a:ext cx="5103541" cy="189810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689508-1D8A-457F-ACA9-22DC9CE98FDB}"/>
                </a:ext>
              </a:extLst>
            </p:cNvPr>
            <p:cNvSpPr/>
            <p:nvPr/>
          </p:nvSpPr>
          <p:spPr>
            <a:xfrm>
              <a:off x="3886200" y="3350683"/>
              <a:ext cx="1371600" cy="44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Sitka Banner" panose="02000505000000020004" pitchFamily="2" charset="0"/>
                </a:rPr>
                <a:t>Column Key</a:t>
              </a:r>
            </a:p>
          </p:txBody>
        </p:sp>
        <p:sp>
          <p:nvSpPr>
            <p:cNvPr id="19" name="Rectangle 18">
              <a:extLst>
                <a:ext uri="{FF2B5EF4-FFF2-40B4-BE49-F238E27FC236}">
                  <a16:creationId xmlns:a16="http://schemas.microsoft.com/office/drawing/2014/main" id="{CE1883EC-03DF-40A5-BA4A-CEDEF07F5CCF}"/>
                </a:ext>
              </a:extLst>
            </p:cNvPr>
            <p:cNvSpPr/>
            <p:nvPr/>
          </p:nvSpPr>
          <p:spPr>
            <a:xfrm>
              <a:off x="5527431" y="3350683"/>
              <a:ext cx="1371600" cy="44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Sitka Banner" panose="02000505000000020004" pitchFamily="2" charset="0"/>
                </a:rPr>
                <a:t>Column Key</a:t>
              </a:r>
            </a:p>
          </p:txBody>
        </p:sp>
        <p:sp>
          <p:nvSpPr>
            <p:cNvPr id="20" name="Rectangle 19">
              <a:extLst>
                <a:ext uri="{FF2B5EF4-FFF2-40B4-BE49-F238E27FC236}">
                  <a16:creationId xmlns:a16="http://schemas.microsoft.com/office/drawing/2014/main" id="{1806FBA9-0656-4DD0-A0B9-B18D7AD44E46}"/>
                </a:ext>
              </a:extLst>
            </p:cNvPr>
            <p:cNvSpPr/>
            <p:nvPr/>
          </p:nvSpPr>
          <p:spPr>
            <a:xfrm>
              <a:off x="7230130" y="3309190"/>
              <a:ext cx="1371600" cy="44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Sitka Banner" panose="02000505000000020004" pitchFamily="2" charset="0"/>
                </a:rPr>
                <a:t>Column Key</a:t>
              </a:r>
            </a:p>
          </p:txBody>
        </p:sp>
        <p:sp>
          <p:nvSpPr>
            <p:cNvPr id="21" name="Rectangle 20">
              <a:extLst>
                <a:ext uri="{FF2B5EF4-FFF2-40B4-BE49-F238E27FC236}">
                  <a16:creationId xmlns:a16="http://schemas.microsoft.com/office/drawing/2014/main" id="{D4CB5F18-633B-4E55-8E74-1B913AD37118}"/>
                </a:ext>
              </a:extLst>
            </p:cNvPr>
            <p:cNvSpPr/>
            <p:nvPr/>
          </p:nvSpPr>
          <p:spPr>
            <a:xfrm>
              <a:off x="3886200" y="4285976"/>
              <a:ext cx="1371600" cy="6590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b="1" dirty="0">
                  <a:latin typeface="Sitka Banner" panose="02000505000000020004" pitchFamily="2" charset="0"/>
                </a:rPr>
                <a:t>Column Value</a:t>
              </a:r>
            </a:p>
          </p:txBody>
        </p:sp>
        <p:sp>
          <p:nvSpPr>
            <p:cNvPr id="22" name="Rectangle 21">
              <a:extLst>
                <a:ext uri="{FF2B5EF4-FFF2-40B4-BE49-F238E27FC236}">
                  <a16:creationId xmlns:a16="http://schemas.microsoft.com/office/drawing/2014/main" id="{44E7C31B-6DE4-4A65-90BF-47EB503BF2C3}"/>
                </a:ext>
              </a:extLst>
            </p:cNvPr>
            <p:cNvSpPr/>
            <p:nvPr/>
          </p:nvSpPr>
          <p:spPr>
            <a:xfrm>
              <a:off x="5527431" y="4285975"/>
              <a:ext cx="1371600" cy="6590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b="1" dirty="0">
                  <a:latin typeface="Sitka Banner" panose="02000505000000020004" pitchFamily="2" charset="0"/>
                </a:rPr>
                <a:t>Column Value</a:t>
              </a:r>
            </a:p>
          </p:txBody>
        </p:sp>
        <p:sp>
          <p:nvSpPr>
            <p:cNvPr id="23" name="Rectangle 22">
              <a:extLst>
                <a:ext uri="{FF2B5EF4-FFF2-40B4-BE49-F238E27FC236}">
                  <a16:creationId xmlns:a16="http://schemas.microsoft.com/office/drawing/2014/main" id="{49652350-6321-4333-AE4D-7CE6CBFA03BC}"/>
                </a:ext>
              </a:extLst>
            </p:cNvPr>
            <p:cNvSpPr/>
            <p:nvPr/>
          </p:nvSpPr>
          <p:spPr>
            <a:xfrm>
              <a:off x="7230130" y="4285974"/>
              <a:ext cx="1371600" cy="6590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b="1" dirty="0">
                  <a:latin typeface="Sitka Banner" panose="02000505000000020004" pitchFamily="2" charset="0"/>
                </a:rPr>
                <a:t>Column Value</a:t>
              </a:r>
            </a:p>
          </p:txBody>
        </p:sp>
        <p:cxnSp>
          <p:nvCxnSpPr>
            <p:cNvPr id="28" name="Straight Connector 27">
              <a:extLst>
                <a:ext uri="{FF2B5EF4-FFF2-40B4-BE49-F238E27FC236}">
                  <a16:creationId xmlns:a16="http://schemas.microsoft.com/office/drawing/2014/main" id="{153B9D8A-CCD8-4D99-917F-AAEDCD2387E9}"/>
                </a:ext>
              </a:extLst>
            </p:cNvPr>
            <p:cNvCxnSpPr>
              <a:cxnSpLocks/>
              <a:stCxn id="18" idx="2"/>
              <a:endCxn id="21" idx="0"/>
            </p:cNvCxnSpPr>
            <p:nvPr/>
          </p:nvCxnSpPr>
          <p:spPr>
            <a:xfrm>
              <a:off x="4572000" y="3799305"/>
              <a:ext cx="0" cy="486671"/>
            </a:xfrm>
            <a:prstGeom prst="line">
              <a:avLst/>
            </a:prstGeom>
            <a:ln w="38100">
              <a:solidFill>
                <a:schemeClr val="bg1"/>
              </a:solidFill>
            </a:ln>
          </p:spPr>
          <p:style>
            <a:lnRef idx="1">
              <a:schemeClr val="accent5"/>
            </a:lnRef>
            <a:fillRef idx="0">
              <a:schemeClr val="accent5"/>
            </a:fillRef>
            <a:effectRef idx="0">
              <a:schemeClr val="accent5"/>
            </a:effectRef>
            <a:fontRef idx="minor">
              <a:schemeClr val="tx1"/>
            </a:fontRef>
          </p:style>
        </p:cxnSp>
        <p:cxnSp>
          <p:nvCxnSpPr>
            <p:cNvPr id="31" name="Straight Connector 30">
              <a:extLst>
                <a:ext uri="{FF2B5EF4-FFF2-40B4-BE49-F238E27FC236}">
                  <a16:creationId xmlns:a16="http://schemas.microsoft.com/office/drawing/2014/main" id="{BF00C434-1FFD-4C40-B7A6-9DBDD8D7507D}"/>
                </a:ext>
              </a:extLst>
            </p:cNvPr>
            <p:cNvCxnSpPr>
              <a:cxnSpLocks/>
              <a:stCxn id="19" idx="2"/>
              <a:endCxn id="22" idx="0"/>
            </p:cNvCxnSpPr>
            <p:nvPr/>
          </p:nvCxnSpPr>
          <p:spPr>
            <a:xfrm>
              <a:off x="6213231" y="3799305"/>
              <a:ext cx="0" cy="486670"/>
            </a:xfrm>
            <a:prstGeom prst="line">
              <a:avLst/>
            </a:prstGeom>
            <a:ln w="38100">
              <a:solidFill>
                <a:schemeClr val="bg1"/>
              </a:solidFill>
            </a:ln>
          </p:spPr>
          <p:style>
            <a:lnRef idx="1">
              <a:schemeClr val="accent5"/>
            </a:lnRef>
            <a:fillRef idx="0">
              <a:schemeClr val="accent5"/>
            </a:fillRef>
            <a:effectRef idx="0">
              <a:schemeClr val="accent5"/>
            </a:effectRef>
            <a:fontRef idx="minor">
              <a:schemeClr val="tx1"/>
            </a:fontRef>
          </p:style>
        </p:cxnSp>
        <p:cxnSp>
          <p:nvCxnSpPr>
            <p:cNvPr id="34" name="Straight Connector 33">
              <a:extLst>
                <a:ext uri="{FF2B5EF4-FFF2-40B4-BE49-F238E27FC236}">
                  <a16:creationId xmlns:a16="http://schemas.microsoft.com/office/drawing/2014/main" id="{548E6F69-429A-4490-A7B4-737D5052DD9B}"/>
                </a:ext>
              </a:extLst>
            </p:cNvPr>
            <p:cNvCxnSpPr>
              <a:cxnSpLocks/>
              <a:stCxn id="20" idx="2"/>
              <a:endCxn id="23" idx="0"/>
            </p:cNvCxnSpPr>
            <p:nvPr/>
          </p:nvCxnSpPr>
          <p:spPr>
            <a:xfrm>
              <a:off x="7915930" y="3757812"/>
              <a:ext cx="0" cy="528162"/>
            </a:xfrm>
            <a:prstGeom prst="line">
              <a:avLst/>
            </a:prstGeom>
            <a:ln w="38100">
              <a:solidFill>
                <a:schemeClr val="bg1"/>
              </a:solidFill>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392887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cxnSp>
        <p:nvCxnSpPr>
          <p:cNvPr id="130" name="Google Shape;130;p30"/>
          <p:cNvCxnSpPr/>
          <p:nvPr/>
        </p:nvCxnSpPr>
        <p:spPr>
          <a:xfrm>
            <a:off x="298148" y="162595"/>
            <a:ext cx="0" cy="896100"/>
          </a:xfrm>
          <a:prstGeom prst="straightConnector1">
            <a:avLst/>
          </a:prstGeom>
          <a:noFill/>
          <a:ln w="76200" cap="flat" cmpd="sng">
            <a:solidFill>
              <a:srgbClr val="E1003C"/>
            </a:solidFill>
            <a:prstDash val="solid"/>
            <a:round/>
            <a:headEnd type="none" w="med" len="med"/>
            <a:tailEnd type="none" w="med" len="med"/>
          </a:ln>
        </p:spPr>
      </p:cxnSp>
      <p:sp>
        <p:nvSpPr>
          <p:cNvPr id="15" name="Google Shape;114;p28">
            <a:extLst>
              <a:ext uri="{FF2B5EF4-FFF2-40B4-BE49-F238E27FC236}">
                <a16:creationId xmlns:a16="http://schemas.microsoft.com/office/drawing/2014/main" id="{F76171FB-948D-4E8E-80C6-C2977DED9ED4}"/>
              </a:ext>
            </a:extLst>
          </p:cNvPr>
          <p:cNvSpPr txBox="1"/>
          <p:nvPr/>
        </p:nvSpPr>
        <p:spPr>
          <a:xfrm>
            <a:off x="589877" y="122713"/>
            <a:ext cx="6197781" cy="975863"/>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US" sz="4800" b="1" dirty="0">
                <a:solidFill>
                  <a:schemeClr val="tx1"/>
                </a:solidFill>
                <a:latin typeface="Sitka Heading" panose="02000505000000020004" pitchFamily="2" charset="0"/>
                <a:ea typeface="Roboto Medium"/>
                <a:cs typeface="Roboto Medium"/>
                <a:sym typeface="Roboto Medium"/>
              </a:rPr>
              <a:t>Document databases</a:t>
            </a:r>
          </a:p>
        </p:txBody>
      </p:sp>
      <p:sp>
        <p:nvSpPr>
          <p:cNvPr id="16" name="Google Shape;114;p28">
            <a:extLst>
              <a:ext uri="{FF2B5EF4-FFF2-40B4-BE49-F238E27FC236}">
                <a16:creationId xmlns:a16="http://schemas.microsoft.com/office/drawing/2014/main" id="{9B4BE127-2B58-4C01-9669-A83CFA631909}"/>
              </a:ext>
            </a:extLst>
          </p:cNvPr>
          <p:cNvSpPr txBox="1"/>
          <p:nvPr/>
        </p:nvSpPr>
        <p:spPr>
          <a:xfrm>
            <a:off x="298148" y="2264263"/>
            <a:ext cx="2904315" cy="1079806"/>
          </a:xfrm>
          <a:prstGeom prst="rect">
            <a:avLst/>
          </a:prstGeom>
          <a:noFill/>
          <a:ln>
            <a:noFill/>
          </a:ln>
        </p:spPr>
        <p:txBody>
          <a:bodyPr spcFirstLastPara="1" wrap="square" lIns="91425" tIns="91425" rIns="91425" bIns="91425" anchor="t" anchorCtr="0">
            <a:noAutofit/>
          </a:bodyPr>
          <a:lstStyle/>
          <a:p>
            <a:pPr marL="685800" lvl="0" indent="-685800" algn="l" rtl="0">
              <a:spcBef>
                <a:spcPts val="0"/>
              </a:spcBef>
              <a:spcAft>
                <a:spcPts val="0"/>
              </a:spcAft>
              <a:buFont typeface="Arial" panose="020B0604020202020204" pitchFamily="34" charset="0"/>
              <a:buChar char="•"/>
            </a:pPr>
            <a:r>
              <a:rPr lang="en-US" sz="2400" dirty="0">
                <a:solidFill>
                  <a:schemeClr val="tx1"/>
                </a:solidFill>
                <a:latin typeface="Sitka Banner" panose="02000505000000020004" pitchFamily="2" charset="0"/>
                <a:ea typeface="Roboto Medium"/>
                <a:cs typeface="Roboto Medium"/>
                <a:sym typeface="Roboto Medium"/>
              </a:rPr>
              <a:t>Flexible Schema</a:t>
            </a:r>
          </a:p>
          <a:p>
            <a:pPr marL="685800" lvl="0" indent="-685800" algn="l" rtl="0">
              <a:spcBef>
                <a:spcPts val="0"/>
              </a:spcBef>
              <a:spcAft>
                <a:spcPts val="0"/>
              </a:spcAft>
              <a:buFont typeface="Arial" panose="020B0604020202020204" pitchFamily="34" charset="0"/>
              <a:buChar char="•"/>
            </a:pPr>
            <a:r>
              <a:rPr lang="en-US" sz="2400" dirty="0">
                <a:solidFill>
                  <a:schemeClr val="tx1"/>
                </a:solidFill>
                <a:latin typeface="Sitka Banner" panose="02000505000000020004" pitchFamily="2" charset="0"/>
                <a:ea typeface="Roboto Medium"/>
                <a:cs typeface="Roboto Medium"/>
                <a:sym typeface="Roboto Medium"/>
              </a:rPr>
              <a:t>Simple JSON Like Structure</a:t>
            </a:r>
          </a:p>
          <a:p>
            <a:pPr lvl="0" algn="l" rtl="0">
              <a:spcBef>
                <a:spcPts val="0"/>
              </a:spcBef>
              <a:spcAft>
                <a:spcPts val="0"/>
              </a:spcAft>
            </a:pPr>
            <a:endParaRPr lang="en-US" sz="2400" dirty="0">
              <a:solidFill>
                <a:schemeClr val="tx1"/>
              </a:solidFill>
              <a:latin typeface="Sitka Banner" panose="02000505000000020004" pitchFamily="2" charset="0"/>
              <a:ea typeface="Roboto Medium"/>
              <a:cs typeface="Roboto Medium"/>
              <a:sym typeface="Roboto Medium"/>
            </a:endParaRPr>
          </a:p>
          <a:p>
            <a:pPr marL="685800" lvl="0" indent="-685800" algn="l" rtl="0">
              <a:spcBef>
                <a:spcPts val="0"/>
              </a:spcBef>
              <a:spcAft>
                <a:spcPts val="0"/>
              </a:spcAft>
              <a:buFont typeface="Arial" panose="020B0604020202020204" pitchFamily="34" charset="0"/>
              <a:buChar char="•"/>
            </a:pPr>
            <a:endParaRPr lang="en-US" sz="2400" dirty="0">
              <a:solidFill>
                <a:schemeClr val="tx1"/>
              </a:solidFill>
              <a:latin typeface="Sitka Banner" panose="02000505000000020004" pitchFamily="2" charset="0"/>
              <a:ea typeface="Roboto Medium"/>
              <a:cs typeface="Roboto Medium"/>
              <a:sym typeface="Roboto Medium"/>
            </a:endParaRPr>
          </a:p>
        </p:txBody>
      </p:sp>
      <p:pic>
        <p:nvPicPr>
          <p:cNvPr id="4" name="Picture 3">
            <a:extLst>
              <a:ext uri="{FF2B5EF4-FFF2-40B4-BE49-F238E27FC236}">
                <a16:creationId xmlns:a16="http://schemas.microsoft.com/office/drawing/2014/main" id="{E8FD1E62-26A5-48F8-B08A-96ED67166B6E}"/>
              </a:ext>
            </a:extLst>
          </p:cNvPr>
          <p:cNvPicPr>
            <a:picLocks noChangeAspect="1"/>
          </p:cNvPicPr>
          <p:nvPr/>
        </p:nvPicPr>
        <p:blipFill>
          <a:blip r:embed="rId3"/>
          <a:stretch>
            <a:fillRect/>
          </a:stretch>
        </p:blipFill>
        <p:spPr>
          <a:xfrm>
            <a:off x="3519931" y="1165059"/>
            <a:ext cx="5442127" cy="2915610"/>
          </a:xfrm>
          <a:prstGeom prst="rect">
            <a:avLst/>
          </a:prstGeom>
        </p:spPr>
      </p:pic>
      <p:sp>
        <p:nvSpPr>
          <p:cNvPr id="24" name="Rectangle 23">
            <a:extLst>
              <a:ext uri="{FF2B5EF4-FFF2-40B4-BE49-F238E27FC236}">
                <a16:creationId xmlns:a16="http://schemas.microsoft.com/office/drawing/2014/main" id="{BA6137F7-6960-44BA-8CD7-5482E87046A9}"/>
              </a:ext>
            </a:extLst>
          </p:cNvPr>
          <p:cNvSpPr/>
          <p:nvPr/>
        </p:nvSpPr>
        <p:spPr>
          <a:xfrm>
            <a:off x="4891090" y="4266655"/>
            <a:ext cx="2883877" cy="238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https://youtu.be/jm66TSlVtcc</a:t>
            </a:r>
          </a:p>
        </p:txBody>
      </p:sp>
    </p:spTree>
    <p:extLst>
      <p:ext uri="{BB962C8B-B14F-4D97-AF65-F5344CB8AC3E}">
        <p14:creationId xmlns:p14="http://schemas.microsoft.com/office/powerpoint/2010/main" val="26171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8EBB9F4-FFF1-45AC-9B5F-5091A51AF6E6}"/>
              </a:ext>
            </a:extLst>
          </p:cNvPr>
          <p:cNvGraphicFramePr>
            <a:graphicFrameLocks noGrp="1"/>
          </p:cNvGraphicFramePr>
          <p:nvPr>
            <p:extLst>
              <p:ext uri="{D42A27DB-BD31-4B8C-83A1-F6EECF244321}">
                <p14:modId xmlns:p14="http://schemas.microsoft.com/office/powerpoint/2010/main" val="3104107648"/>
              </p:ext>
            </p:extLst>
          </p:nvPr>
        </p:nvGraphicFramePr>
        <p:xfrm>
          <a:off x="609599" y="-117230"/>
          <a:ext cx="8229600" cy="4340269"/>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575310108"/>
                    </a:ext>
                  </a:extLst>
                </a:gridCol>
                <a:gridCol w="2743200">
                  <a:extLst>
                    <a:ext uri="{9D8B030D-6E8A-4147-A177-3AD203B41FA5}">
                      <a16:colId xmlns:a16="http://schemas.microsoft.com/office/drawing/2014/main" val="151269683"/>
                    </a:ext>
                  </a:extLst>
                </a:gridCol>
                <a:gridCol w="2743200">
                  <a:extLst>
                    <a:ext uri="{9D8B030D-6E8A-4147-A177-3AD203B41FA5}">
                      <a16:colId xmlns:a16="http://schemas.microsoft.com/office/drawing/2014/main" val="3006596969"/>
                    </a:ext>
                  </a:extLst>
                </a:gridCol>
              </a:tblGrid>
              <a:tr h="409760">
                <a:tc>
                  <a:txBody>
                    <a:bodyPr/>
                    <a:lstStyle/>
                    <a:p>
                      <a:endParaRPr lang="en-US" sz="1800">
                        <a:latin typeface="Sitka Banner" panose="02000505000000020004" pitchFamily="2" charset="0"/>
                      </a:endParaRPr>
                    </a:p>
                  </a:txBody>
                  <a:tcPr/>
                </a:tc>
                <a:tc>
                  <a:txBody>
                    <a:bodyPr/>
                    <a:lstStyle/>
                    <a:p>
                      <a:r>
                        <a:rPr lang="en-US" sz="1800" dirty="0">
                          <a:latin typeface="Sitka Banner" panose="02000505000000020004" pitchFamily="2" charset="0"/>
                        </a:rPr>
                        <a:t>Use Case</a:t>
                      </a:r>
                    </a:p>
                  </a:txBody>
                  <a:tcPr/>
                </a:tc>
                <a:tc>
                  <a:txBody>
                    <a:bodyPr/>
                    <a:lstStyle/>
                    <a:p>
                      <a:r>
                        <a:rPr lang="en-US" sz="1800" dirty="0">
                          <a:latin typeface="Sitka Banner" panose="02000505000000020004" pitchFamily="2" charset="0"/>
                        </a:rPr>
                        <a:t>Examples</a:t>
                      </a:r>
                    </a:p>
                  </a:txBody>
                  <a:tcPr/>
                </a:tc>
                <a:extLst>
                  <a:ext uri="{0D108BD9-81ED-4DB2-BD59-A6C34878D82A}">
                    <a16:rowId xmlns:a16="http://schemas.microsoft.com/office/drawing/2014/main" val="284423257"/>
                  </a:ext>
                </a:extLst>
              </a:tr>
              <a:tr h="1010366">
                <a:tc>
                  <a:txBody>
                    <a:bodyPr/>
                    <a:lstStyle/>
                    <a:p>
                      <a:r>
                        <a:rPr lang="en-US" sz="1800" dirty="0">
                          <a:latin typeface="Sitka Banner" panose="02000505000000020004" pitchFamily="2" charset="0"/>
                        </a:rPr>
                        <a:t>Key-value store</a:t>
                      </a:r>
                    </a:p>
                  </a:txBody>
                  <a:tcPr/>
                </a:tc>
                <a:tc>
                  <a:txBody>
                    <a:bodyPr/>
                    <a:lstStyle/>
                    <a:p>
                      <a:r>
                        <a:rPr lang="en-US" sz="1800" dirty="0">
                          <a:latin typeface="Sitka Banner" panose="02000505000000020004" pitchFamily="2" charset="0"/>
                        </a:rPr>
                        <a:t>Ideal for quick access data such as cache or session information</a:t>
                      </a:r>
                    </a:p>
                  </a:txBody>
                  <a:tcPr/>
                </a:tc>
                <a:tc>
                  <a:txBody>
                    <a:bodyPr/>
                    <a:lstStyle/>
                    <a:p>
                      <a:pPr algn="ctr"/>
                      <a:r>
                        <a:rPr lang="en-US" sz="1800" dirty="0">
                          <a:latin typeface="Sitka Banner" panose="02000505000000020004" pitchFamily="2" charset="0"/>
                        </a:rPr>
                        <a:t>Redis, Memcached</a:t>
                      </a:r>
                    </a:p>
                  </a:txBody>
                  <a:tcPr/>
                </a:tc>
                <a:extLst>
                  <a:ext uri="{0D108BD9-81ED-4DB2-BD59-A6C34878D82A}">
                    <a16:rowId xmlns:a16="http://schemas.microsoft.com/office/drawing/2014/main" val="2050334814"/>
                  </a:ext>
                </a:extLst>
              </a:tr>
              <a:tr h="1313476">
                <a:tc>
                  <a:txBody>
                    <a:bodyPr/>
                    <a:lstStyle/>
                    <a:p>
                      <a:r>
                        <a:rPr lang="en-US" sz="1800" dirty="0">
                          <a:latin typeface="Sitka Banner" panose="02000505000000020004" pitchFamily="2" charset="0"/>
                        </a:rPr>
                        <a:t>Graph database</a:t>
                      </a:r>
                    </a:p>
                  </a:txBody>
                  <a:tcPr/>
                </a:tc>
                <a:tc>
                  <a:txBody>
                    <a:bodyPr/>
                    <a:lstStyle/>
                    <a:p>
                      <a:r>
                        <a:rPr lang="en-US" sz="1800" dirty="0">
                          <a:latin typeface="Sitka Banner" panose="02000505000000020004" pitchFamily="2" charset="0"/>
                        </a:rPr>
                        <a:t>Good for complex relationships and better performance than relational databases</a:t>
                      </a:r>
                    </a:p>
                  </a:txBody>
                  <a:tcPr/>
                </a:tc>
                <a:tc>
                  <a:txBody>
                    <a:bodyPr/>
                    <a:lstStyle/>
                    <a:p>
                      <a:pPr algn="ctr"/>
                      <a:r>
                        <a:rPr lang="en-US" sz="1800" dirty="0">
                          <a:latin typeface="Sitka Banner" panose="02000505000000020004" pitchFamily="2" charset="0"/>
                        </a:rPr>
                        <a:t>Neo4J, </a:t>
                      </a:r>
                      <a:r>
                        <a:rPr lang="en-US" sz="1800" dirty="0" err="1">
                          <a:latin typeface="Sitka Banner" panose="02000505000000020004" pitchFamily="2" charset="0"/>
                        </a:rPr>
                        <a:t>JanusGraph</a:t>
                      </a:r>
                      <a:endParaRPr lang="en-US" sz="1800" dirty="0">
                        <a:latin typeface="Sitka Banner" panose="02000505000000020004" pitchFamily="2" charset="0"/>
                      </a:endParaRPr>
                    </a:p>
                  </a:txBody>
                  <a:tcPr/>
                </a:tc>
                <a:extLst>
                  <a:ext uri="{0D108BD9-81ED-4DB2-BD59-A6C34878D82A}">
                    <a16:rowId xmlns:a16="http://schemas.microsoft.com/office/drawing/2014/main" val="2402037868"/>
                  </a:ext>
                </a:extLst>
              </a:tr>
              <a:tr h="899948">
                <a:tc>
                  <a:txBody>
                    <a:bodyPr/>
                    <a:lstStyle/>
                    <a:p>
                      <a:r>
                        <a:rPr lang="en-US" sz="1800" dirty="0">
                          <a:latin typeface="Sitka Banner" panose="02000505000000020004" pitchFamily="2" charset="0"/>
                        </a:rPr>
                        <a:t>Wide-column store</a:t>
                      </a:r>
                    </a:p>
                  </a:txBody>
                  <a:tcPr/>
                </a:tc>
                <a:tc>
                  <a:txBody>
                    <a:bodyPr/>
                    <a:lstStyle/>
                    <a:p>
                      <a:r>
                        <a:rPr lang="en-US" sz="1800" dirty="0">
                          <a:latin typeface="Sitka Banner" panose="02000505000000020004" pitchFamily="2" charset="0"/>
                        </a:rPr>
                        <a:t>High performance and highly scalable with quick queries but complex modeling</a:t>
                      </a:r>
                    </a:p>
                  </a:txBody>
                  <a:tcPr/>
                </a:tc>
                <a:tc>
                  <a:txBody>
                    <a:bodyPr/>
                    <a:lstStyle/>
                    <a:p>
                      <a:pPr algn="ctr"/>
                      <a:r>
                        <a:rPr lang="en-US" sz="1800" dirty="0">
                          <a:latin typeface="Sitka Banner" panose="02000505000000020004" pitchFamily="2" charset="0"/>
                        </a:rPr>
                        <a:t>Cassandra, HBase</a:t>
                      </a:r>
                    </a:p>
                  </a:txBody>
                  <a:tcPr/>
                </a:tc>
                <a:extLst>
                  <a:ext uri="{0D108BD9-81ED-4DB2-BD59-A6C34878D82A}">
                    <a16:rowId xmlns:a16="http://schemas.microsoft.com/office/drawing/2014/main" val="850691393"/>
                  </a:ext>
                </a:extLst>
              </a:tr>
              <a:tr h="692267">
                <a:tc>
                  <a:txBody>
                    <a:bodyPr/>
                    <a:lstStyle/>
                    <a:p>
                      <a:r>
                        <a:rPr lang="en-US" sz="1800" dirty="0">
                          <a:latin typeface="Sitka Banner" panose="02000505000000020004" pitchFamily="2" charset="0"/>
                        </a:rPr>
                        <a:t>Document database</a:t>
                      </a:r>
                    </a:p>
                  </a:txBody>
                  <a:tcPr/>
                </a:tc>
                <a:tc>
                  <a:txBody>
                    <a:bodyPr/>
                    <a:lstStyle/>
                    <a:p>
                      <a:r>
                        <a:rPr lang="en-US" sz="1800" dirty="0">
                          <a:latin typeface="Sitka Banner" panose="02000505000000020004" pitchFamily="2" charset="0"/>
                        </a:rPr>
                        <a:t>Good for modeling real life entities and general purpose</a:t>
                      </a:r>
                    </a:p>
                  </a:txBody>
                  <a:tcPr/>
                </a:tc>
                <a:tc>
                  <a:txBody>
                    <a:bodyPr/>
                    <a:lstStyle/>
                    <a:p>
                      <a:pPr algn="ctr"/>
                      <a:r>
                        <a:rPr lang="en-US" sz="1800" dirty="0">
                          <a:latin typeface="Sitka Banner" panose="02000505000000020004" pitchFamily="2" charset="0"/>
                        </a:rPr>
                        <a:t>MongoDB, Couchbase</a:t>
                      </a:r>
                    </a:p>
                  </a:txBody>
                  <a:tcPr/>
                </a:tc>
                <a:extLst>
                  <a:ext uri="{0D108BD9-81ED-4DB2-BD59-A6C34878D82A}">
                    <a16:rowId xmlns:a16="http://schemas.microsoft.com/office/drawing/2014/main" val="3119039576"/>
                  </a:ext>
                </a:extLst>
              </a:tr>
            </a:tbl>
          </a:graphicData>
        </a:graphic>
      </p:graphicFrame>
    </p:spTree>
    <p:extLst>
      <p:ext uri="{BB962C8B-B14F-4D97-AF65-F5344CB8AC3E}">
        <p14:creationId xmlns:p14="http://schemas.microsoft.com/office/powerpoint/2010/main" val="410727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iles de bases de datos MongoDB comprometidos y llevan a cabo para el  rescate – Naked Security">
            <a:extLst>
              <a:ext uri="{FF2B5EF4-FFF2-40B4-BE49-F238E27FC236}">
                <a16:creationId xmlns:a16="http://schemas.microsoft.com/office/drawing/2014/main" id="{6C021006-3AEB-46DA-8C0B-D3EAF5C5BA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48" r="12860"/>
          <a:stretch/>
        </p:blipFill>
        <p:spPr bwMode="auto">
          <a:xfrm>
            <a:off x="269629" y="387226"/>
            <a:ext cx="5334001" cy="382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26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cxnSp>
        <p:nvCxnSpPr>
          <p:cNvPr id="130" name="Google Shape;130;p30"/>
          <p:cNvCxnSpPr/>
          <p:nvPr/>
        </p:nvCxnSpPr>
        <p:spPr>
          <a:xfrm>
            <a:off x="298148" y="162595"/>
            <a:ext cx="0" cy="896100"/>
          </a:xfrm>
          <a:prstGeom prst="straightConnector1">
            <a:avLst/>
          </a:prstGeom>
          <a:noFill/>
          <a:ln w="76200" cap="flat" cmpd="sng">
            <a:solidFill>
              <a:srgbClr val="E1003C"/>
            </a:solidFill>
            <a:prstDash val="solid"/>
            <a:round/>
            <a:headEnd type="none" w="med" len="med"/>
            <a:tailEnd type="none" w="med" len="med"/>
          </a:ln>
        </p:spPr>
      </p:cxnSp>
      <p:sp>
        <p:nvSpPr>
          <p:cNvPr id="8" name="TextBox 7">
            <a:extLst>
              <a:ext uri="{FF2B5EF4-FFF2-40B4-BE49-F238E27FC236}">
                <a16:creationId xmlns:a16="http://schemas.microsoft.com/office/drawing/2014/main" id="{DB1BC6A9-BC29-47C4-91D3-0102BB5A2B81}"/>
              </a:ext>
            </a:extLst>
          </p:cNvPr>
          <p:cNvSpPr txBox="1"/>
          <p:nvPr/>
        </p:nvSpPr>
        <p:spPr>
          <a:xfrm>
            <a:off x="298938" y="1448365"/>
            <a:ext cx="8546123" cy="2246769"/>
          </a:xfrm>
          <a:prstGeom prst="rect">
            <a:avLst/>
          </a:prstGeom>
          <a:noFill/>
        </p:spPr>
        <p:txBody>
          <a:bodyPr wrap="square">
            <a:spAutoFit/>
          </a:bodyPr>
          <a:lstStyle/>
          <a:p>
            <a:pPr algn="just"/>
            <a:r>
              <a:rPr lang="en-US" sz="2800" b="0" i="0" dirty="0">
                <a:solidFill>
                  <a:srgbClr val="000000"/>
                </a:solidFill>
                <a:effectLst/>
                <a:latin typeface="Sitka Banner" panose="02000505000000020004" pitchFamily="2" charset="0"/>
              </a:rPr>
              <a:t>MongoDB’s document data model naturally supports JSON and its expressive query language is simple for developers to learn and use. Functionality such as automatic failover, horizontal scaling, and the ability to assign data to a location are built-in.</a:t>
            </a:r>
            <a:endParaRPr lang="en-US" sz="2800" dirty="0">
              <a:latin typeface="Sitka Banner" panose="02000505000000020004" pitchFamily="2" charset="0"/>
            </a:endParaRPr>
          </a:p>
        </p:txBody>
      </p:sp>
      <p:sp>
        <p:nvSpPr>
          <p:cNvPr id="9" name="Rectangle 8">
            <a:extLst>
              <a:ext uri="{FF2B5EF4-FFF2-40B4-BE49-F238E27FC236}">
                <a16:creationId xmlns:a16="http://schemas.microsoft.com/office/drawing/2014/main" id="{3AF50D89-6B46-4426-B88E-307EFD06D30A}"/>
              </a:ext>
            </a:extLst>
          </p:cNvPr>
          <p:cNvSpPr/>
          <p:nvPr/>
        </p:nvSpPr>
        <p:spPr>
          <a:xfrm>
            <a:off x="298148" y="4084804"/>
            <a:ext cx="2883877" cy="238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https://www.mongodb.com/</a:t>
            </a:r>
          </a:p>
        </p:txBody>
      </p:sp>
    </p:spTree>
    <p:extLst>
      <p:ext uri="{BB962C8B-B14F-4D97-AF65-F5344CB8AC3E}">
        <p14:creationId xmlns:p14="http://schemas.microsoft.com/office/powerpoint/2010/main" val="17407844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416</Words>
  <Application>Microsoft Office PowerPoint</Application>
  <PresentationFormat>On-screen Show (16:9)</PresentationFormat>
  <Paragraphs>78</Paragraphs>
  <Slides>16</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Roboto Medium</vt:lpstr>
      <vt:lpstr>Sitka Banner</vt:lpstr>
      <vt:lpstr>Sitka Heading</vt:lpstr>
      <vt:lpstr>Roboto</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Makium King -</dc:creator>
  <cp:lastModifiedBy>Jhoan Stiven Zamora Caicedo</cp:lastModifiedBy>
  <cp:revision>148</cp:revision>
  <dcterms:modified xsi:type="dcterms:W3CDTF">2021-04-19T23:44:52Z</dcterms:modified>
</cp:coreProperties>
</file>