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78" r:id="rId2"/>
    <p:sldId id="280" r:id="rId3"/>
    <p:sldId id="274" r:id="rId4"/>
    <p:sldId id="258" r:id="rId5"/>
    <p:sldId id="259" r:id="rId6"/>
    <p:sldId id="257" r:id="rId7"/>
    <p:sldId id="262" r:id="rId8"/>
    <p:sldId id="279" r:id="rId9"/>
    <p:sldId id="260"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F8E8A6-7A80-4BF0-BF07-20ECF0E5EA8E}">
  <a:tblStyle styleId="{6BF8E8A6-7A80-4BF0-BF07-20ECF0E5E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50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b9a0b0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96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47BFD9-9FD2-E191-38EB-EAAE7E570EF2}"/>
              </a:ext>
            </a:extLst>
          </p:cNvPr>
          <p:cNvSpPr>
            <a:spLocks noGrp="1"/>
          </p:cNvSpPr>
          <p:nvPr>
            <p:ph type="subTitle" idx="1"/>
          </p:nvPr>
        </p:nvSpPr>
        <p:spPr>
          <a:xfrm>
            <a:off x="124664" y="1188326"/>
            <a:ext cx="4294935" cy="3065019"/>
          </a:xfrm>
        </p:spPr>
        <p:txBody>
          <a:bodyPr/>
          <a:lstStyle/>
          <a:p>
            <a:pPr marL="114300" indent="0" algn="l"/>
            <a:r>
              <a:rPr lang="en-GB" sz="1400" b="1" dirty="0"/>
              <a:t>Project</a:t>
            </a:r>
            <a:r>
              <a:rPr lang="en-GB" sz="1400" dirty="0"/>
              <a:t>:     </a:t>
            </a:r>
            <a:r>
              <a:rPr lang="en-GB" sz="1200" dirty="0"/>
              <a:t>Analysis report on Energy Demand in Australia</a:t>
            </a:r>
          </a:p>
          <a:p>
            <a:pPr marL="114300" indent="0" algn="l"/>
            <a:r>
              <a:rPr lang="en-GB" sz="1600" dirty="0"/>
              <a:t>            </a:t>
            </a:r>
          </a:p>
          <a:p>
            <a:pPr marL="114300" indent="0" algn="l"/>
            <a:r>
              <a:rPr lang="en-GB" sz="1400" b="1" dirty="0"/>
              <a:t>Client:                    </a:t>
            </a:r>
            <a:r>
              <a:rPr lang="en-GB" sz="1200" dirty="0" err="1"/>
              <a:t>AusEnergy</a:t>
            </a:r>
            <a:endParaRPr lang="en-GB" sz="1200" dirty="0"/>
          </a:p>
          <a:p>
            <a:pPr marL="114300" indent="0" algn="l"/>
            <a:endParaRPr lang="en-GB" sz="1200" dirty="0"/>
          </a:p>
          <a:p>
            <a:pPr marL="114300" indent="0" algn="l"/>
            <a:r>
              <a:rPr lang="en-GB" sz="1400" b="1" dirty="0"/>
              <a:t>Presented by:    </a:t>
            </a:r>
            <a:r>
              <a:rPr lang="en-GB" sz="1200" dirty="0" err="1"/>
              <a:t>Chiedozie</a:t>
            </a:r>
            <a:r>
              <a:rPr lang="en-GB" sz="1200" dirty="0"/>
              <a:t> Umeoduagu</a:t>
            </a:r>
          </a:p>
          <a:p>
            <a:pPr marL="114300" indent="0" algn="l"/>
            <a:endParaRPr lang="en-GB" sz="1200" dirty="0"/>
          </a:p>
          <a:p>
            <a:pPr marL="114300" indent="0" algn="l"/>
            <a:r>
              <a:rPr lang="en-GB" sz="1400" b="1" dirty="0" err="1"/>
              <a:t>Comapany</a:t>
            </a:r>
            <a:r>
              <a:rPr lang="en-GB" sz="1400" b="1" dirty="0"/>
              <a:t>:         </a:t>
            </a:r>
            <a:r>
              <a:rPr lang="en-GB" sz="1200" dirty="0" err="1"/>
              <a:t>Datascope</a:t>
            </a:r>
            <a:endParaRPr lang="en-GB" sz="1200" dirty="0"/>
          </a:p>
          <a:p>
            <a:pPr marL="114300" indent="0" algn="l"/>
            <a:endParaRPr lang="en-GB" sz="1200" dirty="0"/>
          </a:p>
          <a:p>
            <a:pPr marL="114300" indent="0" algn="l"/>
            <a:r>
              <a:rPr lang="en-GB" sz="1400" b="1" dirty="0"/>
              <a:t>Position:              </a:t>
            </a:r>
            <a:r>
              <a:rPr lang="en-GB" sz="1200" dirty="0"/>
              <a:t>Junior Data Analyst</a:t>
            </a:r>
          </a:p>
          <a:p>
            <a:pPr marL="114300" indent="0" algn="l"/>
            <a:endParaRPr lang="en-GB" sz="1200" dirty="0"/>
          </a:p>
          <a:p>
            <a:pPr marL="114300" indent="0" algn="l"/>
            <a:r>
              <a:rPr lang="en-GB" sz="1400" b="1" dirty="0"/>
              <a:t>Date:                    </a:t>
            </a:r>
            <a:r>
              <a:rPr lang="en-GB" sz="1200" dirty="0"/>
              <a:t>20</a:t>
            </a:r>
            <a:r>
              <a:rPr lang="en-GB" sz="1200" baseline="30000" dirty="0"/>
              <a:t>th</a:t>
            </a:r>
            <a:r>
              <a:rPr lang="en-GB" sz="1200" dirty="0"/>
              <a:t> June 2023</a:t>
            </a:r>
          </a:p>
        </p:txBody>
      </p:sp>
      <p:sp>
        <p:nvSpPr>
          <p:cNvPr id="4" name="Text Placeholder 3">
            <a:extLst>
              <a:ext uri="{FF2B5EF4-FFF2-40B4-BE49-F238E27FC236}">
                <a16:creationId xmlns:a16="http://schemas.microsoft.com/office/drawing/2014/main" id="{3AF700E8-B9FF-D77A-2259-A85B2E4AFAE6}"/>
              </a:ext>
            </a:extLst>
          </p:cNvPr>
          <p:cNvSpPr>
            <a:spLocks noGrp="1"/>
          </p:cNvSpPr>
          <p:nvPr>
            <p:ph type="body" idx="2"/>
          </p:nvPr>
        </p:nvSpPr>
        <p:spPr>
          <a:xfrm>
            <a:off x="5038112" y="948318"/>
            <a:ext cx="3837000" cy="3736964"/>
          </a:xfrm>
        </p:spPr>
        <p:txBody>
          <a:bodyPr/>
          <a:lstStyle/>
          <a:p>
            <a:pPr marL="114300" indent="0">
              <a:buNone/>
            </a:pPr>
            <a:endParaRPr lang="en-GB" sz="1800" dirty="0"/>
          </a:p>
          <a:p>
            <a:pPr marL="114300" indent="0">
              <a:buNone/>
            </a:pPr>
            <a:endParaRPr lang="en-GB" dirty="0"/>
          </a:p>
          <a:p>
            <a:pPr marL="114300" indent="0">
              <a:buNone/>
            </a:pPr>
            <a:endParaRPr lang="en-GB" dirty="0"/>
          </a:p>
          <a:p>
            <a:pPr marL="114300" indent="0">
              <a:buNone/>
            </a:pPr>
            <a:endParaRPr lang="en-GB" dirty="0"/>
          </a:p>
          <a:p>
            <a:pPr marL="114300" indent="0">
              <a:buNone/>
            </a:pPr>
            <a:r>
              <a:rPr lang="en-GB" dirty="0"/>
              <a:t>Overview</a:t>
            </a:r>
          </a:p>
          <a:p>
            <a:pPr marL="114300" indent="0">
              <a:buNone/>
            </a:pPr>
            <a:endParaRPr lang="en-GB" dirty="0"/>
          </a:p>
          <a:p>
            <a:r>
              <a:rPr lang="en-GB" sz="1200" dirty="0"/>
              <a:t>Project Aim and </a:t>
            </a:r>
            <a:r>
              <a:rPr lang="en-GB" sz="1200" dirty="0" err="1"/>
              <a:t>Obejective</a:t>
            </a:r>
            <a:endParaRPr lang="en-GB" sz="1200" dirty="0"/>
          </a:p>
          <a:p>
            <a:pPr marL="114300" indent="0">
              <a:buNone/>
            </a:pPr>
            <a:endParaRPr lang="en-GB" sz="1200" dirty="0"/>
          </a:p>
          <a:p>
            <a:r>
              <a:rPr lang="en-GB" sz="1200" dirty="0"/>
              <a:t>Breakdown of the project analysis using </a:t>
            </a:r>
            <a:r>
              <a:rPr lang="en-GB" sz="1200" dirty="0" err="1"/>
              <a:t>spreasheet</a:t>
            </a:r>
            <a:endParaRPr lang="en-GB" sz="1200" dirty="0"/>
          </a:p>
          <a:p>
            <a:endParaRPr lang="en-GB" sz="1200" dirty="0"/>
          </a:p>
          <a:p>
            <a:r>
              <a:rPr lang="en-GB" sz="1200" dirty="0"/>
              <a:t>Introduction to other visualization tools </a:t>
            </a:r>
          </a:p>
          <a:p>
            <a:pPr marL="114300" indent="0">
              <a:buNone/>
            </a:pPr>
            <a:r>
              <a:rPr lang="en-GB" sz="1200" dirty="0"/>
              <a:t>            Tableau, Python, </a:t>
            </a:r>
            <a:r>
              <a:rPr lang="en-GB" sz="1200" dirty="0" err="1"/>
              <a:t>Sql</a:t>
            </a:r>
            <a:r>
              <a:rPr lang="en-GB" sz="1200" dirty="0"/>
              <a:t> and Databases</a:t>
            </a:r>
          </a:p>
          <a:p>
            <a:pPr marL="114300" indent="0">
              <a:buNone/>
            </a:pPr>
            <a:endParaRPr lang="en-GB" sz="1200" dirty="0"/>
          </a:p>
          <a:p>
            <a:r>
              <a:rPr lang="en-GB" sz="1200" dirty="0"/>
              <a:t>Data Lifecyle</a:t>
            </a:r>
          </a:p>
          <a:p>
            <a:pPr marL="114300" indent="0">
              <a:buNone/>
            </a:pPr>
            <a:endParaRPr lang="en-GB" sz="1800" dirty="0"/>
          </a:p>
          <a:p>
            <a:pPr marL="114300" indent="0">
              <a:buNone/>
            </a:pPr>
            <a:endParaRPr lang="en-GB" dirty="0"/>
          </a:p>
          <a:p>
            <a:pPr marL="114300" indent="0">
              <a:buNone/>
            </a:pPr>
            <a:endParaRPr lang="en-GB" sz="1400" dirty="0"/>
          </a:p>
          <a:p>
            <a:pPr marL="114300" indent="0">
              <a:buNone/>
            </a:pPr>
            <a:endParaRPr lang="en-GB" sz="1400" dirty="0"/>
          </a:p>
          <a:p>
            <a:pPr marL="114300" indent="0">
              <a:buNone/>
            </a:pPr>
            <a:endParaRPr lang="en-GB" sz="1400" dirty="0"/>
          </a:p>
          <a:p>
            <a:pPr marL="114300" indent="0">
              <a:buNone/>
            </a:pPr>
            <a:endParaRPr lang="en-GB" sz="1400" dirty="0"/>
          </a:p>
          <a:p>
            <a:pPr marL="114300" indent="0">
              <a:buNone/>
            </a:pPr>
            <a:endParaRPr lang="en-GB" sz="1400" dirty="0"/>
          </a:p>
          <a:p>
            <a:endParaRPr lang="en-US" dirty="0"/>
          </a:p>
        </p:txBody>
      </p:sp>
    </p:spTree>
    <p:extLst>
      <p:ext uri="{BB962C8B-B14F-4D97-AF65-F5344CB8AC3E}">
        <p14:creationId xmlns:p14="http://schemas.microsoft.com/office/powerpoint/2010/main" val="80344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138081" y="162737"/>
            <a:ext cx="4766984" cy="4818038"/>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8" name="Google Shape;88;p15"/>
          <p:cNvSpPr txBox="1">
            <a:spLocks noGrp="1"/>
          </p:cNvSpPr>
          <p:nvPr>
            <p:ph type="body" idx="4294967295"/>
          </p:nvPr>
        </p:nvSpPr>
        <p:spPr>
          <a:xfrm>
            <a:off x="2855550" y="1317812"/>
            <a:ext cx="3432900" cy="31148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Raleway"/>
                <a:ea typeface="Raleway"/>
                <a:cs typeface="Raleway"/>
                <a:sym typeface="Raleway"/>
              </a:rPr>
              <a:t>Aim</a:t>
            </a:r>
          </a:p>
          <a:p>
            <a:pPr marL="0" lvl="0" indent="0" algn="l" rtl="0">
              <a:spcBef>
                <a:spcPts val="0"/>
              </a:spcBef>
              <a:spcAft>
                <a:spcPts val="0"/>
              </a:spcAft>
              <a:buNone/>
            </a:pPr>
            <a:r>
              <a:rPr lang="en-GB" sz="1100" kern="100" dirty="0">
                <a:effectLst/>
                <a:latin typeface="Raleway" pitchFamily="2" charset="0"/>
                <a:ea typeface="Calibri" panose="020F0502020204030204" pitchFamily="34" charset="0"/>
                <a:cs typeface="Times New Roman" panose="02020603050405020304" pitchFamily="18" charset="0"/>
              </a:rPr>
              <a:t>The Aim of this presentation is to understand the energy demand over time in Australia and how to manage the supply of energy efficiently.</a:t>
            </a:r>
          </a:p>
          <a:p>
            <a:pPr marL="0" lvl="0" indent="0" algn="l" rtl="0">
              <a:spcBef>
                <a:spcPts val="0"/>
              </a:spcBef>
              <a:spcAft>
                <a:spcPts val="0"/>
              </a:spcAft>
              <a:buNone/>
            </a:pPr>
            <a:endParaRPr lang="en-GB" sz="1100" b="1" kern="100" dirty="0">
              <a:solidFill>
                <a:schemeClr val="dk1"/>
              </a:solidFill>
              <a:latin typeface="Raleway" pitchFamily="2" charset="0"/>
              <a:ea typeface="Raleway"/>
              <a:cs typeface="Times New Roman" panose="02020603050405020304" pitchFamily="18" charset="0"/>
              <a:sym typeface="Raleway"/>
            </a:endParaRPr>
          </a:p>
          <a:p>
            <a:pPr marL="0" lvl="0" indent="0" algn="l" rtl="0">
              <a:spcBef>
                <a:spcPts val="0"/>
              </a:spcBef>
              <a:spcAft>
                <a:spcPts val="0"/>
              </a:spcAft>
              <a:buNone/>
            </a:pPr>
            <a:r>
              <a:rPr lang="en-GB" sz="1400" b="1" dirty="0">
                <a:solidFill>
                  <a:schemeClr val="dk1"/>
                </a:solidFill>
                <a:latin typeface="Raleway"/>
                <a:ea typeface="Raleway"/>
                <a:cs typeface="Raleway"/>
                <a:sym typeface="Raleway"/>
              </a:rPr>
              <a:t>Objectives</a:t>
            </a:r>
          </a:p>
          <a:p>
            <a:pPr marL="0" lvl="0" indent="0" algn="l" rtl="0">
              <a:spcBef>
                <a:spcPts val="0"/>
              </a:spcBef>
              <a:spcAft>
                <a:spcPts val="0"/>
              </a:spcAft>
              <a:buNone/>
            </a:pPr>
            <a:endParaRPr lang="en-GB" sz="1400" b="1" dirty="0">
              <a:solidFill>
                <a:schemeClr val="dk1"/>
              </a:solidFill>
              <a:latin typeface="Raleway"/>
              <a:ea typeface="Raleway"/>
              <a:cs typeface="Raleway"/>
              <a:sym typeface="Raleway"/>
            </a:endParaRP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Raleway" pitchFamily="2" charset="0"/>
                <a:ea typeface="Calibri" panose="020F0502020204030204" pitchFamily="34" charset="0"/>
                <a:cs typeface="Times New Roman" panose="02020603050405020304" pitchFamily="18" charset="0"/>
              </a:rPr>
              <a:t>What demand looks like over time?</a:t>
            </a:r>
            <a:endParaRPr lang="en-US" sz="1100" kern="100" dirty="0">
              <a:effectLst/>
              <a:latin typeface="Raleway" pitchFamily="2"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Raleway" pitchFamily="2" charset="0"/>
                <a:ea typeface="Calibri" panose="020F0502020204030204" pitchFamily="34" charset="0"/>
                <a:cs typeface="Times New Roman" panose="02020603050405020304" pitchFamily="18" charset="0"/>
              </a:rPr>
              <a:t>What extreme demand looks like and under what conditions?</a:t>
            </a:r>
            <a:endParaRPr lang="en-US" sz="1100" kern="100" dirty="0">
              <a:effectLst/>
              <a:latin typeface="Raleway" pitchFamily="2"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GB" sz="1100" kern="100" dirty="0">
                <a:effectLst/>
                <a:latin typeface="Raleway" pitchFamily="2" charset="0"/>
                <a:ea typeface="Calibri" panose="020F0502020204030204" pitchFamily="34" charset="0"/>
                <a:cs typeface="Times New Roman" panose="02020603050405020304" pitchFamily="18" charset="0"/>
              </a:rPr>
              <a:t>How KPI’s like weather, holiday, school days and non-school days affect demand.</a:t>
            </a:r>
            <a:endParaRPr lang="en-US" sz="1100" kern="100" dirty="0">
              <a:effectLst/>
              <a:latin typeface="Raleway" pitchFamily="2" charset="0"/>
              <a:ea typeface="Calibri" panose="020F0502020204030204" pitchFamily="34" charset="0"/>
              <a:cs typeface="Times New Roman" panose="02020603050405020304" pitchFamily="18" charset="0"/>
            </a:endParaRPr>
          </a:p>
          <a:p>
            <a:pPr marL="139700" lvl="0" indent="0" algn="l" rtl="0">
              <a:spcBef>
                <a:spcPts val="1600"/>
              </a:spcBef>
              <a:spcAft>
                <a:spcPts val="0"/>
              </a:spcAft>
              <a:buClr>
                <a:schemeClr val="dk1"/>
              </a:buClr>
              <a:buSzPts val="1400"/>
              <a:buNone/>
            </a:pPr>
            <a:endParaRPr sz="1200" dirty="0">
              <a:solidFill>
                <a:schemeClr val="dk2"/>
              </a:solidFill>
              <a:latin typeface="Raleway"/>
              <a:ea typeface="Raleway"/>
              <a:cs typeface="Raleway"/>
              <a:sym typeface="Raleway"/>
            </a:endParaRPr>
          </a:p>
        </p:txBody>
      </p:sp>
    </p:spTree>
    <p:extLst>
      <p:ext uri="{BB962C8B-B14F-4D97-AF65-F5344CB8AC3E}">
        <p14:creationId xmlns:p14="http://schemas.microsoft.com/office/powerpoint/2010/main" val="338576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283100" y="712150"/>
            <a:ext cx="86205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these tools?</a:t>
            </a:r>
            <a:endParaRPr dirty="0"/>
          </a:p>
        </p:txBody>
      </p:sp>
      <p:sp>
        <p:nvSpPr>
          <p:cNvPr id="244" name="Google Shape;244;p31"/>
          <p:cNvSpPr/>
          <p:nvPr/>
        </p:nvSpPr>
        <p:spPr>
          <a:xfrm>
            <a:off x="371775" y="1988900"/>
            <a:ext cx="2629500" cy="2244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3210432" y="1988900"/>
            <a:ext cx="2629500" cy="22449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6049089" y="1988900"/>
            <a:ext cx="2629500" cy="22449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txBox="1">
            <a:spLocks noGrp="1"/>
          </p:cNvSpPr>
          <p:nvPr>
            <p:ph type="title"/>
          </p:nvPr>
        </p:nvSpPr>
        <p:spPr>
          <a:xfrm>
            <a:off x="612527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sz="2100" dirty="0"/>
            </a:br>
            <a:br>
              <a:rPr lang="en-GB" sz="2100" dirty="0"/>
            </a:br>
            <a:r>
              <a:rPr lang="en-GB" sz="2100" dirty="0"/>
              <a:t>SQL &amp; Databases</a:t>
            </a:r>
            <a:endParaRPr sz="1400" b="0" dirty="0">
              <a:solidFill>
                <a:schemeClr val="lt1"/>
              </a:solidFill>
            </a:endParaRPr>
          </a:p>
        </p:txBody>
      </p:sp>
      <p:sp>
        <p:nvSpPr>
          <p:cNvPr id="248" name="Google Shape;248;p31"/>
          <p:cNvSpPr txBox="1">
            <a:spLocks noGrp="1"/>
          </p:cNvSpPr>
          <p:nvPr>
            <p:ph type="title"/>
          </p:nvPr>
        </p:nvSpPr>
        <p:spPr>
          <a:xfrm>
            <a:off x="44797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sz="2100" dirty="0"/>
            </a:br>
            <a:br>
              <a:rPr lang="en-GB" sz="2100" dirty="0"/>
            </a:br>
            <a:r>
              <a:rPr lang="en-GB" sz="2100" dirty="0"/>
              <a:t>Tableau</a:t>
            </a:r>
            <a:endParaRPr sz="1400" dirty="0">
              <a:solidFill>
                <a:schemeClr val="lt1"/>
              </a:solidFill>
            </a:endParaRPr>
          </a:p>
        </p:txBody>
      </p:sp>
      <p:sp>
        <p:nvSpPr>
          <p:cNvPr id="249" name="Google Shape;249;p31"/>
          <p:cNvSpPr txBox="1">
            <a:spLocks noGrp="1"/>
          </p:cNvSpPr>
          <p:nvPr>
            <p:ph type="title"/>
          </p:nvPr>
        </p:nvSpPr>
        <p:spPr>
          <a:xfrm>
            <a:off x="328662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sz="2100" b="0" dirty="0"/>
            </a:br>
            <a:br>
              <a:rPr lang="en-GB" sz="2100" b="0" dirty="0"/>
            </a:br>
            <a:r>
              <a:rPr lang="en-GB" sz="2100" dirty="0"/>
              <a:t>Python</a:t>
            </a:r>
            <a:endParaRPr sz="1400" b="0" dirty="0">
              <a:solidFill>
                <a:schemeClr val="lt1"/>
              </a:solidFill>
            </a:endParaRPr>
          </a:p>
        </p:txBody>
      </p:sp>
      <p:sp>
        <p:nvSpPr>
          <p:cNvPr id="250" name="Google Shape;250;p31"/>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i="1" dirty="0">
                <a:solidFill>
                  <a:schemeClr val="lt1"/>
                </a:solidFill>
                <a:latin typeface="Lato"/>
                <a:ea typeface="Lato"/>
                <a:cs typeface="Lato"/>
                <a:sym typeface="Lato"/>
              </a:rPr>
              <a:t>W</a:t>
            </a:r>
            <a:r>
              <a:rPr lang="en" sz="1000" i="1" dirty="0">
                <a:solidFill>
                  <a:schemeClr val="lt1"/>
                </a:solidFill>
                <a:latin typeface="Lato"/>
                <a:ea typeface="Lato"/>
                <a:cs typeface="Lato"/>
                <a:sym typeface="Lato"/>
              </a:rPr>
              <a:t>ithout data, you’re just another person with an opinion</a:t>
            </a:r>
            <a:endParaRPr sz="1000" i="1" dirty="0">
              <a:solidFill>
                <a:schemeClr val="accent5"/>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138081" y="162737"/>
            <a:ext cx="4766984" cy="4818038"/>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8" name="Google Shape;88;p15"/>
          <p:cNvSpPr txBox="1">
            <a:spLocks noGrp="1"/>
          </p:cNvSpPr>
          <p:nvPr>
            <p:ph type="body" idx="4294967295"/>
          </p:nvPr>
        </p:nvSpPr>
        <p:spPr>
          <a:xfrm>
            <a:off x="2855550" y="1084730"/>
            <a:ext cx="3432900" cy="34413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Raleway"/>
                <a:ea typeface="Raleway"/>
                <a:cs typeface="Raleway"/>
                <a:sym typeface="Raleway"/>
              </a:rPr>
              <a:t>Tableau</a:t>
            </a:r>
            <a:endParaRPr lang="en" sz="1600" dirty="0">
              <a:latin typeface="Raleway"/>
              <a:ea typeface="Raleway"/>
              <a:cs typeface="Raleway"/>
              <a:sym typeface="Raleway"/>
            </a:endParaRPr>
          </a:p>
          <a:p>
            <a:pPr marL="0" lvl="0" indent="0" algn="l" rtl="0">
              <a:spcBef>
                <a:spcPts val="0"/>
              </a:spcBef>
              <a:spcAft>
                <a:spcPts val="0"/>
              </a:spcAft>
              <a:buNone/>
            </a:pPr>
            <a:r>
              <a:rPr lang="en-GB" sz="950" dirty="0">
                <a:effectLst/>
                <a:latin typeface="Raleway" panose="020B0604020202020204" pitchFamily="2" charset="0"/>
                <a:ea typeface="Calibri" panose="020F0502020204030204" pitchFamily="34" charset="0"/>
                <a:cs typeface="Times New Roman" panose="02020603050405020304" pitchFamily="18" charset="0"/>
              </a:rPr>
              <a:t>Tableau Desktop is a data visualization software where analysts and business users can explore their data and build reports and dashboards that can be shared out across the organization</a:t>
            </a:r>
            <a:r>
              <a:rPr lang="en" sz="950" dirty="0">
                <a:solidFill>
                  <a:schemeClr val="dk2"/>
                </a:solidFill>
                <a:latin typeface="Raleway" panose="020B0604020202020204" pitchFamily="2" charset="0"/>
                <a:ea typeface="Raleway"/>
                <a:cs typeface="Raleway"/>
                <a:sym typeface="Raleway"/>
              </a:rPr>
              <a:t>.</a:t>
            </a:r>
            <a:endParaRPr sz="950" dirty="0">
              <a:solidFill>
                <a:schemeClr val="dk2"/>
              </a:solidFill>
              <a:latin typeface="Raleway" panose="020B0604020202020204" pitchFamily="2" charset="0"/>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US" sz="1400" b="1" dirty="0">
                <a:solidFill>
                  <a:schemeClr val="dk1"/>
                </a:solidFill>
                <a:latin typeface="Raleway"/>
                <a:ea typeface="Raleway"/>
                <a:cs typeface="Raleway"/>
                <a:sym typeface="Raleway"/>
              </a:rPr>
              <a:t>W</a:t>
            </a:r>
            <a:r>
              <a:rPr lang="en" sz="1400" b="1" dirty="0">
                <a:solidFill>
                  <a:schemeClr val="dk1"/>
                </a:solidFill>
                <a:latin typeface="Raleway"/>
                <a:ea typeface="Raleway"/>
                <a:cs typeface="Raleway"/>
                <a:sym typeface="Raleway"/>
              </a:rPr>
              <a:t>ho uses Tableau</a:t>
            </a:r>
            <a:br>
              <a:rPr lang="en" sz="1400" dirty="0">
                <a:latin typeface="Raleway"/>
                <a:ea typeface="Raleway"/>
                <a:cs typeface="Raleway"/>
                <a:sym typeface="Raleway"/>
              </a:rPr>
            </a:br>
            <a:r>
              <a:rPr lang="en-GB" sz="1100" dirty="0">
                <a:latin typeface="Raleway" panose="020B0604020202020204" pitchFamily="2" charset="0"/>
                <a:ea typeface="Raleway"/>
                <a:cs typeface="Times New Roman" panose="02020603050405020304" pitchFamily="18" charset="0"/>
                <a:sym typeface="Raleway"/>
              </a:rPr>
              <a:t>Tableau is</a:t>
            </a:r>
            <a:r>
              <a:rPr lang="en-GB" sz="1100" dirty="0">
                <a:effectLst/>
                <a:latin typeface="Raleway" panose="020B0604020202020204" pitchFamily="2" charset="0"/>
                <a:ea typeface="Calibri" panose="020F0502020204030204" pitchFamily="34" charset="0"/>
                <a:cs typeface="Times New Roman" panose="02020603050405020304" pitchFamily="18" charset="0"/>
              </a:rPr>
              <a:t> mostly used by Data Analysts and business professionals.</a:t>
            </a:r>
            <a:endParaRPr sz="1100" dirty="0">
              <a:latin typeface="Raleway" panose="020B0604020202020204" pitchFamily="2" charset="0"/>
              <a:ea typeface="Raleway"/>
              <a:cs typeface="Raleway"/>
              <a:sym typeface="Raleway"/>
            </a:endParaRPr>
          </a:p>
          <a:p>
            <a:pPr indent="-317500">
              <a:spcBef>
                <a:spcPts val="1000"/>
              </a:spcBef>
              <a:buClr>
                <a:schemeClr val="dk1"/>
              </a:buClr>
              <a:buSzPts val="1400"/>
              <a:buFont typeface="Raleway"/>
              <a:buChar char="➔"/>
            </a:pPr>
            <a:r>
              <a:rPr lang="en" sz="1100" b="1" dirty="0">
                <a:solidFill>
                  <a:schemeClr val="dk1"/>
                </a:solidFill>
                <a:latin typeface="Raleway"/>
                <a:ea typeface="Raleway"/>
                <a:cs typeface="Raleway"/>
                <a:sym typeface="Raleway"/>
              </a:rPr>
              <a:t>What’s its importance in the Data World</a:t>
            </a:r>
            <a:br>
              <a:rPr lang="en" sz="1400" dirty="0">
                <a:latin typeface="Raleway"/>
                <a:ea typeface="Raleway"/>
                <a:cs typeface="Raleway"/>
                <a:sym typeface="Raleway"/>
              </a:rPr>
            </a:br>
            <a:r>
              <a:rPr lang="en-GB" sz="1050" kern="100" dirty="0">
                <a:effectLst/>
                <a:latin typeface="Raleway" panose="020B0604020202020204" pitchFamily="2" charset="0"/>
                <a:ea typeface="Calibri" panose="020F0502020204030204" pitchFamily="34" charset="0"/>
                <a:cs typeface="Times New Roman" panose="02020603050405020304" pitchFamily="18" charset="0"/>
              </a:rPr>
              <a:t>Tableau is used by organizations and individuals to make meaningful decisions based on the interpretation of data, it achieves this by adding value to the data, creating visual information, and drawing insights that drive actions.</a:t>
            </a:r>
            <a:endParaRPr lang="en-US" sz="1050" kern="100" dirty="0">
              <a:effectLst/>
              <a:latin typeface="Raleway" panose="020B0604020202020204" pitchFamily="2" charset="0"/>
              <a:ea typeface="Calibri" panose="020F0502020204030204" pitchFamily="34" charset="0"/>
              <a:cs typeface="Times New Roman" panose="02020603050405020304" pitchFamily="18" charset="0"/>
            </a:endParaRPr>
          </a:p>
          <a:p>
            <a:pPr marL="457200" lvl="0" indent="-317500" algn="l" rtl="0">
              <a:spcBef>
                <a:spcPts val="1000"/>
              </a:spcBef>
              <a:spcAft>
                <a:spcPts val="0"/>
              </a:spcAft>
              <a:buClr>
                <a:schemeClr val="dk1"/>
              </a:buClr>
              <a:buSzPts val="1400"/>
              <a:buFont typeface="Raleway"/>
              <a:buChar char="➔"/>
            </a:pPr>
            <a:endParaRPr sz="1200" dirty="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 name="Picture 2" descr="Databases and SQL">
            <a:extLst>
              <a:ext uri="{FF2B5EF4-FFF2-40B4-BE49-F238E27FC236}">
                <a16:creationId xmlns:a16="http://schemas.microsoft.com/office/drawing/2014/main" id="{E2D36752-32DA-1862-8405-4EADF63D1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370" y="2729408"/>
            <a:ext cx="1737330" cy="1905000"/>
          </a:xfrm>
          <a:prstGeom prst="rect">
            <a:avLst/>
          </a:prstGeom>
          <a:noFill/>
          <a:extLst>
            <a:ext uri="{909E8E84-426E-40DD-AFC4-6F175D3DCCD1}">
              <a14:hiddenFill xmlns:a14="http://schemas.microsoft.com/office/drawing/2010/main">
                <a:solidFill>
                  <a:srgbClr val="FFFFFF"/>
                </a:solidFill>
              </a14:hiddenFill>
            </a:ext>
          </a:extLst>
        </p:spPr>
      </p:pic>
      <p:sp>
        <p:nvSpPr>
          <p:cNvPr id="93" name="Google Shape;93;p16"/>
          <p:cNvSpPr txBox="1">
            <a:spLocks noGrp="1"/>
          </p:cNvSpPr>
          <p:nvPr>
            <p:ph type="title"/>
          </p:nvPr>
        </p:nvSpPr>
        <p:spPr>
          <a:xfrm>
            <a:off x="283100" y="154096"/>
            <a:ext cx="8631600" cy="4740633"/>
          </a:xfrm>
          <a:prstGeom prst="rect">
            <a:avLst/>
          </a:prstGeom>
        </p:spPr>
        <p:txBody>
          <a:bodyPr spcFirstLastPara="1" wrap="square" lIns="91425" tIns="91425" rIns="91425" bIns="91425" anchor="t" anchorCtr="0">
            <a:noAutofit/>
          </a:bodyPr>
          <a:lstStyle/>
          <a:p>
            <a:r>
              <a:rPr lang="en-GB" sz="3600" dirty="0"/>
              <a:t>Databases and </a:t>
            </a:r>
            <a:r>
              <a:rPr lang="en-GB" sz="3600" dirty="0">
                <a:solidFill>
                  <a:schemeClr val="accent5"/>
                </a:solidFill>
              </a:rPr>
              <a:t>SQL</a:t>
            </a:r>
            <a:r>
              <a:rPr lang="en-GB" sz="3600" dirty="0"/>
              <a:t> </a:t>
            </a:r>
            <a:br>
              <a:rPr lang="en-GB" dirty="0"/>
            </a:br>
            <a:r>
              <a:rPr lang="en-GB" sz="1600" dirty="0">
                <a:latin typeface="Raleway" panose="020B0604020202020204" pitchFamily="2" charset="0"/>
                <a:cs typeface="Times New Roman" panose="02020603050405020304" pitchFamily="18" charset="0"/>
              </a:rPr>
              <a:t>D</a:t>
            </a:r>
            <a:r>
              <a:rPr lang="en-GB" sz="1600" dirty="0">
                <a:effectLst/>
                <a:latin typeface="Raleway" panose="020B0604020202020204" pitchFamily="2" charset="0"/>
                <a:ea typeface="Calibri" panose="020F0502020204030204" pitchFamily="34" charset="0"/>
                <a:cs typeface="Times New Roman" panose="02020603050405020304" pitchFamily="18" charset="0"/>
              </a:rPr>
              <a:t>atabases are structured data warehouse that stores data in columns or fields, rows, and records in an organized matter.</a:t>
            </a:r>
            <a:br>
              <a:rPr lang="en-GB" dirty="0"/>
            </a:br>
            <a:r>
              <a:rPr lang="en-GB" sz="2000" dirty="0">
                <a:solidFill>
                  <a:schemeClr val="accent5"/>
                </a:solidFill>
              </a:rPr>
              <a:t>SQL </a:t>
            </a:r>
            <a:r>
              <a:rPr lang="en-GB" sz="1800" dirty="0">
                <a:solidFill>
                  <a:schemeClr val="accent5"/>
                </a:solidFill>
              </a:rPr>
              <a:t>stands for Structured Query Language; it is a programming language used to interact with and manipulate databases</a:t>
            </a:r>
            <a:r>
              <a:rPr lang="en-GB" sz="2000" dirty="0">
                <a:solidFill>
                  <a:schemeClr val="accent5"/>
                </a:solidFill>
              </a:rPr>
              <a:t>.</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3200" kern="100" dirty="0">
                <a:effectLst/>
                <a:latin typeface="Raleway" panose="020B0604020202020204" pitchFamily="2" charset="0"/>
                <a:ea typeface="Calibri" panose="020F0502020204030204" pitchFamily="34" charset="0"/>
                <a:cs typeface="Times New Roman" panose="02020603050405020304" pitchFamily="18" charset="0"/>
              </a:rPr>
              <a:t>Who uses S</a:t>
            </a:r>
            <a:r>
              <a:rPr lang="en-GB" sz="3200" kern="100" dirty="0">
                <a:latin typeface="Raleway" panose="020B0604020202020204" pitchFamily="2" charset="0"/>
                <a:ea typeface="Calibri" panose="020F0502020204030204" pitchFamily="34" charset="0"/>
                <a:cs typeface="Times New Roman" panose="02020603050405020304" pitchFamily="18" charset="0"/>
              </a:rPr>
              <a:t>QL?</a:t>
            </a:r>
            <a:r>
              <a:rPr lang="en-GB" dirty="0">
                <a:solidFill>
                  <a:schemeClr val="accent5"/>
                </a:solidFill>
                <a:latin typeface="Raleway" panose="020B0604020202020204" pitchFamily="2" charset="0"/>
              </a:rPr>
              <a:t> </a:t>
            </a:r>
            <a:r>
              <a:rPr lang="en-GB" sz="1800" dirty="0">
                <a:solidFill>
                  <a:schemeClr val="accent5"/>
                </a:solidFill>
                <a:latin typeface="Raleway" panose="020B0604020202020204" pitchFamily="2" charset="0"/>
              </a:rPr>
              <a:t>SQL is mainly used by Data Analysts, Software developers, and Database Administrators .</a:t>
            </a:r>
            <a:br>
              <a:rPr lang="en-GB" sz="1800" dirty="0">
                <a:solidFill>
                  <a:schemeClr val="accent5"/>
                </a:solidFill>
                <a:latin typeface="Raleway" panose="020B0604020202020204" pitchFamily="2" charset="0"/>
              </a:rPr>
            </a:br>
            <a:br>
              <a:rPr lang="en-GB" sz="1800" dirty="0">
                <a:solidFill>
                  <a:schemeClr val="accent5"/>
                </a:solidFill>
                <a:latin typeface="Raleway" panose="020B0604020202020204" pitchFamily="2" charset="0"/>
              </a:rPr>
            </a:br>
            <a:r>
              <a:rPr lang="en-GB" sz="3000" kern="100" dirty="0">
                <a:effectLst/>
                <a:latin typeface="Raleway" panose="020B0604020202020204" pitchFamily="2" charset="0"/>
                <a:ea typeface="Calibri" panose="020F0502020204030204" pitchFamily="34" charset="0"/>
                <a:cs typeface="Times New Roman" panose="02020603050405020304" pitchFamily="18" charset="0"/>
              </a:rPr>
              <a:t>What is SQL used For and why?</a:t>
            </a:r>
            <a:br>
              <a:rPr lang="en-GB" sz="3000" kern="100" dirty="0">
                <a:effectLst/>
                <a:latin typeface="Raleway" panose="020B0604020202020204" pitchFamily="2" charset="0"/>
                <a:ea typeface="Calibri" panose="020F0502020204030204" pitchFamily="34" charset="0"/>
                <a:cs typeface="Times New Roman" panose="02020603050405020304" pitchFamily="18" charset="0"/>
              </a:rPr>
            </a:br>
            <a:r>
              <a:rPr lang="en-GB" sz="1800" kern="100" dirty="0">
                <a:solidFill>
                  <a:schemeClr val="accent5"/>
                </a:solidFill>
                <a:latin typeface="Raleway" panose="020B0604020202020204" pitchFamily="2" charset="0"/>
                <a:ea typeface="Calibri" panose="020F0502020204030204" pitchFamily="34" charset="0"/>
                <a:cs typeface="Times New Roman" panose="02020603050405020304" pitchFamily="18" charset="0"/>
              </a:rPr>
              <a:t>SQL databases are designed to handle large datasets efficiently.                      it </a:t>
            </a:r>
            <a:r>
              <a:rPr lang="en-GB" sz="1800" kern="100" dirty="0">
                <a:solidFill>
                  <a:schemeClr val="accent5"/>
                </a:solidFill>
                <a:effectLst/>
                <a:latin typeface="Raleway" panose="020B0604020202020204" pitchFamily="2" charset="0"/>
                <a:ea typeface="Calibri" panose="020F0502020204030204" pitchFamily="34" charset="0"/>
                <a:cs typeface="Times New Roman" panose="02020603050405020304" pitchFamily="18" charset="0"/>
              </a:rPr>
              <a:t> is used to store data, retrieve data, and  delete data from a              database.</a:t>
            </a:r>
            <a:endParaRPr lang="en-GB" sz="1800" dirty="0">
              <a:solidFill>
                <a:schemeClr val="accent5"/>
              </a:solidFill>
              <a:latin typeface="Raleway" panose="020B0604020202020204"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7379"/>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rPr>
              <a:t>Python</a:t>
            </a:r>
            <a:endParaRPr sz="2400" dirty="0"/>
          </a:p>
        </p:txBody>
      </p:sp>
      <p:sp>
        <p:nvSpPr>
          <p:cNvPr id="79" name="Google Shape;79;p14"/>
          <p:cNvSpPr txBox="1">
            <a:spLocks noGrp="1"/>
          </p:cNvSpPr>
          <p:nvPr>
            <p:ph type="title" idx="4294967295"/>
          </p:nvPr>
        </p:nvSpPr>
        <p:spPr>
          <a:xfrm>
            <a:off x="535775" y="761107"/>
            <a:ext cx="5905366" cy="3908155"/>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br>
              <a:rPr lang="en-GB" sz="1400" b="1" kern="100" dirty="0">
                <a:effectLst/>
                <a:latin typeface="Lato" panose="020F0502020204030203" pitchFamily="34" charset="0"/>
                <a:ea typeface="Calibri" panose="020F0502020204030204" pitchFamily="34" charset="0"/>
                <a:cs typeface="Times New Roman" panose="02020603050405020304" pitchFamily="18" charset="0"/>
              </a:rPr>
            </a:br>
            <a:r>
              <a:rPr lang="en-GB" sz="1400" b="1" kern="100" dirty="0">
                <a:effectLst/>
                <a:latin typeface="Lato" panose="020F0502020204030203" pitchFamily="34" charset="0"/>
                <a:ea typeface="Calibri" panose="020F0502020204030204" pitchFamily="34" charset="0"/>
                <a:cs typeface="Times New Roman" panose="02020603050405020304" pitchFamily="18" charset="0"/>
              </a:rPr>
              <a:t>What is Python?</a:t>
            </a:r>
            <a:br>
              <a:rPr lang="en-GB" sz="1400" b="1" kern="100" dirty="0">
                <a:effectLst/>
                <a:latin typeface="Lato" panose="020F0502020204030203" pitchFamily="34" charset="0"/>
                <a:ea typeface="Calibri" panose="020F0502020204030204" pitchFamily="34" charset="0"/>
                <a:cs typeface="Times New Roman" panose="02020603050405020304" pitchFamily="18" charset="0"/>
              </a:rPr>
            </a:br>
            <a:br>
              <a:rPr lang="en-GB" sz="1400" b="1" kern="100" dirty="0">
                <a:effectLst/>
                <a:latin typeface="Lato" panose="020F0502020204030203" pitchFamily="34" charset="0"/>
                <a:ea typeface="Calibri" panose="020F0502020204030204" pitchFamily="34" charset="0"/>
                <a:cs typeface="Times New Roman" panose="02020603050405020304" pitchFamily="18" charset="0"/>
              </a:rPr>
            </a:br>
            <a:r>
              <a:rPr lang="en-GB" sz="1200" b="0" kern="100" dirty="0">
                <a:effectLst/>
                <a:latin typeface="Raleway" panose="020B0604020202020204" pitchFamily="2" charset="0"/>
                <a:ea typeface="Calibri" panose="020F0502020204030204" pitchFamily="34" charset="0"/>
                <a:cs typeface="Times New Roman" panose="02020603050405020304" pitchFamily="18" charset="0"/>
              </a:rPr>
              <a:t>Python is an object-oriented programming language used for a variety of tasks, including data analysis, scripting, web design, and machine learning. Python has a large set of libraries to implement a wide variety of tasks. These libraries include </a:t>
            </a:r>
            <a:r>
              <a:rPr lang="en-GB" sz="1200" b="0" kern="100" dirty="0" err="1">
                <a:effectLst/>
                <a:latin typeface="Raleway" panose="020B0604020202020204" pitchFamily="2" charset="0"/>
                <a:ea typeface="Calibri" panose="020F0502020204030204" pitchFamily="34" charset="0"/>
                <a:cs typeface="Times New Roman" panose="02020603050405020304" pitchFamily="18" charset="0"/>
              </a:rPr>
              <a:t>Numpy</a:t>
            </a:r>
            <a:r>
              <a:rPr lang="en-GB" sz="1200" b="0" kern="100" dirty="0">
                <a:effectLst/>
                <a:latin typeface="Raleway" panose="020B0604020202020204" pitchFamily="2" charset="0"/>
                <a:ea typeface="Calibri" panose="020F0502020204030204" pitchFamily="34" charset="0"/>
                <a:cs typeface="Times New Roman" panose="02020603050405020304" pitchFamily="18" charset="0"/>
              </a:rPr>
              <a:t>, pandas, startsmodels and </a:t>
            </a:r>
            <a:r>
              <a:rPr lang="en-GB" sz="1200" b="0" kern="100" dirty="0" err="1">
                <a:effectLst/>
                <a:latin typeface="Raleway" panose="020B0604020202020204" pitchFamily="2" charset="0"/>
                <a:ea typeface="Calibri" panose="020F0502020204030204" pitchFamily="34" charset="0"/>
                <a:cs typeface="Times New Roman" panose="02020603050405020304" pitchFamily="18" charset="0"/>
              </a:rPr>
              <a:t>Scikits</a:t>
            </a:r>
            <a:r>
              <a:rPr lang="en-GB" sz="1200" b="0" kern="100" dirty="0">
                <a:effectLst/>
                <a:latin typeface="Raleway" panose="020B0604020202020204" pitchFamily="2" charset="0"/>
                <a:ea typeface="Calibri" panose="020F0502020204030204" pitchFamily="34" charset="0"/>
                <a:cs typeface="Times New Roman" panose="02020603050405020304" pitchFamily="18" charset="0"/>
              </a:rPr>
              <a:t> Learn.</a:t>
            </a:r>
            <a:br>
              <a:rPr lang="en-GB" sz="1200" b="0" kern="100" dirty="0">
                <a:effectLst/>
                <a:latin typeface="Raleway" panose="020B0604020202020204" pitchFamily="2" charset="0"/>
                <a:ea typeface="Calibri" panose="020F0502020204030204" pitchFamily="34" charset="0"/>
                <a:cs typeface="Times New Roman" panose="02020603050405020304" pitchFamily="18" charset="0"/>
              </a:rPr>
            </a:br>
            <a:br>
              <a:rPr lang="en-GB" sz="1400" b="0" kern="100" dirty="0">
                <a:effectLst/>
                <a:latin typeface="Lato" panose="020F0502020204030203"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b="0" kern="100" dirty="0">
                <a:effectLst/>
                <a:latin typeface="Raleway" panose="020B0604020202020204" pitchFamily="2" charset="0"/>
                <a:ea typeface="Calibri" panose="020F0502020204030204" pitchFamily="34" charset="0"/>
                <a:cs typeface="Times New Roman" panose="02020603050405020304" pitchFamily="18" charset="0"/>
              </a:rPr>
              <a:t>an object-oriented programming language is a programming language that uses objects and classes to organize codes.</a:t>
            </a:r>
            <a:br>
              <a:rPr lang="en-US" sz="1200" i="1" kern="100" dirty="0">
                <a:effectLst/>
                <a:latin typeface="Lato" panose="020F0502020204030203" pitchFamily="34" charset="0"/>
                <a:ea typeface="Calibri" panose="020F0502020204030204" pitchFamily="34" charset="0"/>
                <a:cs typeface="Times New Roman" panose="02020603050405020304" pitchFamily="18" charset="0"/>
              </a:rPr>
            </a:br>
            <a:br>
              <a:rPr lang="en-US" sz="1200" i="1" kern="100" dirty="0">
                <a:effectLst/>
                <a:latin typeface="Lato" panose="020F0502020204030203" pitchFamily="34" charset="0"/>
                <a:ea typeface="Calibri" panose="020F0502020204030204" pitchFamily="34" charset="0"/>
                <a:cs typeface="Times New Roman" panose="02020603050405020304" pitchFamily="18" charset="0"/>
              </a:rPr>
            </a:br>
            <a:r>
              <a:rPr lang="en-GB" sz="1400" kern="100" dirty="0">
                <a:effectLst/>
                <a:latin typeface="Lato" panose="020F0502020204030203" pitchFamily="34" charset="0"/>
                <a:ea typeface="Calibri" panose="020F0502020204030204" pitchFamily="34" charset="0"/>
                <a:cs typeface="Times New Roman" panose="02020603050405020304" pitchFamily="18" charset="0"/>
              </a:rPr>
              <a:t>Who Uses Python?  </a:t>
            </a:r>
            <a:r>
              <a:rPr lang="en-GB" sz="1200" b="0" dirty="0">
                <a:effectLst/>
                <a:latin typeface="Raleway" panose="020B0604020202020204" pitchFamily="2" charset="0"/>
                <a:ea typeface="Calibri" panose="020F0502020204030204" pitchFamily="34" charset="0"/>
                <a:cs typeface="Times New Roman" panose="02020603050405020304" pitchFamily="18" charset="0"/>
              </a:rPr>
              <a:t>Python is used by data scientists, web developers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Lato" panose="020F0502020204030203" pitchFamily="34" charset="0"/>
                <a:ea typeface="Calibri" panose="020F0502020204030204" pitchFamily="34" charset="0"/>
                <a:cs typeface="Times New Roman" panose="02020603050405020304" pitchFamily="18" charset="0"/>
              </a:rPr>
              <a:t>What is Python used for?</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200" b="0" kern="100" dirty="0">
                <a:effectLst/>
                <a:latin typeface="Raleway" panose="020B0604020202020204" pitchFamily="2" charset="0"/>
                <a:ea typeface="Calibri" panose="020F0502020204030204" pitchFamily="34" charset="0"/>
                <a:cs typeface="Times New Roman" panose="02020603050405020304" pitchFamily="18" charset="0"/>
              </a:rPr>
              <a:t>Python is used for web development, Data analysis and machine learning, automation, software testing, and prototyping.</a:t>
            </a:r>
            <a:r>
              <a:rPr lang="en-US" sz="1200" b="0" kern="100" dirty="0">
                <a:effectLst/>
                <a:latin typeface="Raleway" panose="020B0604020202020204" pitchFamily="2" charset="0"/>
                <a:ea typeface="Calibri" panose="020F0502020204030204" pitchFamily="34" charset="0"/>
                <a:cs typeface="Times New Roman" panose="02020603050405020304" pitchFamily="18" charset="0"/>
              </a:rPr>
              <a:t> Python provides easy integration and automation of task.</a:t>
            </a:r>
          </a:p>
        </p:txBody>
      </p:sp>
      <p:pic>
        <p:nvPicPr>
          <p:cNvPr id="2050" name="Picture 2" descr="Python programming language">
            <a:extLst>
              <a:ext uri="{FF2B5EF4-FFF2-40B4-BE49-F238E27FC236}">
                <a16:creationId xmlns:a16="http://schemas.microsoft.com/office/drawing/2014/main" id="{B33D125D-077D-C32A-440E-53487AC1E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264" y="2715185"/>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299708" y="0"/>
            <a:ext cx="8253132" cy="4980769"/>
          </a:xfrm>
          <a:prstGeom prst="rect">
            <a:avLst/>
          </a:prstGeom>
          <a:noFill/>
          <a:ln>
            <a:noFill/>
          </a:ln>
        </p:spPr>
      </p:pic>
      <p:pic>
        <p:nvPicPr>
          <p:cNvPr id="122" name="Google Shape;122;p19" descr="Piece of duct tape sticking a note to the slide"/>
          <p:cNvPicPr preferRelativeResize="0"/>
          <p:nvPr/>
        </p:nvPicPr>
        <p:blipFill rotWithShape="1">
          <a:blip r:embed="rId4">
            <a:alphaModFix/>
          </a:blip>
          <a:srcRect l="9244" t="5926" r="2118" b="10011"/>
          <a:stretch/>
        </p:blipFill>
        <p:spPr>
          <a:xfrm rot="154828">
            <a:off x="3354581" y="74658"/>
            <a:ext cx="2072000" cy="538201"/>
          </a:xfrm>
          <a:prstGeom prst="rect">
            <a:avLst/>
          </a:prstGeom>
          <a:noFill/>
          <a:ln>
            <a:noFill/>
          </a:ln>
        </p:spPr>
      </p:pic>
      <p:sp>
        <p:nvSpPr>
          <p:cNvPr id="123" name="Google Shape;123;p19"/>
          <p:cNvSpPr txBox="1"/>
          <p:nvPr/>
        </p:nvSpPr>
        <p:spPr>
          <a:xfrm>
            <a:off x="929741" y="137318"/>
            <a:ext cx="3432900" cy="83706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chemeClr val="lt2"/>
                </a:solidFill>
                <a:latin typeface="Raleway"/>
                <a:ea typeface="Raleway"/>
                <a:cs typeface="Raleway"/>
                <a:sym typeface="Raleway"/>
              </a:rPr>
              <a:t>Data Lifecyle</a:t>
            </a:r>
            <a:endParaRPr sz="3000" b="1" dirty="0">
              <a:solidFill>
                <a:schemeClr val="lt2"/>
              </a:solidFill>
              <a:latin typeface="Raleway"/>
              <a:ea typeface="Raleway"/>
              <a:cs typeface="Raleway"/>
              <a:sym typeface="Raleway"/>
            </a:endParaRPr>
          </a:p>
        </p:txBody>
      </p:sp>
      <p:sp>
        <p:nvSpPr>
          <p:cNvPr id="124" name="Google Shape;124;p19"/>
          <p:cNvSpPr txBox="1">
            <a:spLocks noGrp="1"/>
          </p:cNvSpPr>
          <p:nvPr>
            <p:ph type="body" idx="4294967295"/>
          </p:nvPr>
        </p:nvSpPr>
        <p:spPr>
          <a:xfrm>
            <a:off x="929741" y="821961"/>
            <a:ext cx="7057812" cy="39114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200" dirty="0">
                <a:latin typeface="Raleway"/>
                <a:ea typeface="Raleway"/>
                <a:cs typeface="Raleway"/>
                <a:sym typeface="Raleway"/>
              </a:rPr>
              <a:t>Data lifecycle is the process of collecting, storing, and managing data, it can be divided into the following key phases</a:t>
            </a:r>
          </a:p>
          <a:p>
            <a:pPr marL="0" lvl="0" indent="0" algn="l" rtl="0">
              <a:spcBef>
                <a:spcPts val="0"/>
              </a:spcBef>
              <a:spcAft>
                <a:spcPts val="0"/>
              </a:spcAft>
              <a:buClr>
                <a:schemeClr val="dk2"/>
              </a:buClr>
              <a:buSzPts val="1100"/>
              <a:buFont typeface="Arial"/>
              <a:buNone/>
            </a:pPr>
            <a:endParaRPr lang="en" sz="1200" dirty="0">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endParaRPr lang="en" sz="1200" dirty="0">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endParaRPr lang="en" sz="1200" dirty="0">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endParaRPr lang="en" sz="1200" dirty="0">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endParaRPr lang="en" sz="1200" dirty="0">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1200" dirty="0">
                <a:latin typeface="Raleway"/>
                <a:ea typeface="Raleway"/>
                <a:cs typeface="Raleway"/>
                <a:sym typeface="Raleway"/>
              </a:rPr>
              <a:t> </a:t>
            </a:r>
          </a:p>
          <a:p>
            <a:pPr marL="457200" lvl="0" indent="-317500" algn="l" rtl="0">
              <a:spcBef>
                <a:spcPts val="1600"/>
              </a:spcBef>
              <a:spcAft>
                <a:spcPts val="0"/>
              </a:spcAft>
              <a:buClr>
                <a:schemeClr val="dk1"/>
              </a:buClr>
              <a:buSzPts val="1400"/>
              <a:buFont typeface="Raleway"/>
              <a:buChar char="➔"/>
            </a:pPr>
            <a:r>
              <a:rPr lang="en" sz="1400" b="1" dirty="0">
                <a:solidFill>
                  <a:schemeClr val="dk1"/>
                </a:solidFill>
                <a:latin typeface="Raleway"/>
                <a:ea typeface="Raleway"/>
                <a:cs typeface="Raleway"/>
                <a:sym typeface="Raleway"/>
              </a:rPr>
              <a:t>Creation:</a:t>
            </a:r>
            <a:br>
              <a:rPr lang="en" sz="1200" dirty="0">
                <a:latin typeface="Raleway"/>
                <a:ea typeface="Raleway"/>
                <a:cs typeface="Raleway"/>
                <a:sym typeface="Raleway"/>
              </a:rPr>
            </a:br>
            <a:r>
              <a:rPr lang="en" sz="1200" dirty="0">
                <a:latin typeface="Raleway"/>
                <a:ea typeface="Raleway"/>
                <a:cs typeface="Raleway"/>
                <a:sym typeface="Raleway"/>
              </a:rPr>
              <a:t>This is the process of collecting data from different sources</a:t>
            </a:r>
            <a:endParaRPr sz="1200" dirty="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dirty="0">
                <a:solidFill>
                  <a:schemeClr val="dk1"/>
                </a:solidFill>
                <a:latin typeface="Raleway"/>
                <a:ea typeface="Raleway"/>
                <a:cs typeface="Raleway"/>
                <a:sym typeface="Raleway"/>
              </a:rPr>
              <a:t>Storage</a:t>
            </a:r>
            <a:br>
              <a:rPr lang="en" sz="1400" dirty="0">
                <a:latin typeface="Raleway"/>
                <a:ea typeface="Raleway"/>
                <a:cs typeface="Raleway"/>
                <a:sym typeface="Raleway"/>
              </a:rPr>
            </a:br>
            <a:r>
              <a:rPr lang="en" sz="1200" dirty="0">
                <a:latin typeface="Raleway"/>
                <a:ea typeface="Raleway"/>
                <a:cs typeface="Raleway"/>
                <a:sym typeface="Raleway"/>
              </a:rPr>
              <a:t>This is the process of storing data in a safe and organized manner.</a:t>
            </a:r>
          </a:p>
          <a:p>
            <a:pPr indent="-317500">
              <a:spcBef>
                <a:spcPts val="1000"/>
              </a:spcBef>
              <a:spcAft>
                <a:spcPts val="1000"/>
              </a:spcAft>
              <a:buClr>
                <a:schemeClr val="dk1"/>
              </a:buClr>
              <a:buSzPts val="1400"/>
              <a:buFont typeface="Raleway"/>
              <a:buChar char="➔"/>
            </a:pPr>
            <a:r>
              <a:rPr lang="en-GB" sz="1400" b="1" dirty="0">
                <a:solidFill>
                  <a:schemeClr val="dk1"/>
                </a:solidFill>
                <a:latin typeface="Raleway"/>
                <a:ea typeface="Raleway"/>
                <a:cs typeface="Raleway"/>
                <a:sym typeface="Raleway"/>
              </a:rPr>
              <a:t>Usage:</a:t>
            </a:r>
            <a:br>
              <a:rPr lang="en-GB" sz="1200" dirty="0">
                <a:latin typeface="Raleway"/>
                <a:ea typeface="Raleway"/>
                <a:cs typeface="Raleway"/>
                <a:sym typeface="Raleway"/>
              </a:rPr>
            </a:br>
            <a:r>
              <a:rPr lang="en-GB" sz="1200" dirty="0">
                <a:latin typeface="Raleway"/>
                <a:ea typeface="Raleway"/>
                <a:cs typeface="Raleway"/>
                <a:sym typeface="Raleway"/>
              </a:rPr>
              <a:t>This is the process of making sure that the data is accurate, complete, and up-to-date</a:t>
            </a:r>
          </a:p>
          <a:p>
            <a:pPr marL="457200" lvl="0" indent="-317500" algn="l" rtl="0">
              <a:spcBef>
                <a:spcPts val="1000"/>
              </a:spcBef>
              <a:spcAft>
                <a:spcPts val="1000"/>
              </a:spcAft>
              <a:buClr>
                <a:schemeClr val="dk1"/>
              </a:buClr>
              <a:buSzPts val="1400"/>
              <a:buFont typeface="Raleway"/>
              <a:buChar char="➔"/>
            </a:pPr>
            <a:endParaRPr sz="1200" dirty="0">
              <a:latin typeface="Raleway"/>
              <a:ea typeface="Raleway"/>
              <a:cs typeface="Raleway"/>
              <a:sym typeface="Raleway"/>
            </a:endParaRPr>
          </a:p>
        </p:txBody>
      </p:sp>
      <p:pic>
        <p:nvPicPr>
          <p:cNvPr id="6" name="Picture 5" descr="A picture containing sketch, circle, diagram, text&#10;&#10;Description automatically generated">
            <a:extLst>
              <a:ext uri="{FF2B5EF4-FFF2-40B4-BE49-F238E27FC236}">
                <a16:creationId xmlns:a16="http://schemas.microsoft.com/office/drawing/2014/main" id="{4245628B-9072-FA18-1E8D-D808F3B76B1A}"/>
              </a:ext>
            </a:extLst>
          </p:cNvPr>
          <p:cNvPicPr>
            <a:picLocks noChangeAspect="1"/>
          </p:cNvPicPr>
          <p:nvPr/>
        </p:nvPicPr>
        <p:blipFill>
          <a:blip r:embed="rId5"/>
          <a:stretch>
            <a:fillRect/>
          </a:stretch>
        </p:blipFill>
        <p:spPr>
          <a:xfrm>
            <a:off x="1219201" y="1481191"/>
            <a:ext cx="5832763" cy="1220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60512" y="0"/>
            <a:ext cx="8908677" cy="5115213"/>
          </a:xfrm>
          <a:prstGeom prst="rect">
            <a:avLst/>
          </a:prstGeom>
          <a:noFill/>
          <a:ln>
            <a:noFill/>
          </a:ln>
        </p:spPr>
      </p:pic>
      <p:pic>
        <p:nvPicPr>
          <p:cNvPr id="122" name="Google Shape;122;p19" descr="Piece of duct tape sticking a note to the slide"/>
          <p:cNvPicPr preferRelativeResize="0"/>
          <p:nvPr/>
        </p:nvPicPr>
        <p:blipFill rotWithShape="1">
          <a:blip r:embed="rId4">
            <a:alphaModFix/>
          </a:blip>
          <a:srcRect l="9244" t="5926" r="2118" b="10011"/>
          <a:stretch/>
        </p:blipFill>
        <p:spPr>
          <a:xfrm rot="154828">
            <a:off x="3354581" y="74658"/>
            <a:ext cx="2072000" cy="538201"/>
          </a:xfrm>
          <a:prstGeom prst="rect">
            <a:avLst/>
          </a:prstGeom>
          <a:noFill/>
          <a:ln>
            <a:noFill/>
          </a:ln>
        </p:spPr>
      </p:pic>
      <p:sp>
        <p:nvSpPr>
          <p:cNvPr id="124" name="Google Shape;124;p19"/>
          <p:cNvSpPr txBox="1">
            <a:spLocks noGrp="1"/>
          </p:cNvSpPr>
          <p:nvPr>
            <p:ph type="body" idx="4294967295"/>
          </p:nvPr>
        </p:nvSpPr>
        <p:spPr>
          <a:xfrm>
            <a:off x="611841" y="659230"/>
            <a:ext cx="7920317" cy="4348433"/>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1000"/>
              </a:spcAft>
              <a:buClr>
                <a:schemeClr val="dk1"/>
              </a:buClr>
              <a:buSzPts val="1400"/>
              <a:buFont typeface="Raleway"/>
              <a:buChar char="➔"/>
            </a:pPr>
            <a:r>
              <a:rPr lang="en" sz="1200" b="1" dirty="0">
                <a:solidFill>
                  <a:schemeClr val="dk1"/>
                </a:solidFill>
                <a:latin typeface="Raleway"/>
                <a:ea typeface="Raleway"/>
                <a:cs typeface="Raleway"/>
                <a:sym typeface="Raleway"/>
              </a:rPr>
              <a:t>Archival:</a:t>
            </a:r>
            <a:br>
              <a:rPr lang="en" sz="1200" dirty="0">
                <a:latin typeface="Raleway"/>
                <a:ea typeface="Raleway"/>
                <a:cs typeface="Raleway"/>
                <a:sym typeface="Raleway"/>
              </a:rPr>
            </a:br>
            <a:r>
              <a:rPr lang="en" sz="1100" dirty="0">
                <a:latin typeface="Raleway"/>
                <a:ea typeface="Raleway"/>
                <a:cs typeface="Raleway"/>
                <a:sym typeface="Raleway"/>
              </a:rPr>
              <a:t>This is the process of copying data to an enviroment where it can be stored incase we need to use it again.</a:t>
            </a:r>
          </a:p>
          <a:p>
            <a:pPr indent="-317500">
              <a:spcBef>
                <a:spcPts val="1000"/>
              </a:spcBef>
              <a:spcAft>
                <a:spcPts val="1000"/>
              </a:spcAft>
              <a:buClr>
                <a:schemeClr val="dk1"/>
              </a:buClr>
              <a:buSzPts val="1400"/>
              <a:buFont typeface="Raleway"/>
              <a:buChar char="➔"/>
            </a:pPr>
            <a:r>
              <a:rPr lang="en-GB" sz="1200" b="1" dirty="0">
                <a:solidFill>
                  <a:schemeClr val="dk1"/>
                </a:solidFill>
                <a:latin typeface="Raleway"/>
                <a:ea typeface="Raleway"/>
                <a:cs typeface="Raleway"/>
                <a:sym typeface="Raleway"/>
              </a:rPr>
              <a:t>Disposal</a:t>
            </a:r>
            <a:br>
              <a:rPr lang="en-GB" sz="1200" dirty="0">
                <a:latin typeface="Raleway"/>
                <a:ea typeface="Raleway"/>
                <a:cs typeface="Raleway"/>
                <a:sym typeface="Raleway"/>
              </a:rPr>
            </a:br>
            <a:r>
              <a:rPr lang="en-GB" sz="1100" dirty="0">
                <a:latin typeface="Raleway"/>
                <a:ea typeface="Raleway"/>
                <a:cs typeface="Raleway"/>
                <a:sym typeface="Raleway"/>
              </a:rPr>
              <a:t>The process of deleting or archiving data that are no longer in use</a:t>
            </a:r>
          </a:p>
          <a:p>
            <a:pPr marL="139700" indent="0">
              <a:spcBef>
                <a:spcPts val="1000"/>
              </a:spcBef>
              <a:spcAft>
                <a:spcPts val="1000"/>
              </a:spcAft>
              <a:buClr>
                <a:schemeClr val="dk1"/>
              </a:buClr>
              <a:buSzPts val="1400"/>
              <a:buNone/>
            </a:pPr>
            <a:r>
              <a:rPr lang="en-US" sz="1200" b="1" dirty="0">
                <a:solidFill>
                  <a:schemeClr val="lt2"/>
                </a:solidFill>
                <a:latin typeface="Raleway"/>
                <a:ea typeface="Raleway"/>
                <a:cs typeface="Raleway"/>
                <a:sym typeface="Raleway"/>
              </a:rPr>
              <a:t>How do spreadsheets fit into the Data Lifecycle</a:t>
            </a:r>
          </a:p>
          <a:p>
            <a:pPr marL="173038" indent="0">
              <a:spcBef>
                <a:spcPts val="1000"/>
              </a:spcBef>
              <a:spcAft>
                <a:spcPts val="1000"/>
              </a:spcAft>
              <a:buClr>
                <a:schemeClr val="dk1"/>
              </a:buClr>
              <a:buSzPts val="1400"/>
              <a:buNone/>
            </a:pPr>
            <a:r>
              <a:rPr lang="en-GB" sz="1100" dirty="0">
                <a:effectLst/>
                <a:latin typeface="Raleway" panose="020B0604020202020204" pitchFamily="2" charset="0"/>
                <a:ea typeface="Calibri" panose="020F0502020204030204" pitchFamily="34" charset="0"/>
                <a:cs typeface="Times New Roman" panose="02020603050405020304" pitchFamily="18" charset="0"/>
              </a:rPr>
              <a:t>A spreadsheet is a common tool for Data collection, storing, Analysis, Visualization and managing data. It offers flexibility and convenience, but It lacked Database features, memory limitations, collaboration challenges and memory limitations. The downside of Spreadsheets is, it's not well suited for handling Large data sets effectively.  </a:t>
            </a:r>
          </a:p>
          <a:p>
            <a:pPr marL="139700" indent="0">
              <a:spcBef>
                <a:spcPts val="1000"/>
              </a:spcBef>
              <a:spcAft>
                <a:spcPts val="1000"/>
              </a:spcAft>
              <a:buClr>
                <a:schemeClr val="dk1"/>
              </a:buClr>
              <a:buSzPts val="1400"/>
              <a:buNone/>
            </a:pPr>
            <a:r>
              <a:rPr lang="en-US" sz="900" b="1" dirty="0">
                <a:solidFill>
                  <a:schemeClr val="lt2"/>
                </a:solidFill>
                <a:latin typeface="Raleway"/>
                <a:ea typeface="Raleway"/>
                <a:cs typeface="Raleway"/>
                <a:sym typeface="Raleway"/>
              </a:rPr>
              <a:t> </a:t>
            </a:r>
            <a:r>
              <a:rPr lang="en-US" sz="1200" b="1" dirty="0">
                <a:solidFill>
                  <a:schemeClr val="lt2"/>
                </a:solidFill>
                <a:latin typeface="Raleway"/>
                <a:ea typeface="Raleway"/>
                <a:cs typeface="Raleway"/>
                <a:sym typeface="Raleway"/>
              </a:rPr>
              <a:t>Areas the Data lifecycle was not analyzed in this project</a:t>
            </a:r>
          </a:p>
          <a:p>
            <a:pPr marL="173038" marR="0" indent="-173038">
              <a:lnSpc>
                <a:spcPct val="107000"/>
              </a:lnSpc>
              <a:spcBef>
                <a:spcPts val="0"/>
              </a:spcBef>
              <a:spcAft>
                <a:spcPts val="800"/>
              </a:spcAft>
              <a:buNone/>
            </a:pPr>
            <a:r>
              <a:rPr lang="en-GB" sz="1100" kern="100" dirty="0">
                <a:effectLst/>
                <a:latin typeface="Raleway" panose="020B0604020202020204" pitchFamily="2" charset="0"/>
                <a:ea typeface="Calibri" panose="020F0502020204030204" pitchFamily="34" charset="0"/>
                <a:cs typeface="Times New Roman" panose="02020603050405020304" pitchFamily="18" charset="0"/>
              </a:rPr>
              <a:t>    The stages of the data lifecycle not analysed during the project were, Data archival, and disposal. </a:t>
            </a:r>
            <a:endParaRPr lang="en-US" sz="1100" kern="100" dirty="0">
              <a:effectLst/>
              <a:latin typeface="Raleway" panose="020B0604020202020204" pitchFamily="2" charset="0"/>
              <a:ea typeface="Calibri" panose="020F0502020204030204" pitchFamily="34" charset="0"/>
              <a:cs typeface="Times New Roman" panose="02020603050405020304" pitchFamily="18" charset="0"/>
            </a:endParaRPr>
          </a:p>
          <a:p>
            <a:pPr marL="173038" marR="0" indent="-173038">
              <a:lnSpc>
                <a:spcPct val="107000"/>
              </a:lnSpc>
              <a:spcBef>
                <a:spcPts val="0"/>
              </a:spcBef>
              <a:spcAft>
                <a:spcPts val="800"/>
              </a:spcAft>
              <a:buNone/>
            </a:pPr>
            <a:r>
              <a:rPr lang="en-GB" sz="1100" kern="100" dirty="0">
                <a:effectLst/>
                <a:latin typeface="Raleway" panose="020B0604020202020204" pitchFamily="2" charset="0"/>
                <a:ea typeface="Calibri" panose="020F0502020204030204" pitchFamily="34" charset="0"/>
                <a:cs typeface="Times New Roman" panose="02020603050405020304" pitchFamily="18" charset="0"/>
              </a:rPr>
              <a:t>    Dataspace can help in this area by providing professional services in data collection techniques, enhanced Database systems for storage, and data security.</a:t>
            </a:r>
            <a:endParaRPr lang="en-US" sz="1100" kern="100" dirty="0">
              <a:effectLst/>
              <a:latin typeface="Raleway" panose="020B0604020202020204" pitchFamily="2" charset="0"/>
              <a:ea typeface="Calibri" panose="020F0502020204030204" pitchFamily="34" charset="0"/>
              <a:cs typeface="Times New Roman" panose="02020603050405020304" pitchFamily="18" charset="0"/>
            </a:endParaRPr>
          </a:p>
          <a:p>
            <a:pPr marL="139700" indent="0">
              <a:spcBef>
                <a:spcPts val="1000"/>
              </a:spcBef>
              <a:spcAft>
                <a:spcPts val="1000"/>
              </a:spcAft>
              <a:buClr>
                <a:schemeClr val="dk1"/>
              </a:buClr>
              <a:buSzPts val="1400"/>
              <a:buNone/>
            </a:pPr>
            <a:endParaRPr lang="en-US" sz="1100" b="1" dirty="0">
              <a:solidFill>
                <a:schemeClr val="lt2"/>
              </a:solidFill>
              <a:latin typeface="Raleway"/>
              <a:ea typeface="Raleway"/>
              <a:cs typeface="Raleway"/>
              <a:sym typeface="Raleway"/>
            </a:endParaRPr>
          </a:p>
          <a:p>
            <a:pPr marL="139700" indent="0">
              <a:spcBef>
                <a:spcPts val="1000"/>
              </a:spcBef>
              <a:spcAft>
                <a:spcPts val="1000"/>
              </a:spcAft>
              <a:buClr>
                <a:schemeClr val="dk1"/>
              </a:buClr>
              <a:buSzPts val="1400"/>
              <a:buNone/>
            </a:pPr>
            <a:endParaRPr lang="en-GB" sz="1100" dirty="0">
              <a:latin typeface="Raleway"/>
              <a:ea typeface="Raleway"/>
              <a:cs typeface="Raleway"/>
              <a:sym typeface="Raleway"/>
            </a:endParaRPr>
          </a:p>
          <a:p>
            <a:pPr marL="139700" lvl="0" indent="0" algn="l" rtl="0">
              <a:spcBef>
                <a:spcPts val="1000"/>
              </a:spcBef>
              <a:spcAft>
                <a:spcPts val="1000"/>
              </a:spcAft>
              <a:buClr>
                <a:schemeClr val="dk1"/>
              </a:buClr>
              <a:buSzPts val="1400"/>
              <a:buNone/>
            </a:pPr>
            <a:endParaRPr sz="1100" dirty="0">
              <a:latin typeface="Raleway"/>
              <a:ea typeface="Raleway"/>
              <a:cs typeface="Raleway"/>
              <a:sym typeface="Raleway"/>
            </a:endParaRPr>
          </a:p>
        </p:txBody>
      </p:sp>
    </p:spTree>
    <p:extLst>
      <p:ext uri="{BB962C8B-B14F-4D97-AF65-F5344CB8AC3E}">
        <p14:creationId xmlns:p14="http://schemas.microsoft.com/office/powerpoint/2010/main" val="337111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2" name="Google Shape;129;p20" descr="Screen Shot 2015-11-19 at 11.46.25 PM.png">
            <a:extLst>
              <a:ext uri="{FF2B5EF4-FFF2-40B4-BE49-F238E27FC236}">
                <a16:creationId xmlns:a16="http://schemas.microsoft.com/office/drawing/2014/main" id="{AFF9A7FD-4AD8-3A06-B0DF-BF07845CD5D3}"/>
              </a:ext>
            </a:extLst>
          </p:cNvPr>
          <p:cNvPicPr preferRelativeResize="0"/>
          <p:nvPr/>
        </p:nvPicPr>
        <p:blipFill rotWithShape="1">
          <a:blip r:embed="rId3">
            <a:alphaModFix/>
          </a:blip>
          <a:srcRect l="26143" r="26148"/>
          <a:stretch/>
        </p:blipFill>
        <p:spPr>
          <a:xfrm>
            <a:off x="-2" y="0"/>
            <a:ext cx="4625789" cy="5143500"/>
          </a:xfrm>
          <a:prstGeom prst="rect">
            <a:avLst/>
          </a:prstGeom>
          <a:noFill/>
          <a:ln>
            <a:noFill/>
          </a:ln>
        </p:spPr>
      </p:pic>
      <p:sp>
        <p:nvSpPr>
          <p:cNvPr id="102" name="Google Shape;102;p17"/>
          <p:cNvSpPr txBox="1">
            <a:spLocks noGrp="1"/>
          </p:cNvSpPr>
          <p:nvPr>
            <p:ph type="title"/>
          </p:nvPr>
        </p:nvSpPr>
        <p:spPr>
          <a:xfrm>
            <a:off x="4114800" y="911038"/>
            <a:ext cx="5029200" cy="33214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dirty="0">
                <a:solidFill>
                  <a:schemeClr val="accent5"/>
                </a:solidFill>
              </a:rPr>
            </a:br>
            <a:r>
              <a:rPr lang="en" dirty="0">
                <a:solidFill>
                  <a:schemeClr val="accent5"/>
                </a:solidFill>
              </a:rPr>
              <a:t>Thank you!</a:t>
            </a:r>
            <a:endParaRPr dirty="0"/>
          </a:p>
          <a:p>
            <a:pPr marL="0" lvl="0" indent="0" algn="l" rtl="0">
              <a:spcBef>
                <a:spcPts val="1000"/>
              </a:spcBef>
              <a:spcAft>
                <a:spcPts val="1000"/>
              </a:spcAft>
              <a:buNone/>
            </a:pPr>
            <a:r>
              <a:rPr lang="en" sz="2400" b="0" dirty="0"/>
              <a:t>I hope you find this presentation helpful. </a:t>
            </a:r>
            <a:r>
              <a:rPr lang="en-US" sz="2400" b="0" dirty="0"/>
              <a:t>I</a:t>
            </a:r>
            <a:r>
              <a:rPr lang="en" sz="2400" b="0" dirty="0"/>
              <a:t>f you have any questions, please feel free </a:t>
            </a:r>
            <a:r>
              <a:rPr lang="en" sz="2400" b="0"/>
              <a:t>to ask.</a:t>
            </a:r>
            <a:endParaRPr sz="2400" b="0" dirty="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8966</TotalTime>
  <Words>741</Words>
  <Application>Microsoft Office PowerPoint</Application>
  <PresentationFormat>On-screen Show (16:9)</PresentationFormat>
  <Paragraphs>72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Symbol</vt:lpstr>
      <vt:lpstr>Raleway</vt:lpstr>
      <vt:lpstr>Arial</vt:lpstr>
      <vt:lpstr>Lato</vt:lpstr>
      <vt:lpstr>Calibri</vt:lpstr>
      <vt:lpstr>Swiss</vt:lpstr>
      <vt:lpstr>PowerPoint Presentation</vt:lpstr>
      <vt:lpstr>PowerPoint Presentation</vt:lpstr>
      <vt:lpstr>What are these tools?</vt:lpstr>
      <vt:lpstr>PowerPoint Presentation</vt:lpstr>
      <vt:lpstr>Databases and SQL  Databases are structured data warehouse that stores data in columns or fields, rows, and records in an organized matter. SQL stands for Structured Query Language; it is a programming language used to interact with and manipulate databases. Who uses SQL? SQL is mainly used by Data Analysts, Software developers, and Database Administrators .  What is SQL used For and why? SQL databases are designed to handle large datasets efficiently.                      it  is used to store data, retrieve data, and  delete data from a              database.</vt:lpstr>
      <vt:lpstr>Python</vt:lpstr>
      <vt:lpstr>PowerPoint Presentation</vt:lpstr>
      <vt:lpstr>PowerPoint Presentation</vt:lpstr>
      <vt:lpstr> Thank you! I hope you find this presentation helpful. If you have any questions, please feel free to 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Additional Tools Used by Dataspace</dc:title>
  <dc:creator>Dozie Chijioke</dc:creator>
  <cp:lastModifiedBy>Dozie Chijioke</cp:lastModifiedBy>
  <cp:revision>59</cp:revision>
  <dcterms:modified xsi:type="dcterms:W3CDTF">2023-06-30T12:46:04Z</dcterms:modified>
</cp:coreProperties>
</file>