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BC16D58-DF1B-4CE3-BB14-8532FDC4E9FA}">
  <a:tblStyle styleId="{2BC16D58-DF1B-4CE3-BB14-8532FDC4E9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b40ddbb96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b40ddbb96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b4333e876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b4333e876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b40ddbb96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b40ddbb96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b43b3f0a01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b43b3f0a01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b4333e87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b4333e87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957800" y="361425"/>
            <a:ext cx="5228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chemeClr val="lt2"/>
                </a:solidFill>
              </a:rPr>
              <a:t>Основные протоколы AAA</a:t>
            </a:r>
            <a:endParaRPr sz="3200">
              <a:solidFill>
                <a:schemeClr val="lt2"/>
              </a:solidFill>
            </a:endParaRPr>
          </a:p>
        </p:txBody>
      </p:sp>
      <p:cxnSp>
        <p:nvCxnSpPr>
          <p:cNvPr id="55" name="Google Shape;55;p13"/>
          <p:cNvCxnSpPr>
            <a:stCxn id="54" idx="2"/>
            <a:endCxn id="56" idx="0"/>
          </p:cNvCxnSpPr>
          <p:nvPr/>
        </p:nvCxnSpPr>
        <p:spPr>
          <a:xfrm flipH="1">
            <a:off x="2695200" y="1038525"/>
            <a:ext cx="1876800" cy="2186700"/>
          </a:xfrm>
          <a:prstGeom prst="straightConnector1">
            <a:avLst/>
          </a:prstGeom>
          <a:noFill/>
          <a:ln cap="flat" cmpd="sng" w="76200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" name="Google Shape;57;p13"/>
          <p:cNvCxnSpPr>
            <a:stCxn id="54" idx="2"/>
            <a:endCxn id="58" idx="0"/>
          </p:cNvCxnSpPr>
          <p:nvPr/>
        </p:nvCxnSpPr>
        <p:spPr>
          <a:xfrm>
            <a:off x="4572000" y="1038525"/>
            <a:ext cx="2377800" cy="1867200"/>
          </a:xfrm>
          <a:prstGeom prst="straightConnector1">
            <a:avLst/>
          </a:prstGeom>
          <a:noFill/>
          <a:ln cap="flat" cmpd="sng" w="76200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" name="Google Shape;56;p13"/>
          <p:cNvSpPr txBox="1"/>
          <p:nvPr/>
        </p:nvSpPr>
        <p:spPr>
          <a:xfrm>
            <a:off x="526250" y="3225275"/>
            <a:ext cx="4337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chemeClr val="lt2"/>
                </a:solidFill>
              </a:rPr>
              <a:t>RADIUS, DIAMETER</a:t>
            </a:r>
            <a:endParaRPr sz="3200">
              <a:solidFill>
                <a:schemeClr val="lt2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4975125" y="2905575"/>
            <a:ext cx="3949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chemeClr val="lt2"/>
                </a:solidFill>
              </a:rPr>
              <a:t>TACACS, TACACS+ (компании  Cisco)</a:t>
            </a:r>
            <a:endParaRPr sz="32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1522500" y="152900"/>
            <a:ext cx="6477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200">
                <a:solidFill>
                  <a:schemeClr val="lt2"/>
                </a:solidFill>
              </a:rPr>
              <a:t>Принцип проектирования ИБ</a:t>
            </a:r>
            <a:endParaRPr b="1" sz="3200">
              <a:solidFill>
                <a:schemeClr val="lt2"/>
              </a:solidFill>
            </a:endParaRPr>
          </a:p>
        </p:txBody>
      </p:sp>
      <p:graphicFrame>
        <p:nvGraphicFramePr>
          <p:cNvPr id="64" name="Google Shape;64;p14"/>
          <p:cNvGraphicFramePr/>
          <p:nvPr/>
        </p:nvGraphicFramePr>
        <p:xfrm>
          <a:off x="316500" y="1021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{2BC16D58-DF1B-4CE3-BB14-8532FDC4E9FA}</a:tableStyleId>
              </a:tblPr>
              <a:tblGrid>
                <a:gridCol w="8511000"/>
              </a:tblGrid>
              <a:tr h="59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700">
                          <a:solidFill>
                            <a:schemeClr val="lt2"/>
                          </a:solidFill>
                        </a:rPr>
                        <a:t>Защита подключенного оборудования.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700">
                          <a:solidFill>
                            <a:schemeClr val="lt2"/>
                          </a:solidFill>
                        </a:rPr>
                        <a:t>Оборудование обязано быть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600">
                          <a:solidFill>
                            <a:schemeClr val="lt2"/>
                          </a:solidFill>
                        </a:rPr>
                        <a:t>П</a:t>
                      </a:r>
                      <a:r>
                        <a:rPr lang="ru" sz="2600">
                          <a:solidFill>
                            <a:schemeClr val="lt2"/>
                          </a:solidFill>
                        </a:rPr>
                        <a:t>роверка систем для выявления уязвимостей.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700">
                          <a:solidFill>
                            <a:schemeClr val="lt2"/>
                          </a:solidFill>
                        </a:rPr>
                        <a:t>Мониторинг пропускной способности сетевого канала.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700">
                          <a:solidFill>
                            <a:schemeClr val="lt2"/>
                          </a:solidFill>
                        </a:rPr>
                        <a:t>Важные узлы должны обеспечивать доступность при атаке или угрозе.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234750" y="0"/>
            <a:ext cx="8674500" cy="56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-"/>
            </a:pPr>
            <a:r>
              <a:rPr b="1" lang="ru" sz="2000">
                <a:solidFill>
                  <a:schemeClr val="lt2"/>
                </a:solidFill>
              </a:rPr>
              <a:t>Физическое отделение рабочих станций и серверов внутреннего сегмента сети (внутренней подсети) от внешних каналов связи</a:t>
            </a:r>
            <a:endParaRPr b="1" sz="2000">
              <a:solidFill>
                <a:schemeClr val="lt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-"/>
            </a:pPr>
            <a:r>
              <a:rPr b="1" lang="ru" sz="2000">
                <a:solidFill>
                  <a:schemeClr val="lt2"/>
                </a:solidFill>
              </a:rPr>
              <a:t>Многоэтапная идентификация запросов, поступающих в сеть (идентификация серверов, узлов связи и прочих компонентов внешней сети)</a:t>
            </a:r>
            <a:endParaRPr b="1" sz="2000">
              <a:solidFill>
                <a:schemeClr val="lt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-"/>
            </a:pPr>
            <a:r>
              <a:rPr b="1" lang="ru" sz="2000">
                <a:solidFill>
                  <a:schemeClr val="lt2"/>
                </a:solidFill>
              </a:rPr>
              <a:t>Проверка полномочий и прав доступа пользователей к внутренним ресурсам сети</a:t>
            </a:r>
            <a:endParaRPr b="1" sz="2000">
              <a:solidFill>
                <a:schemeClr val="lt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-"/>
            </a:pPr>
            <a:r>
              <a:rPr b="1" lang="ru" sz="2000">
                <a:solidFill>
                  <a:schemeClr val="lt2"/>
                </a:solidFill>
              </a:rPr>
              <a:t>Регистрация всех запросов к компонентам внутренней подсети извне</a:t>
            </a:r>
            <a:endParaRPr b="1" sz="2000">
              <a:solidFill>
                <a:schemeClr val="lt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-"/>
            </a:pPr>
            <a:r>
              <a:rPr b="1" lang="ru" sz="2000">
                <a:solidFill>
                  <a:schemeClr val="lt2"/>
                </a:solidFill>
              </a:rPr>
              <a:t>Контроль целостности программного обеспечения и данных</a:t>
            </a:r>
            <a:endParaRPr b="1" sz="2000">
              <a:solidFill>
                <a:schemeClr val="lt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-"/>
            </a:pPr>
            <a:r>
              <a:rPr b="1" lang="ru" sz="2000">
                <a:solidFill>
                  <a:schemeClr val="lt2"/>
                </a:solidFill>
              </a:rPr>
              <a:t>Экономия адресного пространства сети (во внутренней подсети может использоваться локальная система адресации серверов)</a:t>
            </a:r>
            <a:endParaRPr b="1" sz="2000">
              <a:solidFill>
                <a:schemeClr val="lt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-"/>
            </a:pPr>
            <a:r>
              <a:rPr b="1" lang="ru" sz="2000">
                <a:solidFill>
                  <a:schemeClr val="lt2"/>
                </a:solidFill>
              </a:rPr>
              <a:t>Сокрытие IP-адресов внутренних серверов с целью защиты от хакеров.</a:t>
            </a:r>
            <a:endParaRPr b="1" sz="20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2613450" y="2310125"/>
            <a:ext cx="3942900" cy="52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 rot="-1866212">
            <a:off x="149727" y="1125536"/>
            <a:ext cx="3753875" cy="5231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lt2"/>
                </a:solidFill>
              </a:rPr>
              <a:t>парольные (PIN коде и т.д.)</a:t>
            </a:r>
            <a:endParaRPr sz="1700"/>
          </a:p>
        </p:txBody>
      </p:sp>
      <p:sp>
        <p:nvSpPr>
          <p:cNvPr id="76" name="Google Shape;76;p16"/>
          <p:cNvSpPr txBox="1"/>
          <p:nvPr/>
        </p:nvSpPr>
        <p:spPr>
          <a:xfrm rot="2097912">
            <a:off x="1370482" y="3822400"/>
            <a:ext cx="1312385" cy="523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lt2"/>
                </a:solidFill>
              </a:rPr>
              <a:t>"ключе"</a:t>
            </a:r>
            <a:endParaRPr sz="1700"/>
          </a:p>
        </p:txBody>
      </p:sp>
      <p:sp>
        <p:nvSpPr>
          <p:cNvPr id="77" name="Google Shape;77;p16"/>
          <p:cNvSpPr txBox="1"/>
          <p:nvPr/>
        </p:nvSpPr>
        <p:spPr>
          <a:xfrm rot="-1779662">
            <a:off x="5503411" y="3697348"/>
            <a:ext cx="2364874" cy="5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lt2"/>
                </a:solidFill>
              </a:rPr>
              <a:t>биометрические </a:t>
            </a:r>
            <a:endParaRPr sz="1700"/>
          </a:p>
        </p:txBody>
      </p:sp>
      <p:sp>
        <p:nvSpPr>
          <p:cNvPr id="78" name="Google Shape;78;p16"/>
          <p:cNvSpPr txBox="1"/>
          <p:nvPr/>
        </p:nvSpPr>
        <p:spPr>
          <a:xfrm rot="1719536">
            <a:off x="5642442" y="1125447"/>
            <a:ext cx="3000034" cy="5233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lt2"/>
                </a:solidFill>
              </a:rPr>
              <a:t>криптографические</a:t>
            </a:r>
            <a:endParaRPr sz="1700"/>
          </a:p>
        </p:txBody>
      </p:sp>
      <p:sp>
        <p:nvSpPr>
          <p:cNvPr id="79" name="Google Shape;79;p1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 rot="275">
            <a:off x="2695052" y="2310141"/>
            <a:ext cx="3753900" cy="52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lt2"/>
                </a:solidFill>
              </a:rPr>
              <a:t>Методы аутентификации</a:t>
            </a:r>
            <a:endParaRPr sz="1700"/>
          </a:p>
        </p:txBody>
      </p:sp>
      <p:cxnSp>
        <p:nvCxnSpPr>
          <p:cNvPr id="81" name="Google Shape;81;p16"/>
          <p:cNvCxnSpPr>
            <a:stCxn id="80" idx="0"/>
            <a:endCxn id="75" idx="2"/>
          </p:cNvCxnSpPr>
          <p:nvPr/>
        </p:nvCxnSpPr>
        <p:spPr>
          <a:xfrm rot="10800000">
            <a:off x="2161802" y="1611141"/>
            <a:ext cx="2410200" cy="699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6"/>
          <p:cNvCxnSpPr>
            <a:stCxn id="80" idx="0"/>
            <a:endCxn id="78" idx="2"/>
          </p:cNvCxnSpPr>
          <p:nvPr/>
        </p:nvCxnSpPr>
        <p:spPr>
          <a:xfrm flipH="1" rot="10800000">
            <a:off x="4572002" y="1616841"/>
            <a:ext cx="2445000" cy="693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6"/>
          <p:cNvCxnSpPr>
            <a:stCxn id="80" idx="2"/>
            <a:endCxn id="77" idx="0"/>
          </p:cNvCxnSpPr>
          <p:nvPr/>
        </p:nvCxnSpPr>
        <p:spPr>
          <a:xfrm>
            <a:off x="4572002" y="2833341"/>
            <a:ext cx="1984500" cy="898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6"/>
          <p:cNvCxnSpPr>
            <a:stCxn id="80" idx="2"/>
            <a:endCxn id="76" idx="0"/>
          </p:cNvCxnSpPr>
          <p:nvPr/>
        </p:nvCxnSpPr>
        <p:spPr>
          <a:xfrm flipH="1">
            <a:off x="2176502" y="2833341"/>
            <a:ext cx="2395500" cy="1036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/>
        </p:nvSpPr>
        <p:spPr>
          <a:xfrm>
            <a:off x="3414900" y="217125"/>
            <a:ext cx="2314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200">
                <a:solidFill>
                  <a:schemeClr val="lt2"/>
                </a:solidFill>
              </a:rPr>
              <a:t>Алгоритм:</a:t>
            </a:r>
            <a:endParaRPr b="1" sz="3200">
              <a:solidFill>
                <a:schemeClr val="lt2"/>
              </a:solidFill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1598650" y="1793275"/>
            <a:ext cx="757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898500" y="958675"/>
            <a:ext cx="73470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-"/>
            </a:pPr>
            <a:r>
              <a:rPr b="1" lang="ru" sz="2200">
                <a:solidFill>
                  <a:schemeClr val="lt2"/>
                </a:solidFill>
              </a:rPr>
              <a:t>пользователь посылает запрос на аутентификацию системе (пароль, ключ и т.д)</a:t>
            </a:r>
            <a:endParaRPr b="1" sz="2200">
              <a:solidFill>
                <a:schemeClr val="lt2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-"/>
            </a:pPr>
            <a:r>
              <a:rPr b="1" lang="ru" sz="2200">
                <a:solidFill>
                  <a:schemeClr val="lt2"/>
                </a:solidFill>
              </a:rPr>
              <a:t>система пересылает его серверу AAA (т.к. не может провести аутентификацию)</a:t>
            </a:r>
            <a:endParaRPr b="1" sz="2200">
              <a:solidFill>
                <a:schemeClr val="lt2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-"/>
            </a:pPr>
            <a:r>
              <a:rPr b="1" lang="ru" sz="2200">
                <a:solidFill>
                  <a:schemeClr val="lt2"/>
                </a:solidFill>
              </a:rPr>
              <a:t>сервер AAA посылает ответ системе</a:t>
            </a:r>
            <a:endParaRPr b="1" sz="2200">
              <a:solidFill>
                <a:schemeClr val="lt2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-"/>
            </a:pPr>
            <a:r>
              <a:rPr b="1" lang="ru" sz="2200">
                <a:solidFill>
                  <a:schemeClr val="lt2"/>
                </a:solidFill>
              </a:rPr>
              <a:t>пользователь получает или не получает доступ</a:t>
            </a:r>
            <a:endParaRPr b="1" sz="22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p18"/>
          <p:cNvGraphicFramePr/>
          <p:nvPr/>
        </p:nvGraphicFramePr>
        <p:xfrm>
          <a:off x="1675350" y="186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{2BC16D58-DF1B-4CE3-BB14-8532FDC4E9FA}</a:tableStyleId>
              </a:tblPr>
              <a:tblGrid>
                <a:gridCol w="5793300"/>
              </a:tblGrid>
              <a:tr h="59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700">
                          <a:solidFill>
                            <a:schemeClr val="lt2"/>
                          </a:solidFill>
                        </a:rPr>
                        <a:t>Разделение совместно используемых ресурсов.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700">
                          <a:solidFill>
                            <a:schemeClr val="lt2"/>
                          </a:solidFill>
                        </a:rPr>
                        <a:t>Расширение зоны контроля.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600">
                          <a:solidFill>
                            <a:schemeClr val="lt2"/>
                          </a:solidFill>
                        </a:rPr>
                        <a:t>Комбинация различных программно-аппаратных средств.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700">
                          <a:solidFill>
                            <a:schemeClr val="lt2"/>
                          </a:solidFill>
                        </a:rPr>
                        <a:t>Неизвестный периметр.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700">
                          <a:solidFill>
                            <a:schemeClr val="lt2"/>
                          </a:solidFill>
                        </a:rPr>
                        <a:t>Множество точек атаки.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700">
                          <a:solidFill>
                            <a:schemeClr val="lt2"/>
                          </a:solidFill>
                        </a:rPr>
                        <a:t>Сложность управления и контроля доступа к системе.</a:t>
                      </a:r>
                      <a:endParaRPr sz="27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