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3"/>
    <p:sldId id="287" r:id="rId4"/>
    <p:sldId id="288" r:id="rId5"/>
    <p:sldId id="258" r:id="rId6"/>
    <p:sldId id="259" r:id="rId7"/>
    <p:sldId id="260" r:id="rId8"/>
    <p:sldId id="261" r:id="rId9"/>
    <p:sldId id="286" r:id="rId10"/>
    <p:sldId id="262" r:id="rId11"/>
    <p:sldId id="266" r:id="rId12"/>
    <p:sldId id="289" r:id="rId13"/>
    <p:sldId id="270" r:id="rId14"/>
    <p:sldId id="278" r:id="rId15"/>
    <p:sldId id="283" r:id="rId16"/>
    <p:sldId id="275" r:id="rId17"/>
    <p:sldId id="290" r:id="rId18"/>
    <p:sldId id="273" r:id="rId19"/>
    <p:sldId id="284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1" autoAdjust="0"/>
    <p:restoredTop sz="94660"/>
  </p:normalViewPr>
  <p:slideViewPr>
    <p:cSldViewPr snapToGrid="0">
      <p:cViewPr varScale="1">
        <p:scale>
          <a:sx n="88" d="100"/>
          <a:sy n="88" d="100"/>
        </p:scale>
        <p:origin x="2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F8CEB-2270-4306-ABF3-E290042A113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1F44D-9753-469C-B046-1DAA80FDEB0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D68E-4FA8-4219-87B5-20CBEA77B24F}" type="datetime1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399E-DE25-4813-9A7D-3C32C089C00A}" type="datetime1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EA4E-F7F3-4C9B-963B-BCE137C075C4}" type="datetime1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A211-8223-4603-BCA9-EBDEB516BD52}" type="datetime1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DF1C-8FA0-4FDC-B7BE-EA4B7A8A037D}" type="datetime1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B5D6-92E9-4084-B399-0F96DC07425B}" type="datetime1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BF816-5CAA-4467-904F-D78DBF71A95E}" type="datetime1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6467-8A2F-4133-B67E-23BF007684F5}" type="datetime1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EC5B0-BF5A-408E-87FC-F2612EBE26C2}" type="datetime1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BA22-8A3E-4632-84D0-50C5C3476E80}" type="datetime1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3DD8-343A-4999-BC7B-7D6BBAC131C3}" type="datetime1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5A4C4-EF8E-4A7C-88CE-4EA5FD4B0ADD}" type="datetime1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171F4-BB5F-4DF5-93C7-FB26FF2CB0C5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31852" y="1528561"/>
            <a:ext cx="8915399" cy="3387387"/>
          </a:xfrm>
        </p:spPr>
        <p:txBody>
          <a:bodyPr>
            <a:noAutofit/>
          </a:bodyPr>
          <a:lstStyle/>
          <a:p>
            <a:pPr marR="71755" algn="ctr" defTabSz="0" hangingPunct="0">
              <a:spcAft>
                <a:spcPts val="0"/>
              </a:spcAft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 </a:t>
            </a:r>
            <a:br>
              <a:rPr lang="ru-RU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дисциплине: «Теория автоматов и формальных языков»</a:t>
            </a:r>
            <a:b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Тема работы: «Транслятор с подмножества языка </a:t>
            </a:r>
            <a:r>
              <a:rPr lang="en-US" alt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Pascal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b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82848" y="169117"/>
            <a:ext cx="10813408" cy="1189900"/>
          </a:xfrm>
        </p:spPr>
        <p:txBody>
          <a:bodyPr>
            <a:normAutofit/>
          </a:bodyPr>
          <a:lstStyle/>
          <a:p>
            <a:pPr marL="71755" marR="71755" algn="ctr" hangingPunct="0">
              <a:spcBef>
                <a:spcPts val="0"/>
              </a:spcBef>
              <a:spcAft>
                <a:spcPts val="0"/>
              </a:spcAft>
            </a:pP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endParaRPr lang="ru-RU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0"/>
              </a:spcBef>
            </a:pP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Муромский институт (филиал) </a:t>
            </a:r>
            <a:endParaRPr lang="ru-RU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0"/>
              </a:spcBef>
            </a:pP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Федерального государственного бюджетного образовательного учреждения высшего образования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0"/>
              </a:spcBef>
            </a:pP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«Владимирский государственный университет имени Александра Григорьевича и Николая Григорьевича Столетовых»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0"/>
              </a:spcBef>
            </a:pP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Факультет Информационных Технологий и Радиоэлектроники Кафедра программной инженерии</a:t>
            </a:r>
            <a:endParaRPr lang="en-US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0"/>
              </a:spcBef>
            </a:pP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9" name="Объект 2"/>
          <p:cNvSpPr txBox="1"/>
          <p:nvPr/>
        </p:nvSpPr>
        <p:spPr>
          <a:xfrm>
            <a:off x="9605892" y="4780803"/>
            <a:ext cx="1828800" cy="15992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ПИН – 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</a:t>
            </a:r>
            <a:endParaRPr lang="ru-RU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Буланов Е.А.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/>
          <p:nvPr/>
        </p:nvSpPr>
        <p:spPr>
          <a:xfrm>
            <a:off x="1640156" y="167542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нисходящего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анализатора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</a:fld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04447" y="597411"/>
            <a:ext cx="10949353" cy="6123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State1()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switch (lexemStack.Peek().Type)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case tokenType.NOTERM: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switch (lexemStack.Peek().Value)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{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case "&lt;список&gt;":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GoToState(2);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break;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case "&lt;опис&gt;":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GoToState(3);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break;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case "&lt;список перем&gt;":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GoToState(4);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break;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break;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case tokenType.VAR: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Shift();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break;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case tokenType.ID: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GoToState(5);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break;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default: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throw new Exception($"Ожидалось id, но было получено {lexemStack.Peek()}. State: 1");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6390005" y="859790"/>
          <a:ext cx="5106035" cy="1868805"/>
        </p:xfrm>
        <a:graphic>
          <a:graphicData uri="http://schemas.openxmlformats.org/drawingml/2006/table">
            <a:tbl>
              <a:tblPr/>
              <a:tblGrid>
                <a:gridCol w="858520"/>
                <a:gridCol w="2397125"/>
                <a:gridCol w="574040"/>
                <a:gridCol w="1276350"/>
              </a:tblGrid>
              <a:tr h="244475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endParaRPr lang="en-US" sz="1800" b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800" b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сдвиг</a:t>
                      </a:r>
                      <a:endParaRPr lang="en-US" sz="1800" b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911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800" b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&lt;список&gt;</a:t>
                      </a:r>
                      <a:endParaRPr lang="en-US" sz="1800" b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800" b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s2</a:t>
                      </a:r>
                      <a:endParaRPr lang="en-US" sz="1800" b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2933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800" b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&lt;опис&gt;</a:t>
                      </a:r>
                      <a:endParaRPr lang="en-US" sz="1800" b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800" b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s3</a:t>
                      </a:r>
                      <a:endParaRPr lang="en-US" sz="1800" b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6356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800" b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&lt;список перем&gt;</a:t>
                      </a:r>
                      <a:endParaRPr lang="en-US" sz="1800" b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800" b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s4</a:t>
                      </a:r>
                      <a:endParaRPr lang="en-US" sz="1800" b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2743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800" b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 b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800" b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s5</a:t>
                      </a:r>
                      <a:endParaRPr lang="en-US" sz="1800" b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</a:fld>
            <a:endParaRPr lang="ru-RU"/>
          </a:p>
        </p:txBody>
      </p:sp>
      <p:sp>
        <p:nvSpPr>
          <p:cNvPr id="5" name="Заголовок 1"/>
          <p:cNvSpPr txBox="1"/>
          <p:nvPr/>
        </p:nvSpPr>
        <p:spPr>
          <a:xfrm>
            <a:off x="3068286" y="172949"/>
            <a:ext cx="5972235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Разбор арифметических выражений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8655" y="704215"/>
            <a:ext cx="10598785" cy="601662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ru-RU" sz="160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метода Дейкстры:</a:t>
            </a:r>
            <a:endParaRPr lang="ru-RU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>
                <a:latin typeface="Times New Roman" panose="02020603050405020304" pitchFamily="18" charset="0"/>
                <a:cs typeface="Times New Roman" panose="02020603050405020304" pitchFamily="18" charset="0"/>
              </a:rPr>
              <a:t>1.Просматриваем входную строку слева направо.</a:t>
            </a:r>
            <a:endParaRPr lang="ru-RU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>
                <a:latin typeface="Times New Roman" panose="02020603050405020304" pitchFamily="18" charset="0"/>
                <a:cs typeface="Times New Roman" panose="02020603050405020304" pitchFamily="18" charset="0"/>
              </a:rPr>
              <a:t>2.Если текущий элемент – операнд, добавляем его в выходную строку.</a:t>
            </a:r>
            <a:endParaRPr lang="ru-RU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>
                <a:latin typeface="Times New Roman" panose="02020603050405020304" pitchFamily="18" charset="0"/>
                <a:cs typeface="Times New Roman" panose="02020603050405020304" pitchFamily="18" charset="0"/>
              </a:rPr>
              <a:t>3.Если текущий элемент – операция, выполняем следующие действия:</a:t>
            </a:r>
            <a:endParaRPr lang="ru-RU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>
                <a:latin typeface="Times New Roman" panose="02020603050405020304" pitchFamily="18" charset="0"/>
                <a:cs typeface="Times New Roman" panose="02020603050405020304" pitchFamily="18" charset="0"/>
              </a:rPr>
              <a:t>Извлекаем верхний элемент из стека.</a:t>
            </a:r>
            <a:endParaRPr lang="ru-RU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>
                <a:latin typeface="Times New Roman" panose="02020603050405020304" pitchFamily="18" charset="0"/>
                <a:cs typeface="Times New Roman" panose="02020603050405020304" pitchFamily="18" charset="0"/>
              </a:rPr>
              <a:t>• Если стек пуст или элемент на вершине стека имеет меньший приоритет, 	чем текущая операция, помещаем текущую операцию в стек.</a:t>
            </a:r>
            <a:endParaRPr lang="ru-RU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>
                <a:latin typeface="Times New Roman" panose="02020603050405020304" pitchFamily="18" charset="0"/>
                <a:cs typeface="Times New Roman" panose="02020603050405020304" pitchFamily="18" charset="0"/>
              </a:rPr>
              <a:t>• Если элемент на вершине стека имеет больший или равный 			приоритет, извлекаем элементы из стека и добавляем их в выходную 		строку, пока не найдем элемент с меньшим приоритетом или стек не 		опустеет, затем помещаем текущую операцию в стек.</a:t>
            </a:r>
            <a:endParaRPr lang="ru-RU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>
                <a:latin typeface="Times New Roman" panose="02020603050405020304" pitchFamily="18" charset="0"/>
                <a:cs typeface="Times New Roman" panose="02020603050405020304" pitchFamily="18" charset="0"/>
              </a:rPr>
              <a:t>4.Если текущий элемент – открывающая скобка, помещаем её в стек.</a:t>
            </a:r>
            <a:endParaRPr lang="ru-RU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>
                <a:latin typeface="Times New Roman" panose="02020603050405020304" pitchFamily="18" charset="0"/>
                <a:cs typeface="Times New Roman" panose="02020603050405020304" pitchFamily="18" charset="0"/>
              </a:rPr>
              <a:t>5.Если текущий элемент – закрывающая скобка, извлекаем элементы из стека и добавляем их в выходную строку до тех пор, пока не встретим открывающую скобку. Удаляем открывающую скобку из стека.</a:t>
            </a:r>
            <a:endParaRPr lang="ru-RU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Возможные действия при обработке оператора ОР из входной строки и элемента ОР1 на вершине стека:</a:t>
            </a:r>
            <a:endParaRPr lang="ru-RU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>
                <a:latin typeface="Times New Roman" panose="02020603050405020304" pitchFamily="18" charset="0"/>
                <a:cs typeface="Times New Roman" panose="02020603050405020304" pitchFamily="18" charset="0"/>
              </a:rPr>
              <a:t> • D1 - Поместить ОР в стек и читать следующий символ строки.</a:t>
            </a:r>
            <a:endParaRPr lang="ru-RU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>
                <a:latin typeface="Times New Roman" panose="02020603050405020304" pitchFamily="18" charset="0"/>
                <a:cs typeface="Times New Roman" panose="02020603050405020304" pitchFamily="18" charset="0"/>
              </a:rPr>
              <a:t> • D2 - Удалить ОР1 из стека и добавить его в выходную строку; затем поместить ОР в стек и читать следующий символ строки.</a:t>
            </a:r>
            <a:endParaRPr lang="ru-RU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>
                <a:latin typeface="Times New Roman" panose="02020603050405020304" pitchFamily="18" charset="0"/>
                <a:cs typeface="Times New Roman" panose="02020603050405020304" pitchFamily="18" charset="0"/>
              </a:rPr>
              <a:t> • D3 - Удалить ОР1 из стека и читать следующий символ строки.</a:t>
            </a:r>
            <a:endParaRPr lang="ru-RU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>
                <a:latin typeface="Times New Roman" panose="02020603050405020304" pitchFamily="18" charset="0"/>
                <a:cs typeface="Times New Roman" panose="02020603050405020304" pitchFamily="18" charset="0"/>
              </a:rPr>
              <a:t> • D4 - Удалить ОР1 из стека и добавить его в выходную строку.</a:t>
            </a:r>
            <a:endParaRPr lang="ru-RU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>
                <a:latin typeface="Times New Roman" panose="02020603050405020304" pitchFamily="18" charset="0"/>
                <a:cs typeface="Times New Roman" panose="02020603050405020304" pitchFamily="18" charset="0"/>
              </a:rPr>
              <a:t> • D5 - Ошибка в выражении. Конец разбора.</a:t>
            </a:r>
            <a:endParaRPr lang="ru-RU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>
                <a:latin typeface="Times New Roman" panose="02020603050405020304" pitchFamily="18" charset="0"/>
                <a:cs typeface="Times New Roman" panose="02020603050405020304" pitchFamily="18" charset="0"/>
              </a:rPr>
              <a:t> • D6 - Успешное завершение разбора.</a:t>
            </a:r>
            <a:endParaRPr lang="ru-RU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обработки всех символов входной строки извлекаем оставшиеся элементы из стека и добавляем их в выходную строку.</a:t>
            </a:r>
            <a:endParaRPr lang="ru-RU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1640156" y="-16778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метода Бауэра-</a:t>
            </a:r>
            <a:r>
              <a:rPr lang="ru-RU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Замельзона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Объект 2"/>
          <p:cNvSpPr>
            <a:spLocks noGrp="1"/>
          </p:cNvSpPr>
          <p:nvPr>
            <p:ph idx="1"/>
          </p:nvPr>
        </p:nvSpPr>
        <p:spPr>
          <a:xfrm>
            <a:off x="553673" y="838899"/>
            <a:ext cx="10800127" cy="5622285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Ниже приведён фрагмент подпрограммы, реализующей метод Дейкстры для разбора логических выражений</a:t>
            </a: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private void Decstra()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bool expectOperand = true;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while (index &lt; ExpressionStack.Count)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{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Token token = ExpressionStack[index];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switch (token.Type)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{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case tokenType.ID: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case tokenType.LIT: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if (!expectOperand)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{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throw new Exception("Incorrect expression: missing operator between operands.");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}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output += token.Value + " ";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expectOperand = false; // After an operand, we expect an operator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break;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4054895" y="4633722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</a:fld>
            <a:endParaRPr lang="ru-RU"/>
          </a:p>
        </p:txBody>
      </p:sp>
      <p:sp>
        <p:nvSpPr>
          <p:cNvPr id="5" name="Объект 2"/>
          <p:cNvSpPr txBox="1"/>
          <p:nvPr/>
        </p:nvSpPr>
        <p:spPr>
          <a:xfrm>
            <a:off x="3928278" y="5707190"/>
            <a:ext cx="3899859" cy="649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Успешный разбор программы без ошибок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1"/>
          <p:cNvSpPr txBox="1"/>
          <p:nvPr/>
        </p:nvSpPr>
        <p:spPr>
          <a:xfrm>
            <a:off x="3210645" y="198308"/>
            <a:ext cx="5770709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работы программы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7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4215" y="795655"/>
            <a:ext cx="8242935" cy="4904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4430090" y="5986652"/>
            <a:ext cx="3627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Обнаружение лексической ошибки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2506" y="230559"/>
            <a:ext cx="5883150" cy="1341236"/>
          </a:xfrm>
          <a:prstGeom prst="rect">
            <a:avLst/>
          </a:prstGeom>
        </p:spPr>
      </p:pic>
      <p:pic>
        <p:nvPicPr>
          <p:cNvPr id="89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110" y="864235"/>
            <a:ext cx="8696325" cy="5121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/>
          <p:nvPr/>
        </p:nvSpPr>
        <p:spPr>
          <a:xfrm>
            <a:off x="3685350" y="353806"/>
            <a:ext cx="5757753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работы программы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Объект 2"/>
          <p:cNvSpPr>
            <a:spLocks noGrp="1"/>
          </p:cNvSpPr>
          <p:nvPr>
            <p:ph idx="1"/>
          </p:nvPr>
        </p:nvSpPr>
        <p:spPr>
          <a:xfrm>
            <a:off x="4341495" y="5971540"/>
            <a:ext cx="3900170" cy="58483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Обнаружение синтаксической ошибки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</a:fld>
            <a:endParaRPr lang="ru-RU"/>
          </a:p>
        </p:txBody>
      </p:sp>
      <p:pic>
        <p:nvPicPr>
          <p:cNvPr id="90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4675" y="935355"/>
            <a:ext cx="8502650" cy="5036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83515"/>
            <a:ext cx="10515600" cy="1325563"/>
          </a:xfrm>
        </p:spPr>
        <p:txBody>
          <a:bodyPr/>
          <a:lstStyle/>
          <a:p>
            <a:pPr algn="ctr"/>
            <a:r>
              <a:rPr lang="ru-RU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работы программы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937704" y="6167047"/>
            <a:ext cx="2316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Ошибка в выражении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" name="Picture 1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69440" y="1097280"/>
            <a:ext cx="8452485" cy="5069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6442" y="1020919"/>
            <a:ext cx="10797358" cy="545660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18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результате данной работы был создан транслятор для подмножества языка Pascal. Данная программа выполняет лексический и  синтаксический разбор, а также разбор сложного логического выражения. Для синтаксического анализа был использован метод LR-грамматик. Для разбора сложного логического выражения использовался метод Дейкстры.</a:t>
            </a:r>
            <a:endParaRPr lang="ru-RU" sz="180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18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процессе работы была составлена грамматика подмножества языка Pascal, реализованы методы лексического и синтаксического разбора полученного кода, а также выполнено тестирование программы.</a:t>
            </a:r>
            <a:endParaRPr lang="ru-RU" sz="180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18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Подводя итоги, можно считать, что разработанный транслятор соответствует требованиям технического задания.</a:t>
            </a:r>
            <a:endParaRPr lang="ru-RU" sz="180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</a:fld>
            <a:endParaRPr lang="ru-RU"/>
          </a:p>
        </p:txBody>
      </p:sp>
      <p:sp>
        <p:nvSpPr>
          <p:cNvPr id="5" name="Заголовок 1"/>
          <p:cNvSpPr txBox="1"/>
          <p:nvPr/>
        </p:nvSpPr>
        <p:spPr>
          <a:xfrm>
            <a:off x="933303" y="380475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336386" y="2793534"/>
            <a:ext cx="56877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/>
              <a:t>Спасибо за внимание! </a:t>
            </a:r>
            <a:endParaRPr lang="ru-RU"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36784" y="0"/>
            <a:ext cx="6325998" cy="1325563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ь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курсовой работы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9610" y="961661"/>
            <a:ext cx="10634189" cy="44324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основных методов и алгоритмов, применяемых в разработке трансляторов с подмножества формальных языков. Разработка собственного транслятора с подмножества языка Pascal.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работы: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основных принципов построения трансляторов 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лексической и синтаксической составляющих языка Pasca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разновидностей грамматик формальных языков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и применение методов трансляции арифметических и логических выражений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</a:fld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36784" y="0"/>
            <a:ext cx="6325998" cy="1325563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технического задания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9610" y="961661"/>
            <a:ext cx="10634189" cy="44324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– реализовать транслятор с подмножества некоторого языка программирования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для трансляции –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Pascal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Обеспечить развернутую диагностику ошибок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класс транслятора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Синтаксический разбор – на основе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грамматик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Разбор выражений выполнять методом Дейкстры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языке поддерживаются: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у идентификатора 8 символов значащие;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не менее 3-х директив описания переменных;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сложное логическое выражение;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простой арифметический оператор;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условный оператор if … then…else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</a:fld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97735" y="0"/>
            <a:ext cx="4396530" cy="1325563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языка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04008"/>
            <a:ext cx="10515600" cy="5752342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sz="1800">
                <a:latin typeface="Times New Roman" panose="02020603050405020304" pitchFamily="18" charset="0"/>
                <a:cs typeface="Times New Roman" panose="02020603050405020304" pitchFamily="18" charset="0"/>
              </a:rPr>
              <a:t>Язык Pascal является компилируемым языком программирования, поддерживающим процедурное программирование и в некоторых версиях объектно-ориентированное программирование. Он был создан Никлаусом Виртом в 1970 году и предназначен для обучения программированию, а также для разработки различных приложений</a:t>
            </a:r>
            <a:r>
              <a:rPr lang="ru-RU" sz="1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Pascal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имеет свой алфавит,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включающий в себя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Латинские буквы (A-Z)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цифры от 0 до 9, Арифметические операции (+, -, *, /), знаки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сравнения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(&lt;, &gt;, =),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разделительные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знаки [: , ;  ( )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помощью перечисленных символов образуются величины, выражения и операторы, которые составляют элементы языка. При построении элементов языка используются элементарные конструкции, которые включают в себя имена, числа и строки.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</a:fld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2079771" y="0"/>
            <a:ext cx="8230299" cy="1325563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Разработанная грамматика языка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838200" y="958361"/>
            <a:ext cx="9832596" cy="5763113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Полученная грамматика состоит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множества терминалов и </a:t>
            </a:r>
            <a:r>
              <a:rPr lang="ru-RU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нетерминалов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G=[T,N,P, &lt;прог&gt;] 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T={var, integer, real, longint, begin, end, if, then, else, id, lit,expr, noterm, +, -, *, \, ;, ,, :, =, ., &gt;, &lt;}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N{&lt;прог&gt;, &lt;список&gt;, &lt;тело&gt;, &lt;опис&gt;, &lt;список перем&gt;, &lt;тип&gt;, &lt;список опер&gt;, &lt;опер&gt;, &lt;операнд&gt;, , &lt;усл&gt;, }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P{ &lt;прог&gt;::=var&lt;список&gt;&lt;тело&gt; 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&lt;список&gt;::=&lt;опис&gt;|&lt;список&gt;&lt;опис&gt; 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&lt;опис&gt;::=&lt;список перем&gt;:&lt;тип&gt;; 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&lt;тип&gt;::=integer|real|longint 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&lt;список перем&gt;::=id|&lt;список перем&gt;, id 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&lt;тело&gt;::=begin&lt;список опер&gt;end. 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&lt;список опер&gt;::=&lt;опер&gt;|&lt;список опер&gt;&lt;опер&gt; 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&lt;опер&gt;::=id:=&lt;операнд&gt;;|id:=&lt;операнд&gt;&lt;операнд&gt;;|&lt;усл&gt; 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&lt;операнд&gt;::=id|lit ::=+|*|-|\ 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&lt;усл&gt;::=if(expr)then&lt;блок опер&gt;| if(expr)then&lt;блок опер&gt;else&lt;блок опер&gt; 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&lt;блок опер&gt;::=&lt;опер&gt;|begin&lt;список опер&gt;end; }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</a:fld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87529" y="-19217"/>
            <a:ext cx="6216942" cy="1325563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лексического анализатора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5039" y="1201335"/>
            <a:ext cx="5356028" cy="5460736"/>
          </a:xfrm>
        </p:spPr>
        <p:txBody>
          <a:bodyPr>
            <a:no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входного потока выбирается очередной символ, в зависимости от которого запускается тот или иной сканер (символ может быть также проигнорирован, либо признан ошибочным)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Просматривается входной поток символов программы на исходном языке, выделяя символы, входящие в требуемую лексему, до обнаружения очередного символа, который может ограничивать лексему, либо до обнаружения ошибочного символа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успешном распознавании информация о выделенной лексеме заносится в список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токенов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Алгоритм возвращается к первому этапу и продолжает просматривать входной поток с того места, на котором остановился сканер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6016968" y="1306348"/>
          <a:ext cx="4499331" cy="38867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29885"/>
                <a:gridCol w="2269446"/>
              </a:tblGrid>
              <a:tr h="77735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qe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77735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LIT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322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77735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EQUAL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77724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VAR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77735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COMMA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3521" y="-106756"/>
            <a:ext cx="7424957" cy="1325563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построения решающей таблицы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8841" y="1073440"/>
            <a:ext cx="11134960" cy="5648035"/>
          </a:xfrm>
        </p:spPr>
        <p:txBody>
          <a:bodyPr>
            <a:norm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Берётся исходная грамматика языка, по ней строится граф состояний.</a:t>
            </a:r>
            <a:endParaRPr lang="ru-RU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190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sz="1900">
                <a:latin typeface="Times New Roman" panose="02020603050405020304" pitchFamily="18" charset="0"/>
                <a:cs typeface="Times New Roman" panose="02020603050405020304" pitchFamily="18" charset="0"/>
              </a:rPr>
              <a:t>ля его постройки берется исходное состояние и ставится маркер перед первым терминалом или нетерминалом. Если это терминал: то он раскрывается ниже и с ним посторяется тоже, что и с начальным состоянием. Если нетерминал: то он не раскрывается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Дальше, по графу состояний стротися решающая таблица. Берется нулевое состояние и у порождающего символа пишется «конец разбора» а у ε «сдвиг». Дальше рассматриваются поочереди все состояния из графа состояний, у символов слева от маркера пишется сдвиг, а у тех что справа состояние, в которое они переводят, в случае отсутсвия перехода пишется свертка с казанием количества сворачиваемых символов и нетерминал к которому переходит свертка </a:t>
            </a: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Фрагмент решающей таблицы со свёрткой </a:t>
            </a:r>
            <a:b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</a:fld>
            <a:endParaRPr lang="ru-RU"/>
          </a:p>
        </p:txBody>
      </p:sp>
      <p:graphicFrame>
        <p:nvGraphicFramePr>
          <p:cNvPr id="6" name="Table 5"/>
          <p:cNvGraphicFramePr/>
          <p:nvPr/>
        </p:nvGraphicFramePr>
        <p:xfrm>
          <a:off x="464185" y="4203700"/>
          <a:ext cx="4099560" cy="412115"/>
        </p:xfrm>
        <a:graphic>
          <a:graphicData uri="http://schemas.openxmlformats.org/drawingml/2006/table">
            <a:tbl>
              <a:tblPr/>
              <a:tblGrid>
                <a:gridCol w="384175"/>
                <a:gridCol w="913130"/>
                <a:gridCol w="294005"/>
                <a:gridCol w="2508250"/>
              </a:tblGrid>
              <a:tr h="412115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400" b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  <a:endParaRPr lang="en-US" sz="1400" b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свёртка(-1, &lt;тип&gt;)</a:t>
                      </a:r>
                      <a:endParaRPr lang="en-US" sz="1400" b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</a:fld>
            <a:endParaRPr lang="ru-RU"/>
          </a:p>
        </p:txBody>
      </p:sp>
      <p:sp>
        <p:nvSpPr>
          <p:cNvPr id="4" name="Заголовок 1"/>
          <p:cNvSpPr txBox="1"/>
          <p:nvPr/>
        </p:nvSpPr>
        <p:spPr>
          <a:xfrm>
            <a:off x="1666035" y="16423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Фрагмент полученной решающей таблицы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5071" y="713064"/>
            <a:ext cx="10798730" cy="417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/>
          <p:nvPr/>
        </p:nvGraphicFramePr>
        <p:xfrm>
          <a:off x="695960" y="859790"/>
          <a:ext cx="10800080" cy="5133975"/>
        </p:xfrm>
        <a:graphic>
          <a:graphicData uri="http://schemas.openxmlformats.org/drawingml/2006/table">
            <a:tbl>
              <a:tblPr/>
              <a:tblGrid>
                <a:gridCol w="2700020"/>
                <a:gridCol w="2700020"/>
                <a:gridCol w="2700020"/>
                <a:gridCol w="2700020"/>
              </a:tblGrid>
              <a:tr h="5378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состояние</a:t>
                      </a:r>
                      <a:endParaRPr lang="en-US" sz="1800" b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стек разбора</a:t>
                      </a:r>
                      <a:endParaRPr lang="en-US" sz="1800" b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вход</a:t>
                      </a:r>
                      <a:endParaRPr lang="en-US" sz="1800" b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действие</a:t>
                      </a:r>
                      <a:endParaRPr lang="en-US" sz="1800" b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586740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&lt;прог&gt;</a:t>
                      </a:r>
                      <a:endParaRPr lang="en-US" sz="1800" b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800" b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конец разбора</a:t>
                      </a:r>
                      <a:endParaRPr lang="en-US" sz="1800" b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2444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800" b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ε</a:t>
                      </a:r>
                      <a:endParaRPr lang="en-US" sz="1800" b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800" b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сдвиг</a:t>
                      </a:r>
                      <a:endParaRPr lang="en-US" sz="1800" b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1466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800" b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endParaRPr lang="en-US" sz="1800" b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800" b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s1</a:t>
                      </a:r>
                      <a:endParaRPr lang="en-US" sz="1800" b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244475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endParaRPr lang="en-US" sz="1800" b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800" b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сдвиг</a:t>
                      </a:r>
                      <a:endParaRPr lang="en-US" sz="1800" b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911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800" b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&lt;список&gt;</a:t>
                      </a:r>
                      <a:endParaRPr lang="en-US" sz="1800" b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800" b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s2</a:t>
                      </a:r>
                      <a:endParaRPr lang="en-US" sz="1800" b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2933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800" b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&lt;опис&gt;</a:t>
                      </a:r>
                      <a:endParaRPr lang="en-US" sz="1800" b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800" b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s3</a:t>
                      </a:r>
                      <a:endParaRPr lang="en-US" sz="1800" b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6356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800" b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&lt;список перем&gt;</a:t>
                      </a:r>
                      <a:endParaRPr lang="en-US" sz="1800" b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800" b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s4</a:t>
                      </a:r>
                      <a:endParaRPr lang="en-US" sz="1800" b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2743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800" b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 b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800" b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s5</a:t>
                      </a:r>
                      <a:endParaRPr lang="en-US" sz="1800" b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91160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b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&lt;список&gt;</a:t>
                      </a:r>
                      <a:endParaRPr lang="en-US" sz="1800" b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800" b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сдвиг</a:t>
                      </a:r>
                      <a:endParaRPr lang="en-US" sz="1800" b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2933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800" b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&lt;тело&gt;</a:t>
                      </a:r>
                      <a:endParaRPr lang="en-US" sz="1800" b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800" b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s6</a:t>
                      </a:r>
                      <a:endParaRPr lang="en-US" sz="1800" b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2444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800" b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begin</a:t>
                      </a:r>
                      <a:endParaRPr lang="en-US" sz="1800" b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800" b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s7</a:t>
                      </a:r>
                      <a:endParaRPr lang="en-US" sz="1800" b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2933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800" b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&lt;опис&gt;</a:t>
                      </a:r>
                      <a:endParaRPr lang="en-US" sz="1800" b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800" b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s8</a:t>
                      </a:r>
                      <a:endParaRPr lang="en-US" sz="1800" b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6356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800" b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&lt;список перем&gt;</a:t>
                      </a:r>
                      <a:endParaRPr lang="en-US" sz="1800" b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800" b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s4</a:t>
                      </a:r>
                      <a:endParaRPr lang="en-US" sz="1800" b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800" b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 b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800" b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s5</a:t>
                      </a:r>
                      <a:endParaRPr lang="en-US" sz="1800" b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45490" y="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синтаксического анализатора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7287" y="1167743"/>
            <a:ext cx="10866514" cy="5362453"/>
          </a:xfrm>
        </p:spPr>
        <p:txBody>
          <a:bodyPr>
            <a:normAutofit/>
          </a:bodyPr>
          <a:lstStyle/>
          <a:p>
            <a:pPr marL="0" lvl="0" indent="0">
              <a:buFont typeface="+mj-lt"/>
              <a:buNone/>
            </a:pPr>
            <a:r>
              <a:rPr lang="ru-RU" dirty="0">
                <a:solidFill>
                  <a:schemeClr val="tx1"/>
                </a:solidFill>
              </a:rPr>
              <a:t>1.Согласно решающей таблицы, строится каждое состояние с указанием метода сдвига и переходом к следующему состоянию. Выбор дейтсвия осужствляется текущим токеном в стеке.</a:t>
            </a:r>
            <a:endParaRPr lang="ru-RU" dirty="0">
              <a:solidFill>
                <a:schemeClr val="tx1"/>
              </a:solidFill>
            </a:endParaRPr>
          </a:p>
          <a:p>
            <a:pPr marL="0" lvl="0" indent="0">
              <a:buFont typeface="+mj-lt"/>
              <a:buNone/>
            </a:pPr>
            <a:r>
              <a:rPr lang="ru-RU" dirty="0">
                <a:solidFill>
                  <a:schemeClr val="tx1"/>
                </a:solidFill>
              </a:rPr>
              <a:t>2.Последовательно осуществляется проход по стеку токенов входной программы, и согласно правилам таблицы определяется действие(переход в следующее правило, либо сдвиг). Если текущая лексема не соответствует терминалу иил нетерминалу в правиле, фиксируется ошибка и разбор заканчивается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</a:fld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9112</Words>
  <Application>WPS Presentation</Application>
  <PresentationFormat>Широкоэкранный</PresentationFormat>
  <Paragraphs>402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SimSun</vt:lpstr>
      <vt:lpstr>Wingdings</vt:lpstr>
      <vt:lpstr>Times New Roman</vt:lpstr>
      <vt:lpstr>Wingdings 3</vt:lpstr>
      <vt:lpstr>Symbol</vt:lpstr>
      <vt:lpstr>Courier New</vt:lpstr>
      <vt:lpstr>Calibri</vt:lpstr>
      <vt:lpstr>Microsoft YaHei</vt:lpstr>
      <vt:lpstr>Arial Unicode MS</vt:lpstr>
      <vt:lpstr>Calibri Light</vt:lpstr>
      <vt:lpstr>Тема Office</vt:lpstr>
      <vt:lpstr>Курсовая работа   По дисциплине: «Теория автоматов и формальных языков» Тема работы: «Транслятор с подмножества языка Visual Basic»  </vt:lpstr>
      <vt:lpstr>Цель курсовой работы</vt:lpstr>
      <vt:lpstr>Анализ технического задания</vt:lpstr>
      <vt:lpstr>Описание языка</vt:lpstr>
      <vt:lpstr>Разработанная грамматика языка</vt:lpstr>
      <vt:lpstr>Алгоритм лексического анализатора</vt:lpstr>
      <vt:lpstr>Алгоритм построения решающей таблицы</vt:lpstr>
      <vt:lpstr>PowerPoint 演示文稿</vt:lpstr>
      <vt:lpstr>Алгоритм синтаксического анализатора</vt:lpstr>
      <vt:lpstr>PowerPoint 演示文稿</vt:lpstr>
      <vt:lpstr>PowerPoint 演示文稿</vt:lpstr>
      <vt:lpstr>Реализация метода Бауэра-Замельзона</vt:lpstr>
      <vt:lpstr>PowerPoint 演示文稿</vt:lpstr>
      <vt:lpstr>PowerPoint 演示文稿</vt:lpstr>
      <vt:lpstr>PowerPoint 演示文稿</vt:lpstr>
      <vt:lpstr>Демонстрация работы программы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  По дисциплине: «Теория автоматов и формальных языков» Тема работы: «Транслятор с подмножества языка VB»</dc:title>
  <dc:creator>Кокурин Ярослав</dc:creator>
  <cp:lastModifiedBy>User</cp:lastModifiedBy>
  <cp:revision>48</cp:revision>
  <dcterms:created xsi:type="dcterms:W3CDTF">2023-05-26T17:27:00Z</dcterms:created>
  <dcterms:modified xsi:type="dcterms:W3CDTF">2024-05-28T17:32:46Z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86682BB617EC41708B722B92541EA089_13</vt:lpwstr>
  </property>
  <property fmtid="{D5CDD505-2E9C-101B-9397-08002B2CF9AE}" pid="3" name="KSOProductBuildVer">
    <vt:lpwstr>1033-12.2.0.13472</vt:lpwstr>
  </property>
</Properties>
</file>