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0" r:id="rId3"/>
    <p:sldId id="259" r:id="rId4"/>
    <p:sldId id="268" r:id="rId5"/>
    <p:sldId id="295" r:id="rId6"/>
    <p:sldId id="296" r:id="rId7"/>
    <p:sldId id="298" r:id="rId8"/>
    <p:sldId id="297" r:id="rId9"/>
    <p:sldId id="299" r:id="rId10"/>
    <p:sldId id="305" r:id="rId11"/>
    <p:sldId id="300" r:id="rId12"/>
    <p:sldId id="301" r:id="rId13"/>
    <p:sldId id="302" r:id="rId14"/>
    <p:sldId id="274" r:id="rId15"/>
    <p:sldId id="303" r:id="rId16"/>
    <p:sldId id="285" r:id="rId17"/>
    <p:sldId id="304" r:id="rId18"/>
    <p:sldId id="306" r:id="rId19"/>
    <p:sldId id="307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6617"/>
    <a:srgbClr val="F55C1B"/>
    <a:srgbClr val="FC4902"/>
    <a:srgbClr val="FA8617"/>
    <a:srgbClr val="F38B49"/>
    <a:srgbClr val="E64C5B"/>
    <a:srgbClr val="F0674D"/>
    <a:srgbClr val="EF7C4F"/>
    <a:srgbClr val="F79E45"/>
    <a:srgbClr val="FDDD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5259" autoAdjust="0"/>
  </p:normalViewPr>
  <p:slideViewPr>
    <p:cSldViewPr snapToGrid="0">
      <p:cViewPr>
        <p:scale>
          <a:sx n="66" d="100"/>
          <a:sy n="66" d="100"/>
        </p:scale>
        <p:origin x="-7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87" y="8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4C9248-0306-4E4F-BFE1-3F52A3F274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7EA7F2-6401-45D2-8B3D-97952177A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5E73-63F1-4ADB-BD9C-AD2C5A2B328A}" type="datetimeFigureOut">
              <a:rPr lang="id-ID" smtClean="0"/>
              <a:pPr/>
              <a:t>30/06/2019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FABA8-3DE2-417A-A095-01458ECD4C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3164AC-4220-404A-9B29-9C7D7AE76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A7378-3AB9-4109-AE12-BC9B2D20980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4728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9C7C-5051-42EF-92D1-2AB422698151}" type="datetimeFigureOut">
              <a:rPr lang="id-ID" smtClean="0"/>
              <a:pPr/>
              <a:t>30/06/2019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21107-2DC5-4D84-96CE-ECCF8B2471C2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210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Section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0996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About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6964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Our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0895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Section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0996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Section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21107-2DC5-4D84-96CE-ECCF8B2471C2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648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ACB7532-1A7E-4590-9630-A904AA0547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994" y="710011"/>
            <a:ext cx="10768012" cy="543599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912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5CCD0FA-133B-4B62-B09A-5628D8D863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816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117084-09A2-478D-BE99-5F506C604F8C}"/>
              </a:ext>
            </a:extLst>
          </p:cNvPr>
          <p:cNvSpPr/>
          <p:nvPr userDrawn="1"/>
        </p:nvSpPr>
        <p:spPr>
          <a:xfrm>
            <a:off x="1115616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F80986A-D511-4922-9DEB-D2C90486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320" y="250507"/>
            <a:ext cx="5151120" cy="1504315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2544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D0CFB5-52F9-4E70-8AAE-565B14FCC79E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0954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D0CFB5-52F9-4E70-8AAE-565B14FCC79E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A2FDC6-C818-47D5-833E-7664B8779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946400"/>
            <a:ext cx="12192000" cy="3911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46990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D0CFB5-52F9-4E70-8AAE-565B14FCC79E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132EF7-8EC3-4811-8FAF-601817BC62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6440"/>
            <a:ext cx="12192000" cy="348996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2945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D0CFB5-52F9-4E70-8AAE-565B14FCC79E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0AEF6C-8A3B-4823-869C-7B303D7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2076284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8048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993688" y="0"/>
            <a:ext cx="31983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70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85533" y="1828800"/>
            <a:ext cx="2792412" cy="27924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702157" y="1828800"/>
            <a:ext cx="2792412" cy="279241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542767" y="1828800"/>
            <a:ext cx="2792412" cy="27924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6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064071" y="987723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9064071" y="3543646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30834" y="3543647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30834" y="1007028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607095" y="1007028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75" y="892410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6157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696505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3B52433-C33F-4EA4-903F-6D7C915AD3EB}"/>
              </a:ext>
            </a:extLst>
          </p:cNvPr>
          <p:cNvSpPr/>
          <p:nvPr userDrawn="1"/>
        </p:nvSpPr>
        <p:spPr>
          <a:xfrm>
            <a:off x="8768219" y="0"/>
            <a:ext cx="342378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46D582BE-B6D4-4DCD-80C5-89C4A878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12" y="2239659"/>
            <a:ext cx="3923393" cy="2378679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85246" y="1463841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38025" y="1463841"/>
            <a:ext cx="2324944" cy="232494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0804" y="1463841"/>
            <a:ext cx="2324944" cy="23249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6443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6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F3AD1F-C9EE-4C82-AE2D-430B137A0636}"/>
              </a:ext>
            </a:extLst>
          </p:cNvPr>
          <p:cNvSpPr/>
          <p:nvPr userDrawn="1"/>
        </p:nvSpPr>
        <p:spPr>
          <a:xfrm>
            <a:off x="1115616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9B86646-B623-48A5-9096-86BD7D79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320" y="250507"/>
            <a:ext cx="5151120" cy="1504315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1755" y="2004163"/>
            <a:ext cx="1727200" cy="197911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824960" y="4567599"/>
            <a:ext cx="1727200" cy="19791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21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31369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F3AD1F-C9EE-4C82-AE2D-430B137A0636}"/>
              </a:ext>
            </a:extLst>
          </p:cNvPr>
          <p:cNvSpPr/>
          <p:nvPr userDrawn="1"/>
        </p:nvSpPr>
        <p:spPr>
          <a:xfrm>
            <a:off x="1115616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9B86646-B623-48A5-9096-86BD7D79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320" y="250507"/>
            <a:ext cx="5151120" cy="1504315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971019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4605" y="0"/>
            <a:ext cx="8707395" cy="348223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683BE7-70CF-4B8E-886C-5529C55757DD}"/>
              </a:ext>
            </a:extLst>
          </p:cNvPr>
          <p:cNvSpPr/>
          <p:nvPr userDrawn="1"/>
        </p:nvSpPr>
        <p:spPr>
          <a:xfrm>
            <a:off x="0" y="0"/>
            <a:ext cx="34846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22251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5908358" y="372110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38" y="257492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2013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766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392997" y="1423686"/>
            <a:ext cx="6400257" cy="41321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8263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310135" y="1322173"/>
            <a:ext cx="2567668" cy="4386649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73180" y="969561"/>
            <a:ext cx="2745960" cy="491887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90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73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64313" y="0"/>
            <a:ext cx="5627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771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6FDCE-8611-48B6-A870-9D397C3D5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3884" y="2412289"/>
            <a:ext cx="3501788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d-ID" dirty="0"/>
              <a:t>IT’S</a:t>
            </a:r>
            <a:br>
              <a:rPr lang="id-ID" dirty="0"/>
            </a:br>
            <a:r>
              <a:rPr lang="id-ID" dirty="0"/>
              <a:t>BREAK TIME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F83E9739-3417-4C14-B757-03B0F4E952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2225" y="1535113"/>
            <a:ext cx="9607550" cy="532288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17561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627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F3AD1F-C9EE-4C82-AE2D-430B137A0636}"/>
              </a:ext>
            </a:extLst>
          </p:cNvPr>
          <p:cNvSpPr/>
          <p:nvPr userDrawn="1"/>
        </p:nvSpPr>
        <p:spPr>
          <a:xfrm>
            <a:off x="1115616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232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DA396D9-DB2B-4E36-90E1-06AD9CB03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0310" y="0"/>
            <a:ext cx="7006682" cy="6858000"/>
          </a:xfrm>
          <a:custGeom>
            <a:avLst/>
            <a:gdLst>
              <a:gd name="connsiteX0" fmla="*/ 3156716 w 7006682"/>
              <a:gd name="connsiteY0" fmla="*/ 0 h 6858000"/>
              <a:gd name="connsiteX1" fmla="*/ 7006682 w 7006682"/>
              <a:gd name="connsiteY1" fmla="*/ 0 h 6858000"/>
              <a:gd name="connsiteX2" fmla="*/ 3849966 w 7006682"/>
              <a:gd name="connsiteY2" fmla="*/ 6858000 h 6858000"/>
              <a:gd name="connsiteX3" fmla="*/ 0 w 70066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6682" h="6858000">
                <a:moveTo>
                  <a:pt x="3156716" y="0"/>
                </a:moveTo>
                <a:lnTo>
                  <a:pt x="7006682" y="0"/>
                </a:lnTo>
                <a:lnTo>
                  <a:pt x="38499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833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723920F9-1A8F-481B-B0D0-3793DB741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6963" y="0"/>
            <a:ext cx="4745037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D0CFB5-52F9-4E70-8AAE-565B14FCC79E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F0AEF6C-8A3B-4823-869C-7B303D7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9982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752C3EBE-D2DB-4914-8CDC-468447E21B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0338" y="296863"/>
            <a:ext cx="4167187" cy="62865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620C9D-6EB6-4275-BF7E-FC6480EF70F7}"/>
              </a:ext>
            </a:extLst>
          </p:cNvPr>
          <p:cNvSpPr/>
          <p:nvPr userDrawn="1"/>
        </p:nvSpPr>
        <p:spPr>
          <a:xfrm>
            <a:off x="24384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B2153F0-29C5-4BA3-A412-67233C7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6224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ictur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752C3EBE-D2DB-4914-8CDC-468447E21B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317754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D29E441-7649-4A21-96C4-7B289FD143D3}"/>
              </a:ext>
            </a:extLst>
          </p:cNvPr>
          <p:cNvSpPr/>
          <p:nvPr userDrawn="1"/>
        </p:nvSpPr>
        <p:spPr>
          <a:xfrm>
            <a:off x="243840" y="344360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82EEAFF-480A-45F1-91DE-F1E279ED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328987"/>
            <a:ext cx="5151120" cy="1504315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4530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ictur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752C3EBE-D2DB-4914-8CDC-468447E21B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7360" y="0"/>
            <a:ext cx="4188941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683BE7-70CF-4B8E-886C-5529C55757DD}"/>
              </a:ext>
            </a:extLst>
          </p:cNvPr>
          <p:cNvSpPr/>
          <p:nvPr userDrawn="1"/>
        </p:nvSpPr>
        <p:spPr>
          <a:xfrm>
            <a:off x="1" y="0"/>
            <a:ext cx="300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4885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F3AD1F-C9EE-4C82-AE2D-430B137A0636}"/>
              </a:ext>
            </a:extLst>
          </p:cNvPr>
          <p:cNvSpPr/>
          <p:nvPr userDrawn="1"/>
        </p:nvSpPr>
        <p:spPr>
          <a:xfrm>
            <a:off x="11156160" y="365125"/>
            <a:ext cx="792000" cy="7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9B86646-B623-48A5-9096-86BD7D79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320" y="250507"/>
            <a:ext cx="5151120" cy="1504315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0942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146997-AB3B-4076-8711-2A5CDFD2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DC5BC9-0FC6-456B-B673-A68CB962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2C1CFC-135F-4BF4-B502-A936E793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2B73-8BF6-4826-A38E-32F2249DC6D0}" type="datetimeFigureOut">
              <a:rPr lang="id-ID" smtClean="0"/>
              <a:pPr/>
              <a:t>30/06/2019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E9124-17A0-49DC-B53E-5E03B1E5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6526A7-37C2-4334-AB39-5AC568EBF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8FF4-F7FE-4066-B1BB-59E5BB95AF2E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485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51" r:id="rId4"/>
    <p:sldLayoutId id="2147483652" r:id="rId5"/>
    <p:sldLayoutId id="2147483661" r:id="rId6"/>
    <p:sldLayoutId id="2147483662" r:id="rId7"/>
    <p:sldLayoutId id="2147483665" r:id="rId8"/>
    <p:sldLayoutId id="2147483660" r:id="rId9"/>
    <p:sldLayoutId id="2147483666" r:id="rId10"/>
    <p:sldLayoutId id="2147483663" r:id="rId11"/>
    <p:sldLayoutId id="2147483683" r:id="rId12"/>
    <p:sldLayoutId id="2147483682" r:id="rId13"/>
    <p:sldLayoutId id="2147483653" r:id="rId14"/>
    <p:sldLayoutId id="2147483659" r:id="rId15"/>
    <p:sldLayoutId id="2147483667" r:id="rId16"/>
    <p:sldLayoutId id="2147483670" r:id="rId17"/>
    <p:sldLayoutId id="2147483668" r:id="rId18"/>
    <p:sldLayoutId id="2147483669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8" r:id="rId26"/>
    <p:sldLayoutId id="2147483679" r:id="rId27"/>
    <p:sldLayoutId id="2147483677" r:id="rId28"/>
    <p:sldLayoutId id="2147483680" r:id="rId29"/>
    <p:sldLayoutId id="2147483681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foto-telainicial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-20000"/>
          </a:blip>
          <a:srcRect l="5101" r="6580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9774135-5248-4F3F-A1E1-7D3B8692A1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84098B-A651-4CE8-897D-F4CC5A7B5E84}"/>
              </a:ext>
            </a:extLst>
          </p:cNvPr>
          <p:cNvSpPr/>
          <p:nvPr/>
        </p:nvSpPr>
        <p:spPr>
          <a:xfrm>
            <a:off x="345981" y="4632960"/>
            <a:ext cx="2319973" cy="1952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E0098A3-87DF-4DDB-B0F6-AD3F940E3F3B}"/>
              </a:ext>
            </a:extLst>
          </p:cNvPr>
          <p:cNvSpPr txBox="1">
            <a:spLocks/>
          </p:cNvSpPr>
          <p:nvPr/>
        </p:nvSpPr>
        <p:spPr>
          <a:xfrm>
            <a:off x="670432" y="4897120"/>
            <a:ext cx="7650608" cy="19608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pt-BR" sz="4000" dirty="0" smtClean="0">
                <a:solidFill>
                  <a:schemeClr val="bg2"/>
                </a:solidFill>
                <a:latin typeface="Bebas Neue" panose="020B0606020202050201" pitchFamily="34" charset="0"/>
              </a:rPr>
              <a:t>Gabriel Valença Dezordi</a:t>
            </a:r>
          </a:p>
          <a:p>
            <a:pPr>
              <a:lnSpc>
                <a:spcPct val="80000"/>
              </a:lnSpc>
            </a:pPr>
            <a:r>
              <a:rPr lang="pt-BR" sz="4000" dirty="0" smtClean="0">
                <a:solidFill>
                  <a:schemeClr val="bg2"/>
                </a:solidFill>
                <a:latin typeface="Bebas Neue" panose="020B0606020202050201" pitchFamily="34" charset="0"/>
              </a:rPr>
              <a:t>Orientador: Sandro Silva</a:t>
            </a:r>
          </a:p>
          <a:p>
            <a:pPr>
              <a:lnSpc>
                <a:spcPct val="80000"/>
              </a:lnSpc>
            </a:pPr>
            <a:r>
              <a:rPr lang="pt-BR" sz="4000" dirty="0" smtClean="0">
                <a:solidFill>
                  <a:schemeClr val="bg2"/>
                </a:solidFill>
                <a:latin typeface="Bebas Neue" panose="020B0606020202050201" pitchFamily="34" charset="0"/>
              </a:rPr>
              <a:t>2019</a:t>
            </a:r>
            <a:endParaRPr lang="id-ID" sz="4000" dirty="0">
              <a:solidFill>
                <a:schemeClr val="bg2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4360" y="438835"/>
            <a:ext cx="1100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+mj-lt"/>
              </a:rPr>
              <a:t>Instituto Federal de Educação, Ciência e Tecnologia do Rio Grande do Sul – Campus Canoas</a:t>
            </a:r>
            <a:endParaRPr lang="pt-BR" sz="3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xampp\htdocs\meusprog\TCC - meLivra\meLivra -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2967" y="2013145"/>
            <a:ext cx="6626066" cy="1828505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2674620" y="3593515"/>
            <a:ext cx="68427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 smtClean="0">
                <a:solidFill>
                  <a:schemeClr val="bg1"/>
                </a:solidFill>
                <a:latin typeface="+mj-lt"/>
              </a:rPr>
              <a:t>Sistema para Negociação e Gerenciamento de Empréstimos de Livro</a:t>
            </a:r>
            <a:endParaRPr lang="pt-B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80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19" y="250507"/>
            <a:ext cx="7454538" cy="1504315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928" y="1315357"/>
            <a:ext cx="6477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9985813" y="1335331"/>
            <a:ext cx="1625600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9258" y="714984"/>
            <a:ext cx="8011886" cy="3421607"/>
          </a:xfrm>
        </p:spPr>
        <p:txBody>
          <a:bodyPr/>
          <a:lstStyle/>
          <a:p>
            <a:pPr algn="r"/>
            <a:r>
              <a:rPr lang="pt-BR" sz="4800" dirty="0" smtClean="0"/>
              <a:t>Diagrama </a:t>
            </a:r>
            <a:br>
              <a:rPr lang="pt-BR" sz="4800" dirty="0" smtClean="0"/>
            </a:br>
            <a:r>
              <a:rPr lang="pt-BR" sz="4800" dirty="0" smtClean="0"/>
              <a:t>Entidade-</a:t>
            </a:r>
            <a:br>
              <a:rPr lang="pt-BR" sz="4800" dirty="0" smtClean="0"/>
            </a:br>
            <a:r>
              <a:rPr lang="pt-BR" sz="4800" dirty="0" smtClean="0"/>
              <a:t>Relacionamento</a:t>
            </a:r>
            <a:endParaRPr lang="pt-BR" sz="4800" dirty="0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669143" cy="1335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2" y="984024"/>
            <a:ext cx="63246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669143" cy="1335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8342" y="290282"/>
            <a:ext cx="11350172" cy="8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236" y="333830"/>
            <a:ext cx="10923452" cy="954178"/>
          </a:xfrm>
        </p:spPr>
        <p:txBody>
          <a:bodyPr/>
          <a:lstStyle/>
          <a:p>
            <a:r>
              <a:rPr lang="pt-BR" dirty="0" smtClean="0"/>
              <a:t>Tecnologias adotadas</a:t>
            </a:r>
            <a:endParaRPr lang="pt-BR" dirty="0"/>
          </a:p>
        </p:txBody>
      </p:sp>
      <p:pic>
        <p:nvPicPr>
          <p:cNvPr id="83970" name="Picture 2" descr="Resultado de imagem para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228" y="1669143"/>
            <a:ext cx="2380342" cy="2380342"/>
          </a:xfrm>
          <a:prstGeom prst="rect">
            <a:avLst/>
          </a:prstGeom>
          <a:noFill/>
        </p:spPr>
      </p:pic>
      <p:pic>
        <p:nvPicPr>
          <p:cNvPr id="83972" name="Picture 4" descr="Resultado de imagem para c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210" y="1669142"/>
            <a:ext cx="1702290" cy="2397500"/>
          </a:xfrm>
          <a:prstGeom prst="rect">
            <a:avLst/>
          </a:prstGeom>
          <a:noFill/>
        </p:spPr>
      </p:pic>
      <p:pic>
        <p:nvPicPr>
          <p:cNvPr id="83974" name="Picture 6" descr="Resultado de imagem para javascri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9927" y="2148114"/>
            <a:ext cx="1702254" cy="1932714"/>
          </a:xfrm>
          <a:prstGeom prst="rect">
            <a:avLst/>
          </a:prstGeom>
          <a:noFill/>
        </p:spPr>
      </p:pic>
      <p:pic>
        <p:nvPicPr>
          <p:cNvPr id="83976" name="Picture 8" descr="Resultado de imagem para my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28309" y="2296455"/>
            <a:ext cx="2282826" cy="117946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1175644" y="4673601"/>
            <a:ext cx="467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+mj-lt"/>
              </a:rPr>
              <a:t>Google Books</a:t>
            </a:r>
          </a:p>
          <a:p>
            <a:pPr algn="ctr"/>
            <a:r>
              <a:rPr lang="pt-BR" sz="3200" b="1" dirty="0" smtClean="0">
                <a:latin typeface="+mj-lt"/>
              </a:rPr>
              <a:t>API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44457" y="4637313"/>
            <a:ext cx="4876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+mj-lt"/>
              </a:rPr>
              <a:t>Place</a:t>
            </a:r>
            <a:r>
              <a:rPr lang="pt-BR" sz="3200" b="1" dirty="0" smtClean="0">
                <a:latin typeface="+mj-lt"/>
              </a:rPr>
              <a:t> Autocomplete</a:t>
            </a:r>
          </a:p>
          <a:p>
            <a:pPr algn="ctr"/>
            <a:r>
              <a:rPr lang="pt-BR" sz="3200" b="1" dirty="0" smtClean="0">
                <a:latin typeface="+mj-lt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669143" cy="1335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8342" y="290282"/>
            <a:ext cx="11350172" cy="8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236" y="333830"/>
            <a:ext cx="10923452" cy="954178"/>
          </a:xfrm>
        </p:spPr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pic>
        <p:nvPicPr>
          <p:cNvPr id="91138" name="Picture 2" descr="Resultado de imagem para xampp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735" y="1407203"/>
            <a:ext cx="2007052" cy="2007053"/>
          </a:xfrm>
          <a:prstGeom prst="rect">
            <a:avLst/>
          </a:prstGeom>
          <a:noFill/>
        </p:spPr>
      </p:pic>
      <p:pic>
        <p:nvPicPr>
          <p:cNvPr id="91140" name="Picture 4" descr="Resultado de imagem para astah uml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187" y="1533070"/>
            <a:ext cx="1819728" cy="1819728"/>
          </a:xfrm>
          <a:prstGeom prst="rect">
            <a:avLst/>
          </a:prstGeom>
          <a:noFill/>
        </p:spPr>
      </p:pic>
      <p:pic>
        <p:nvPicPr>
          <p:cNvPr id="91142" name="Picture 6" descr="Resultado de imagem para sublime text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5011" y="1534430"/>
            <a:ext cx="1760311" cy="1760311"/>
          </a:xfrm>
          <a:prstGeom prst="rect">
            <a:avLst/>
          </a:prstGeom>
          <a:noFill/>
        </p:spPr>
      </p:pic>
      <p:pic>
        <p:nvPicPr>
          <p:cNvPr id="91144" name="Picture 8" descr="Resultado de imagem para postman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9909" y="1523319"/>
            <a:ext cx="1814964" cy="1814965"/>
          </a:xfrm>
          <a:prstGeom prst="rect">
            <a:avLst/>
          </a:prstGeom>
          <a:noFill/>
        </p:spPr>
      </p:pic>
      <p:pic>
        <p:nvPicPr>
          <p:cNvPr id="91146" name="Picture 10" descr="Resultado de imagem para google form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3896" y="3845606"/>
            <a:ext cx="1947194" cy="1947195"/>
          </a:xfrm>
          <a:prstGeom prst="rect">
            <a:avLst/>
          </a:prstGeom>
          <a:noFill/>
        </p:spPr>
      </p:pic>
      <p:pic>
        <p:nvPicPr>
          <p:cNvPr id="91148" name="Picture 12" descr="Resultado de imagem para mysql workbench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4032" y="3914774"/>
            <a:ext cx="1832832" cy="1832832"/>
          </a:xfrm>
          <a:prstGeom prst="rect">
            <a:avLst/>
          </a:prstGeom>
          <a:noFill/>
        </p:spPr>
      </p:pic>
      <p:pic>
        <p:nvPicPr>
          <p:cNvPr id="17" name="Picture 10" descr="Resultado de imagem para bootstrap 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2071" y="3947203"/>
            <a:ext cx="1818384" cy="18183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dult, Blur, Book, Education, Park, Outdoors, Lecture"/>
          <p:cNvPicPr>
            <a:picLocks noChangeAspect="1" noChangeArrowheads="1"/>
          </p:cNvPicPr>
          <p:nvPr/>
        </p:nvPicPr>
        <p:blipFill>
          <a:blip r:embed="rId3" cstate="print"/>
          <a:srcRect l="9735"/>
          <a:stretch>
            <a:fillRect/>
          </a:stretch>
        </p:blipFill>
        <p:spPr bwMode="auto">
          <a:xfrm>
            <a:off x="0" y="0"/>
            <a:ext cx="9285512" cy="6858000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9355609" y="1279632"/>
            <a:ext cx="2358353" cy="1831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De</a:t>
            </a:r>
          </a:p>
          <a:p>
            <a:pPr algn="r"/>
            <a:r>
              <a:rPr lang="en-US" sz="6600" dirty="0" err="1" smtClean="0"/>
              <a:t>mons</a:t>
            </a:r>
            <a:endParaRPr lang="en-US" sz="6600" dirty="0" smtClean="0"/>
          </a:p>
          <a:p>
            <a:pPr algn="ctr"/>
            <a:r>
              <a:rPr lang="en-US" sz="6600" dirty="0" err="1" smtClean="0"/>
              <a:t>t</a:t>
            </a:r>
            <a:r>
              <a:rPr lang="en-US" sz="6600" dirty="0" err="1" smtClean="0"/>
              <a:t>ra</a:t>
            </a:r>
            <a:endParaRPr lang="en-US" sz="6600" dirty="0" smtClean="0"/>
          </a:p>
          <a:p>
            <a:pPr algn="ctr"/>
            <a:r>
              <a:rPr lang="en-US" sz="6600" dirty="0" err="1" smtClean="0"/>
              <a:t>ção</a:t>
            </a:r>
            <a:endParaRPr lang="en-US" sz="66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9774135-5248-4F3F-A1E1-7D3B8692A1B3}"/>
              </a:ext>
            </a:extLst>
          </p:cNvPr>
          <p:cNvSpPr/>
          <p:nvPr/>
        </p:nvSpPr>
        <p:spPr>
          <a:xfrm>
            <a:off x="0" y="0"/>
            <a:ext cx="9303657" cy="6858000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57896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0" y="250507"/>
            <a:ext cx="7467600" cy="1504315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288" y="1527856"/>
            <a:ext cx="75914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.pixabay.com/photo/2012/11/23/06/11/book-67049_960_720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t="12500" b="1250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6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03528" y="0"/>
            <a:ext cx="4784943" cy="46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89829" y="551542"/>
            <a:ext cx="4412343" cy="2670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 err="1" smtClean="0">
                <a:solidFill>
                  <a:schemeClr val="bg2"/>
                </a:solidFill>
              </a:rPr>
              <a:t>Muito</a:t>
            </a:r>
            <a:endParaRPr lang="en-US" sz="7000" dirty="0" smtClean="0">
              <a:solidFill>
                <a:schemeClr val="bg2"/>
              </a:solidFill>
            </a:endParaRPr>
          </a:p>
          <a:p>
            <a:pPr algn="ctr"/>
            <a:r>
              <a:rPr lang="en-US" sz="7000" dirty="0" smtClean="0">
                <a:solidFill>
                  <a:schemeClr val="bg2"/>
                </a:solidFill>
              </a:rPr>
              <a:t>o</a:t>
            </a:r>
            <a:r>
              <a:rPr lang="en-US" sz="7000" dirty="0" smtClean="0">
                <a:solidFill>
                  <a:schemeClr val="bg2"/>
                </a:solidFill>
              </a:rPr>
              <a:t>brigado!!</a:t>
            </a:r>
            <a:endParaRPr lang="en-US" sz="7000" dirty="0">
              <a:solidFill>
                <a:schemeClr val="bg2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89829" y="3316514"/>
            <a:ext cx="4412343" cy="1023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 smtClean="0">
                <a:solidFill>
                  <a:schemeClr val="bg2"/>
                </a:solidFill>
              </a:rPr>
              <a:t>Perguntas</a:t>
            </a:r>
            <a:r>
              <a:rPr lang="en-US" sz="6000" dirty="0" smtClean="0">
                <a:solidFill>
                  <a:schemeClr val="bg2"/>
                </a:solidFill>
              </a:rPr>
              <a:t>?</a:t>
            </a:r>
          </a:p>
        </p:txBody>
      </p:sp>
      <p:pic>
        <p:nvPicPr>
          <p:cNvPr id="4098" name="Picture 2" descr="Resultado de imagem para emoji pensativ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8432" y="2916691"/>
            <a:ext cx="3514725" cy="3514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9173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0" y="250507"/>
            <a:ext cx="7467600" cy="1504315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1705469"/>
            <a:ext cx="4834391" cy="474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 r="15934"/>
          <a:stretch>
            <a:fillRect/>
          </a:stretch>
        </p:blipFill>
        <p:spPr bwMode="auto">
          <a:xfrm>
            <a:off x="6210529" y="1768476"/>
            <a:ext cx="5981471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19" y="250507"/>
            <a:ext cx="7454538" cy="1504315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8028" y="1171575"/>
            <a:ext cx="5334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19" y="250507"/>
            <a:ext cx="7454538" cy="1504315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2207" y="639309"/>
            <a:ext cx="36957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cdn.pixabay.com/photo/2012/11/23/06/11/book-67049_960_720.jpg"/>
          <p:cNvPicPr>
            <a:picLocks noChangeAspect="1" noChangeArrowheads="1"/>
          </p:cNvPicPr>
          <p:nvPr/>
        </p:nvPicPr>
        <p:blipFill>
          <a:blip r:embed="rId3" cstate="print"/>
          <a:srcRect b="25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3491AA-5565-4B98-8895-6B9B5E8FFE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774135-5248-4F3F-A1E1-7D3B8692A1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811D49-B92F-4EC6-B61B-731479FE25CB}"/>
              </a:ext>
            </a:extLst>
          </p:cNvPr>
          <p:cNvSpPr/>
          <p:nvPr/>
        </p:nvSpPr>
        <p:spPr>
          <a:xfrm>
            <a:off x="476930" y="4151046"/>
            <a:ext cx="2319973" cy="2319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230D697-D376-4F6E-9AE9-8DE33FD1EE73}"/>
              </a:ext>
            </a:extLst>
          </p:cNvPr>
          <p:cNvSpPr txBox="1">
            <a:spLocks/>
          </p:cNvSpPr>
          <p:nvPr/>
        </p:nvSpPr>
        <p:spPr>
          <a:xfrm>
            <a:off x="1205434" y="4344536"/>
            <a:ext cx="5267326" cy="23199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 smtClean="0">
                <a:solidFill>
                  <a:schemeClr val="bg2"/>
                </a:solidFill>
                <a:latin typeface="Bebas Neue" panose="020B0606020202050201" pitchFamily="34" charset="0"/>
              </a:rPr>
              <a:t>Problema</a:t>
            </a:r>
            <a:endParaRPr lang="id-ID" sz="8800" dirty="0">
              <a:solidFill>
                <a:schemeClr val="bg2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43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B9257-71EA-46DA-A357-C5C89891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50507"/>
            <a:ext cx="5151120" cy="15043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>
                <a:latin typeface="Bebas Neue" panose="020B0606020202050201" pitchFamily="34" charset="0"/>
              </a:rPr>
              <a:t>Problemas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41C026F-7696-425E-BC6C-964D34184F23}"/>
              </a:ext>
            </a:extLst>
          </p:cNvPr>
          <p:cNvSpPr/>
          <p:nvPr/>
        </p:nvSpPr>
        <p:spPr>
          <a:xfrm>
            <a:off x="5749765" y="2206051"/>
            <a:ext cx="617220" cy="617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41C026F-7696-425E-BC6C-964D34184F23}"/>
              </a:ext>
            </a:extLst>
          </p:cNvPr>
          <p:cNvSpPr/>
          <p:nvPr/>
        </p:nvSpPr>
        <p:spPr>
          <a:xfrm>
            <a:off x="5749765" y="4521392"/>
            <a:ext cx="617220" cy="617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41C026F-7696-425E-BC6C-964D34184F23}"/>
              </a:ext>
            </a:extLst>
          </p:cNvPr>
          <p:cNvSpPr/>
          <p:nvPr/>
        </p:nvSpPr>
        <p:spPr>
          <a:xfrm>
            <a:off x="290635" y="2206051"/>
            <a:ext cx="617220" cy="617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41C026F-7696-425E-BC6C-964D34184F23}"/>
              </a:ext>
            </a:extLst>
          </p:cNvPr>
          <p:cNvSpPr/>
          <p:nvPr/>
        </p:nvSpPr>
        <p:spPr>
          <a:xfrm>
            <a:off x="290635" y="4521392"/>
            <a:ext cx="617220" cy="617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 flipH="1">
            <a:off x="414581" y="2324827"/>
            <a:ext cx="544266" cy="544267"/>
            <a:chOff x="1649865" y="5177101"/>
            <a:chExt cx="544266" cy="544267"/>
          </a:xfrm>
          <a:solidFill>
            <a:schemeClr val="tx1"/>
          </a:solidFill>
        </p:grpSpPr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1649865" y="5500719"/>
              <a:ext cx="110324" cy="2206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1796964" y="5405105"/>
              <a:ext cx="117679" cy="31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951418" y="5272716"/>
              <a:ext cx="95614" cy="4486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2083807" y="5177101"/>
              <a:ext cx="110324" cy="5442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2083807" y="5177101"/>
              <a:ext cx="110324" cy="5442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9C09842-0792-4BB9-9D41-91D6BCEA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098" y="2439461"/>
            <a:ext cx="346714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>
                <a:latin typeface="+mn-lt"/>
                <a:cs typeface="Arial" panose="020B0604020202020204" pitchFamily="34" charset="0"/>
              </a:rPr>
              <a:t>Fechamento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de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lojas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da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Livraria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Cultura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evidencia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poucos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livros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vendidos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. </a:t>
            </a:r>
            <a:r>
              <a:rPr lang="pt-BR" dirty="0" smtClean="0">
                <a:latin typeface="+mn-lt"/>
              </a:rPr>
              <a:t>(Exame, 2019)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2F810CB-F1F7-40D1-999B-AEE8F27E4CC3}"/>
              </a:ext>
            </a:extLst>
          </p:cNvPr>
          <p:cNvSpPr txBox="1"/>
          <p:nvPr/>
        </p:nvSpPr>
        <p:spPr>
          <a:xfrm>
            <a:off x="1104858" y="2114551"/>
            <a:ext cx="4097597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600" dirty="0" smtClean="0">
                <a:latin typeface="+mj-lt"/>
              </a:rPr>
              <a:t>Mercado editorial </a:t>
            </a:r>
            <a:r>
              <a:rPr lang="en-ID" sz="2600" dirty="0" err="1" smtClean="0">
                <a:latin typeface="+mj-lt"/>
              </a:rPr>
              <a:t>em</a:t>
            </a:r>
            <a:r>
              <a:rPr lang="en-ID" sz="2600" dirty="0" smtClean="0">
                <a:latin typeface="+mj-lt"/>
              </a:rPr>
              <a:t> </a:t>
            </a:r>
            <a:r>
              <a:rPr lang="en-ID" sz="2600" dirty="0" err="1" smtClean="0">
                <a:latin typeface="+mj-lt"/>
              </a:rPr>
              <a:t>crise</a:t>
            </a:r>
            <a:endParaRPr lang="id-ID" sz="2600" dirty="0">
              <a:latin typeface="+mj-lt"/>
            </a:endParaRPr>
          </a:p>
        </p:txBody>
      </p:sp>
      <p:sp>
        <p:nvSpPr>
          <p:cNvPr id="29" name="Coração 28"/>
          <p:cNvSpPr/>
          <p:nvPr/>
        </p:nvSpPr>
        <p:spPr>
          <a:xfrm>
            <a:off x="5897880" y="2286000"/>
            <a:ext cx="762000" cy="716280"/>
          </a:xfrm>
          <a:prstGeom prst="hear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xmlns="" id="{39C09842-0792-4BB9-9D41-91D6BCEA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138" y="2439461"/>
            <a:ext cx="3467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  <a:cs typeface="Arial" panose="020B0604020202020204" pitchFamily="34" charset="0"/>
              </a:rPr>
              <a:t>62% prefere o “prazer de tê-los nas mãos”. (</a:t>
            </a:r>
            <a:r>
              <a:rPr lang="pt-BR" dirty="0" err="1" smtClean="0">
                <a:latin typeface="+mn-lt"/>
                <a:cs typeface="Arial" panose="020B0604020202020204" pitchFamily="34" charset="0"/>
              </a:rPr>
              <a:t>Voxburner</a:t>
            </a:r>
            <a:r>
              <a:rPr lang="pt-BR" dirty="0" smtClean="0">
                <a:latin typeface="+mn-lt"/>
                <a:cs typeface="Arial" panose="020B0604020202020204" pitchFamily="34" charset="0"/>
              </a:rPr>
              <a:t>, 2013)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5" name="TextBox 39">
            <a:extLst>
              <a:ext uri="{FF2B5EF4-FFF2-40B4-BE49-F238E27FC236}">
                <a16:creationId xmlns:a16="http://schemas.microsoft.com/office/drawing/2014/main" xmlns="" id="{22F810CB-F1F7-40D1-999B-AEE8F27E4CC3}"/>
              </a:ext>
            </a:extLst>
          </p:cNvPr>
          <p:cNvSpPr txBox="1"/>
          <p:nvPr/>
        </p:nvSpPr>
        <p:spPr>
          <a:xfrm>
            <a:off x="6758898" y="2114551"/>
            <a:ext cx="4374916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600" dirty="0" err="1" smtClean="0">
                <a:latin typeface="+mj-lt"/>
              </a:rPr>
              <a:t>Livros</a:t>
            </a:r>
            <a:r>
              <a:rPr lang="en-ID" sz="2600" dirty="0" smtClean="0">
                <a:latin typeface="+mj-lt"/>
              </a:rPr>
              <a:t> </a:t>
            </a:r>
            <a:r>
              <a:rPr lang="en-ID" sz="2600" dirty="0" err="1" smtClean="0">
                <a:latin typeface="+mj-lt"/>
              </a:rPr>
              <a:t>físicos</a:t>
            </a:r>
            <a:r>
              <a:rPr lang="en-ID" sz="2600" dirty="0" smtClean="0">
                <a:latin typeface="+mj-lt"/>
              </a:rPr>
              <a:t> x </a:t>
            </a:r>
            <a:r>
              <a:rPr lang="en-ID" sz="2600" dirty="0" err="1" smtClean="0">
                <a:latin typeface="+mj-lt"/>
              </a:rPr>
              <a:t>l</a:t>
            </a:r>
            <a:r>
              <a:rPr lang="en-ID" sz="2600" dirty="0" err="1" smtClean="0">
                <a:latin typeface="+mj-lt"/>
              </a:rPr>
              <a:t>ivros</a:t>
            </a:r>
            <a:r>
              <a:rPr lang="en-ID" sz="2600" dirty="0" smtClean="0">
                <a:latin typeface="+mj-lt"/>
              </a:rPr>
              <a:t> </a:t>
            </a:r>
            <a:r>
              <a:rPr lang="en-ID" sz="2600" dirty="0" err="1" smtClean="0">
                <a:latin typeface="+mj-lt"/>
              </a:rPr>
              <a:t>digitais</a:t>
            </a:r>
            <a:endParaRPr lang="id-ID" sz="2600" dirty="0">
              <a:latin typeface="+mj-lt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xmlns="" id="{39C09842-0792-4BB9-9D41-91D6BCEA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098" y="4862621"/>
            <a:ext cx="346714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>
                <a:latin typeface="+mn-lt"/>
                <a:cs typeface="Arial" panose="020B0604020202020204" pitchFamily="34" charset="0"/>
              </a:rPr>
              <a:t>Empréstimos proporcionam a experiência da leitura de forma ecológica e gratuita.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4" name="TextBox 39">
            <a:extLst>
              <a:ext uri="{FF2B5EF4-FFF2-40B4-BE49-F238E27FC236}">
                <a16:creationId xmlns:a16="http://schemas.microsoft.com/office/drawing/2014/main" xmlns="" id="{22F810CB-F1F7-40D1-999B-AEE8F27E4CC3}"/>
              </a:ext>
            </a:extLst>
          </p:cNvPr>
          <p:cNvSpPr txBox="1"/>
          <p:nvPr/>
        </p:nvSpPr>
        <p:spPr>
          <a:xfrm>
            <a:off x="1104858" y="4537711"/>
            <a:ext cx="332494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600" dirty="0" smtClean="0">
                <a:latin typeface="+mj-lt"/>
              </a:rPr>
              <a:t>“</a:t>
            </a:r>
            <a:r>
              <a:rPr lang="en-ID" sz="2600" dirty="0" err="1" smtClean="0">
                <a:latin typeface="+mj-lt"/>
              </a:rPr>
              <a:t>Empresta</a:t>
            </a:r>
            <a:r>
              <a:rPr lang="en-ID" sz="2600" dirty="0" smtClean="0">
                <a:latin typeface="+mj-lt"/>
              </a:rPr>
              <a:t> </a:t>
            </a:r>
            <a:r>
              <a:rPr lang="en-ID" sz="2600" dirty="0" err="1" smtClean="0">
                <a:latin typeface="+mj-lt"/>
              </a:rPr>
              <a:t>pra</a:t>
            </a:r>
            <a:r>
              <a:rPr lang="en-ID" sz="2600" dirty="0" smtClean="0">
                <a:latin typeface="+mj-lt"/>
              </a:rPr>
              <a:t> </a:t>
            </a:r>
            <a:r>
              <a:rPr lang="en-ID" sz="2600" dirty="0" err="1" smtClean="0">
                <a:latin typeface="+mj-lt"/>
              </a:rPr>
              <a:t>mim</a:t>
            </a:r>
            <a:r>
              <a:rPr lang="en-ID" sz="2600" dirty="0" smtClean="0">
                <a:latin typeface="+mj-lt"/>
              </a:rPr>
              <a:t>?”</a:t>
            </a:r>
            <a:endParaRPr lang="id-ID" sz="2600" dirty="0">
              <a:latin typeface="+mj-lt"/>
            </a:endParaRPr>
          </a:p>
        </p:txBody>
      </p:sp>
      <p:sp>
        <p:nvSpPr>
          <p:cNvPr id="47" name="Texto explicativo retangular com cantos arredondados 46"/>
          <p:cNvSpPr/>
          <p:nvPr/>
        </p:nvSpPr>
        <p:spPr>
          <a:xfrm>
            <a:off x="457200" y="4465320"/>
            <a:ext cx="655320" cy="457200"/>
          </a:xfrm>
          <a:prstGeom prst="wedgeRoundRectCallou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Multiplicar 52"/>
          <p:cNvSpPr/>
          <p:nvPr/>
        </p:nvSpPr>
        <p:spPr>
          <a:xfrm>
            <a:off x="5806440" y="4434840"/>
            <a:ext cx="883920" cy="96012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39C09842-0792-4BB9-9D41-91D6BCEA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378" y="4862621"/>
            <a:ext cx="406150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>
                <a:latin typeface="+mn-lt"/>
                <a:cs typeface="Arial" panose="020B0604020202020204" pitchFamily="34" charset="0"/>
              </a:rPr>
              <a:t>Problemas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como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perda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dano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livros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o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esquecimento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empréstimos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são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comuns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.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xmlns="" id="{22F810CB-F1F7-40D1-999B-AEE8F27E4CC3}"/>
              </a:ext>
            </a:extLst>
          </p:cNvPr>
          <p:cNvSpPr txBox="1"/>
          <p:nvPr/>
        </p:nvSpPr>
        <p:spPr>
          <a:xfrm>
            <a:off x="6774138" y="4568191"/>
            <a:ext cx="2856872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600" dirty="0" err="1" smtClean="0">
                <a:latin typeface="+mj-lt"/>
              </a:rPr>
              <a:t>Danos</a:t>
            </a:r>
            <a:r>
              <a:rPr lang="en-ID" sz="2600" dirty="0" smtClean="0">
                <a:latin typeface="+mj-lt"/>
              </a:rPr>
              <a:t> e </a:t>
            </a:r>
            <a:r>
              <a:rPr lang="en-ID" sz="2600" dirty="0" err="1" smtClean="0">
                <a:latin typeface="+mj-lt"/>
              </a:rPr>
              <a:t>extravios</a:t>
            </a:r>
            <a:endParaRPr lang="id-ID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367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6" grpId="0" animBg="1"/>
      <p:bldP spid="27" grpId="0" animBg="1"/>
      <p:bldP spid="28" grpId="0" animBg="1"/>
      <p:bldP spid="39" grpId="0"/>
      <p:bldP spid="40" grpId="0"/>
      <p:bldP spid="29" grpId="0" animBg="1"/>
      <p:bldP spid="30" grpId="0"/>
      <p:bldP spid="35" grpId="0"/>
      <p:bldP spid="37" grpId="0"/>
      <p:bldP spid="44" grpId="0"/>
      <p:bldP spid="47" grpId="0" animBg="1"/>
      <p:bldP spid="53" grpId="0" animBg="1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B9257-71EA-46DA-A357-C5C8989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>
                <a:latin typeface="Bebas Neue" panose="020B0606020202050201" pitchFamily="34" charset="0"/>
              </a:rPr>
              <a:t>Objetivos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9C09842-0792-4BB9-9D41-91D6BCEA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" y="4418964"/>
            <a:ext cx="4983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 sz="2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pt-BR" sz="2400" dirty="0" smtClean="0">
                <a:sym typeface="Helvetica Neue Thin"/>
              </a:rPr>
              <a:t>Implementar um sistema que possibilite a negociação, organização e o gerenciamento de empréstimos de </a:t>
            </a:r>
            <a:r>
              <a:rPr lang="pt-BR" sz="2400" dirty="0" smtClean="0">
                <a:sym typeface="Helvetica Neue Thin"/>
              </a:rPr>
              <a:t>livros entre os seus usuários</a:t>
            </a:r>
            <a:r>
              <a:rPr lang="pt-BR" sz="2400" dirty="0" smtClean="0">
                <a:sym typeface="Helvetica Neue Thin"/>
              </a:rPr>
              <a:t>.</a:t>
            </a:r>
            <a:endParaRPr lang="id-ID" sz="2400" dirty="0">
              <a:latin typeface="+mn-lt"/>
              <a:ea typeface="Helvetica Neue Thin"/>
              <a:cs typeface="Helvetica Neue Thin"/>
              <a:sym typeface="Helvetica Neue Thin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A46D7B7-BA4A-4EE2-9DE5-4EE683CA49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accent1"/>
          </a:solidFill>
        </p:spPr>
      </p:sp>
      <p:pic>
        <p:nvPicPr>
          <p:cNvPr id="24" name="Picture 2" descr="C:\xampp\htdocs\meusprog\TCC - meLivra\meLivra -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8056" y="519625"/>
            <a:ext cx="7895889" cy="2178921"/>
          </a:xfrm>
          <a:prstGeom prst="rect">
            <a:avLst/>
          </a:prstGeom>
          <a:noFill/>
        </p:spPr>
      </p:pic>
      <p:sp>
        <p:nvSpPr>
          <p:cNvPr id="29" name="Retângulo 28"/>
          <p:cNvSpPr/>
          <p:nvPr/>
        </p:nvSpPr>
        <p:spPr>
          <a:xfrm>
            <a:off x="5791200" y="3419178"/>
            <a:ext cx="60655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300" dirty="0" smtClean="0"/>
              <a:t>Realizar </a:t>
            </a:r>
            <a:r>
              <a:rPr lang="pt-BR" sz="2300" dirty="0" smtClean="0"/>
              <a:t>levantamento de requisitos</a:t>
            </a:r>
            <a:r>
              <a:rPr lang="pt-BR" sz="2300" dirty="0" smtClean="0"/>
              <a:t>;</a:t>
            </a:r>
            <a:br>
              <a:rPr lang="pt-BR" sz="2300" dirty="0" smtClean="0"/>
            </a:br>
            <a:endParaRPr lang="pt-BR" sz="1000" dirty="0" smtClean="0"/>
          </a:p>
          <a:p>
            <a:pPr>
              <a:buFont typeface="Arial" pitchFamily="34" charset="0"/>
              <a:buChar char="•"/>
            </a:pPr>
            <a:r>
              <a:rPr lang="pt-BR" sz="2300" dirty="0" smtClean="0"/>
              <a:t>Definir </a:t>
            </a:r>
            <a:r>
              <a:rPr lang="pt-BR" sz="2300" dirty="0" smtClean="0"/>
              <a:t>as ferramentas a serem utilizadas no desenvolvimento do sistema</a:t>
            </a:r>
            <a:r>
              <a:rPr lang="pt-BR" sz="2300" dirty="0" smtClean="0"/>
              <a:t>;</a:t>
            </a:r>
          </a:p>
          <a:p>
            <a:pPr>
              <a:buFont typeface="Arial" pitchFamily="34" charset="0"/>
              <a:buChar char="•"/>
            </a:pPr>
            <a:endParaRPr lang="pt-BR" sz="1000" dirty="0" smtClean="0"/>
          </a:p>
          <a:p>
            <a:pPr>
              <a:buFont typeface="Arial" pitchFamily="34" charset="0"/>
              <a:buChar char="•"/>
            </a:pPr>
            <a:r>
              <a:rPr lang="pt-BR" sz="2300" dirty="0" smtClean="0"/>
              <a:t>Identificar </a:t>
            </a:r>
            <a:r>
              <a:rPr lang="pt-BR" sz="2300" dirty="0" smtClean="0"/>
              <a:t>e analisar sistemas </a:t>
            </a:r>
            <a:r>
              <a:rPr lang="pt-BR" sz="2300" dirty="0" smtClean="0"/>
              <a:t>relacionados;</a:t>
            </a:r>
          </a:p>
          <a:p>
            <a:pPr>
              <a:buFont typeface="Arial" pitchFamily="34" charset="0"/>
              <a:buChar char="•"/>
            </a:pPr>
            <a:endParaRPr lang="pt-BR" sz="1000" dirty="0" smtClean="0"/>
          </a:p>
          <a:p>
            <a:pPr>
              <a:buFont typeface="Arial" pitchFamily="34" charset="0"/>
              <a:buChar char="•"/>
            </a:pPr>
            <a:r>
              <a:rPr lang="pt-BR" sz="2300" dirty="0" smtClean="0"/>
              <a:t>Modelar </a:t>
            </a:r>
            <a:r>
              <a:rPr lang="pt-BR" sz="2300" dirty="0" smtClean="0"/>
              <a:t>e implementar a plataforma Web</a:t>
            </a:r>
            <a:r>
              <a:rPr lang="pt-BR" sz="2300" dirty="0" smtClean="0"/>
              <a:t>;</a:t>
            </a:r>
          </a:p>
          <a:p>
            <a:pPr>
              <a:buFont typeface="Arial" pitchFamily="34" charset="0"/>
              <a:buChar char="•"/>
            </a:pPr>
            <a:endParaRPr lang="pt-BR" sz="1000" dirty="0" smtClean="0"/>
          </a:p>
          <a:p>
            <a:pPr>
              <a:buFont typeface="Arial" pitchFamily="34" charset="0"/>
              <a:buChar char="•"/>
            </a:pPr>
            <a:r>
              <a:rPr lang="pt-BR" sz="2300" dirty="0" smtClean="0"/>
              <a:t>Realizar testes.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xmlns="" val="200367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0" y="250507"/>
            <a:ext cx="7467600" cy="1504315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348" y="1867853"/>
            <a:ext cx="8303304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cdn.pixabay.com/photo/2012/11/23/06/11/book-67049_960_720.jpg"/>
          <p:cNvPicPr>
            <a:picLocks noChangeAspect="1" noChangeArrowheads="1"/>
          </p:cNvPicPr>
          <p:nvPr/>
        </p:nvPicPr>
        <p:blipFill>
          <a:blip r:embed="rId3" cstate="print"/>
          <a:srcRect b="25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774135-5248-4F3F-A1E1-7D3B8692A1B3}"/>
              </a:ext>
            </a:extLst>
          </p:cNvPr>
          <p:cNvSpPr/>
          <p:nvPr/>
        </p:nvSpPr>
        <p:spPr>
          <a:xfrm>
            <a:off x="14514" y="0"/>
            <a:ext cx="12192000" cy="6858000"/>
          </a:xfrm>
          <a:prstGeom prst="rect">
            <a:avLst/>
          </a:pr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811D49-B92F-4EC6-B61B-731479FE25CB}"/>
              </a:ext>
            </a:extLst>
          </p:cNvPr>
          <p:cNvSpPr/>
          <p:nvPr/>
        </p:nvSpPr>
        <p:spPr>
          <a:xfrm>
            <a:off x="476930" y="4151046"/>
            <a:ext cx="2319973" cy="2319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230D697-D376-4F6E-9AE9-8DE33FD1EE73}"/>
              </a:ext>
            </a:extLst>
          </p:cNvPr>
          <p:cNvSpPr txBox="1">
            <a:spLocks/>
          </p:cNvSpPr>
          <p:nvPr/>
        </p:nvSpPr>
        <p:spPr>
          <a:xfrm>
            <a:off x="1205434" y="4344536"/>
            <a:ext cx="6490766" cy="23199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 smtClean="0">
                <a:solidFill>
                  <a:schemeClr val="bg2"/>
                </a:solidFill>
                <a:latin typeface="Bebas Neue" panose="020B0606020202050201" pitchFamily="34" charset="0"/>
              </a:rPr>
              <a:t>Metodologia</a:t>
            </a:r>
            <a:endParaRPr lang="id-ID" sz="8800" dirty="0">
              <a:solidFill>
                <a:schemeClr val="bg2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43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0" y="250507"/>
            <a:ext cx="7467600" cy="1504315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79" y="2216469"/>
            <a:ext cx="6339841" cy="286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81000" y="1524000"/>
            <a:ext cx="70326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700" dirty="0" smtClean="0"/>
              <a:t>Abordagem qualitativa de natureza aplicada.</a:t>
            </a:r>
            <a:endParaRPr lang="pt-BR" sz="2700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9440" y="2242184"/>
            <a:ext cx="4770120" cy="308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64480" y="394716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90,4%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720" y="250507"/>
            <a:ext cx="7467600" cy="1504315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64480" y="394716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90,4%</a:t>
            </a:r>
            <a:endParaRPr lang="pt-BR" dirty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938" y="1953533"/>
            <a:ext cx="679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19314" y="1944915"/>
            <a:ext cx="445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Falta de tempo, motivação e preço dos livros.</a:t>
            </a:r>
            <a:endParaRPr lang="pt-B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32228" y="2293254"/>
            <a:ext cx="1625600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319" y="1658393"/>
            <a:ext cx="5495109" cy="3421607"/>
          </a:xfrm>
        </p:spPr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>
          <a:xfrm>
            <a:off x="6096000" y="1270726"/>
            <a:ext cx="12192000" cy="3489960"/>
          </a:xfrm>
        </p:spPr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486" y="1870700"/>
            <a:ext cx="7126514" cy="380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0"/>
            <a:ext cx="1669143" cy="1335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dient Peach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79E45"/>
      </a:accent1>
      <a:accent2>
        <a:srgbClr val="F38B49"/>
      </a:accent2>
      <a:accent3>
        <a:srgbClr val="EF7C4F"/>
      </a:accent3>
      <a:accent4>
        <a:srgbClr val="F0674D"/>
      </a:accent4>
      <a:accent5>
        <a:srgbClr val="F05A56"/>
      </a:accent5>
      <a:accent6>
        <a:srgbClr val="E64C5B"/>
      </a:accent6>
      <a:hlink>
        <a:srgbClr val="2F8299"/>
      </a:hlink>
      <a:folHlink>
        <a:srgbClr val="8C8C8C"/>
      </a:folHlink>
    </a:clrScheme>
    <a:fontScheme name="Custom 20">
      <a:majorFont>
        <a:latin typeface="Bebas Neu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4631</TotalTime>
  <Words>215</Words>
  <Application>Microsoft Office PowerPoint</Application>
  <PresentationFormat>Personalizar</PresentationFormat>
  <Paragraphs>64</Paragraphs>
  <Slides>19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Problemas</vt:lpstr>
      <vt:lpstr>Objetivos</vt:lpstr>
      <vt:lpstr>Trabalhos relacionados</vt:lpstr>
      <vt:lpstr>Slide 6</vt:lpstr>
      <vt:lpstr>Questionário</vt:lpstr>
      <vt:lpstr>Questionário</vt:lpstr>
      <vt:lpstr>Diagrama de Casos de Uso</vt:lpstr>
      <vt:lpstr>Diagrama de Atividade</vt:lpstr>
      <vt:lpstr>Diagrama  Entidade- Relacionamento</vt:lpstr>
      <vt:lpstr>Tecnologias adotadas</vt:lpstr>
      <vt:lpstr>Ferramentas</vt:lpstr>
      <vt:lpstr>Slide 14</vt:lpstr>
      <vt:lpstr>Cronograma</vt:lpstr>
      <vt:lpstr>Slide 16</vt:lpstr>
      <vt:lpstr>Diagrama de Atividade</vt:lpstr>
      <vt:lpstr>Diagrama de Atividade</vt:lpstr>
      <vt:lpstr>Diagrama de Atividade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RejekiLancar</dc:creator>
  <cp:lastModifiedBy>Dezordi</cp:lastModifiedBy>
  <cp:revision>472</cp:revision>
  <dcterms:created xsi:type="dcterms:W3CDTF">2017-10-19T06:48:44Z</dcterms:created>
  <dcterms:modified xsi:type="dcterms:W3CDTF">2019-07-01T21:46:43Z</dcterms:modified>
</cp:coreProperties>
</file>