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65" r:id="rId2"/>
  </p:sldIdLst>
  <p:sldSz cx="36576000" cy="24688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6">
          <p15:clr>
            <a:srgbClr val="747775"/>
          </p15:clr>
        </p15:guide>
        <p15:guide id="2" pos="115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73763"/>
    <a:srgbClr val="405C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744B8-89A4-4123-B7CD-567B4D688A8E}">
  <a:tblStyle styleId="{AB5744B8-89A4-4123-B7CD-567B4D688A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6374" autoAdjust="0"/>
  </p:normalViewPr>
  <p:slideViewPr>
    <p:cSldViewPr snapToGrid="0">
      <p:cViewPr varScale="1">
        <p:scale>
          <a:sx n="44" d="100"/>
          <a:sy n="44" d="100"/>
        </p:scale>
        <p:origin x="2124" y="126"/>
      </p:cViewPr>
      <p:guideLst>
        <p:guide orient="horz" pos="777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9bc74a9c9_0_52:notes"/>
          <p:cNvSpPr>
            <a:spLocks noGrp="1" noRot="1" noChangeAspect="1"/>
          </p:cNvSpPr>
          <p:nvPr>
            <p:ph type="sldImg" idx="2"/>
          </p:nvPr>
        </p:nvSpPr>
        <p:spPr>
          <a:xfrm>
            <a:off x="889000" y="685800"/>
            <a:ext cx="5080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bc74a9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46833" y="3573960"/>
            <a:ext cx="34082400" cy="98526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6500"/>
              <a:buNone/>
              <a:defRPr sz="26500"/>
            </a:lvl1pPr>
            <a:lvl2pPr lvl="1" algn="ctr">
              <a:spcBef>
                <a:spcPts val="0"/>
              </a:spcBef>
              <a:spcAft>
                <a:spcPts val="0"/>
              </a:spcAft>
              <a:buSzPts val="26500"/>
              <a:buNone/>
              <a:defRPr sz="26500"/>
            </a:lvl2pPr>
            <a:lvl3pPr lvl="2" algn="ctr">
              <a:spcBef>
                <a:spcPts val="0"/>
              </a:spcBef>
              <a:spcAft>
                <a:spcPts val="0"/>
              </a:spcAft>
              <a:buSzPts val="26500"/>
              <a:buNone/>
              <a:defRPr sz="26500"/>
            </a:lvl3pPr>
            <a:lvl4pPr lvl="3" algn="ctr">
              <a:spcBef>
                <a:spcPts val="0"/>
              </a:spcBef>
              <a:spcAft>
                <a:spcPts val="0"/>
              </a:spcAft>
              <a:buSzPts val="26500"/>
              <a:buNone/>
              <a:defRPr sz="26500"/>
            </a:lvl4pPr>
            <a:lvl5pPr lvl="4" algn="ctr">
              <a:spcBef>
                <a:spcPts val="0"/>
              </a:spcBef>
              <a:spcAft>
                <a:spcPts val="0"/>
              </a:spcAft>
              <a:buSzPts val="26500"/>
              <a:buNone/>
              <a:defRPr sz="26500"/>
            </a:lvl5pPr>
            <a:lvl6pPr lvl="5" algn="ctr">
              <a:spcBef>
                <a:spcPts val="0"/>
              </a:spcBef>
              <a:spcAft>
                <a:spcPts val="0"/>
              </a:spcAft>
              <a:buSzPts val="26500"/>
              <a:buNone/>
              <a:defRPr sz="26500"/>
            </a:lvl6pPr>
            <a:lvl7pPr lvl="6" algn="ctr">
              <a:spcBef>
                <a:spcPts val="0"/>
              </a:spcBef>
              <a:spcAft>
                <a:spcPts val="0"/>
              </a:spcAft>
              <a:buSzPts val="26500"/>
              <a:buNone/>
              <a:defRPr sz="26500"/>
            </a:lvl7pPr>
            <a:lvl8pPr lvl="7" algn="ctr">
              <a:spcBef>
                <a:spcPts val="0"/>
              </a:spcBef>
              <a:spcAft>
                <a:spcPts val="0"/>
              </a:spcAft>
              <a:buSzPts val="26500"/>
              <a:buNone/>
              <a:defRPr sz="26500"/>
            </a:lvl8pPr>
            <a:lvl9pPr lvl="8" algn="ctr">
              <a:spcBef>
                <a:spcPts val="0"/>
              </a:spcBef>
              <a:spcAft>
                <a:spcPts val="0"/>
              </a:spcAft>
              <a:buSzPts val="26500"/>
              <a:buNone/>
              <a:defRPr sz="26500"/>
            </a:lvl9pPr>
          </a:lstStyle>
          <a:p>
            <a:endParaRPr/>
          </a:p>
        </p:txBody>
      </p:sp>
      <p:sp>
        <p:nvSpPr>
          <p:cNvPr id="11" name="Google Shape;11;p2"/>
          <p:cNvSpPr txBox="1">
            <a:spLocks noGrp="1"/>
          </p:cNvSpPr>
          <p:nvPr>
            <p:ph type="subTitle" idx="1"/>
          </p:nvPr>
        </p:nvSpPr>
        <p:spPr>
          <a:xfrm>
            <a:off x="1246800" y="13603800"/>
            <a:ext cx="34082400" cy="3804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4100"/>
              <a:buNone/>
              <a:defRPr sz="14100"/>
            </a:lvl1pPr>
            <a:lvl2pPr lvl="1" algn="ctr">
              <a:lnSpc>
                <a:spcPct val="100000"/>
              </a:lnSpc>
              <a:spcBef>
                <a:spcPts val="0"/>
              </a:spcBef>
              <a:spcAft>
                <a:spcPts val="0"/>
              </a:spcAft>
              <a:buSzPts val="14100"/>
              <a:buNone/>
              <a:defRPr sz="14100"/>
            </a:lvl2pPr>
            <a:lvl3pPr lvl="2" algn="ctr">
              <a:lnSpc>
                <a:spcPct val="100000"/>
              </a:lnSpc>
              <a:spcBef>
                <a:spcPts val="0"/>
              </a:spcBef>
              <a:spcAft>
                <a:spcPts val="0"/>
              </a:spcAft>
              <a:buSzPts val="14100"/>
              <a:buNone/>
              <a:defRPr sz="14100"/>
            </a:lvl3pPr>
            <a:lvl4pPr lvl="3" algn="ctr">
              <a:lnSpc>
                <a:spcPct val="100000"/>
              </a:lnSpc>
              <a:spcBef>
                <a:spcPts val="0"/>
              </a:spcBef>
              <a:spcAft>
                <a:spcPts val="0"/>
              </a:spcAft>
              <a:buSzPts val="14100"/>
              <a:buNone/>
              <a:defRPr sz="14100"/>
            </a:lvl4pPr>
            <a:lvl5pPr lvl="4" algn="ctr">
              <a:lnSpc>
                <a:spcPct val="100000"/>
              </a:lnSpc>
              <a:spcBef>
                <a:spcPts val="0"/>
              </a:spcBef>
              <a:spcAft>
                <a:spcPts val="0"/>
              </a:spcAft>
              <a:buSzPts val="14100"/>
              <a:buNone/>
              <a:defRPr sz="14100"/>
            </a:lvl5pPr>
            <a:lvl6pPr lvl="5" algn="ctr">
              <a:lnSpc>
                <a:spcPct val="100000"/>
              </a:lnSpc>
              <a:spcBef>
                <a:spcPts val="0"/>
              </a:spcBef>
              <a:spcAft>
                <a:spcPts val="0"/>
              </a:spcAft>
              <a:buSzPts val="14100"/>
              <a:buNone/>
              <a:defRPr sz="14100"/>
            </a:lvl6pPr>
            <a:lvl7pPr lvl="6" algn="ctr">
              <a:lnSpc>
                <a:spcPct val="100000"/>
              </a:lnSpc>
              <a:spcBef>
                <a:spcPts val="0"/>
              </a:spcBef>
              <a:spcAft>
                <a:spcPts val="0"/>
              </a:spcAft>
              <a:buSzPts val="14100"/>
              <a:buNone/>
              <a:defRPr sz="14100"/>
            </a:lvl7pPr>
            <a:lvl8pPr lvl="7" algn="ctr">
              <a:lnSpc>
                <a:spcPct val="100000"/>
              </a:lnSpc>
              <a:spcBef>
                <a:spcPts val="0"/>
              </a:spcBef>
              <a:spcAft>
                <a:spcPts val="0"/>
              </a:spcAft>
              <a:buSzPts val="14100"/>
              <a:buNone/>
              <a:defRPr sz="14100"/>
            </a:lvl8pPr>
            <a:lvl9pPr lvl="8" algn="ctr">
              <a:lnSpc>
                <a:spcPct val="100000"/>
              </a:lnSpc>
              <a:spcBef>
                <a:spcPts val="0"/>
              </a:spcBef>
              <a:spcAft>
                <a:spcPts val="0"/>
              </a:spcAft>
              <a:buSzPts val="14100"/>
              <a:buNone/>
              <a:defRPr sz="14100"/>
            </a:lvl9pPr>
          </a:lstStyle>
          <a:p>
            <a:endParaRPr/>
          </a:p>
        </p:txBody>
      </p:sp>
      <p:sp>
        <p:nvSpPr>
          <p:cNvPr id="12" name="Google Shape;12;p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2" name="Google Shape;22;p5"/>
          <p:cNvSpPr txBox="1">
            <a:spLocks noGrp="1"/>
          </p:cNvSpPr>
          <p:nvPr>
            <p:ph type="body" idx="1"/>
          </p:nvPr>
        </p:nvSpPr>
        <p:spPr>
          <a:xfrm>
            <a:off x="12468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93296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7" name="Google Shape;27;p6"/>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246800" y="2666880"/>
            <a:ext cx="11232000" cy="3627300"/>
          </a:xfrm>
          <a:prstGeom prst="rect">
            <a:avLst/>
          </a:prstGeom>
        </p:spPr>
        <p:txBody>
          <a:bodyPr spcFirstLastPara="1" wrap="square" lIns="465600" tIns="465600" rIns="465600" bIns="465600" anchor="b" anchorCtr="0">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a:endParaRPr/>
          </a:p>
        </p:txBody>
      </p:sp>
      <p:sp>
        <p:nvSpPr>
          <p:cNvPr id="30" name="Google Shape;30;p7"/>
          <p:cNvSpPr txBox="1">
            <a:spLocks noGrp="1"/>
          </p:cNvSpPr>
          <p:nvPr>
            <p:ph type="body" idx="1"/>
          </p:nvPr>
        </p:nvSpPr>
        <p:spPr>
          <a:xfrm>
            <a:off x="1246800" y="6670080"/>
            <a:ext cx="11232000" cy="15261000"/>
          </a:xfrm>
          <a:prstGeom prst="rect">
            <a:avLst/>
          </a:prstGeom>
        </p:spPr>
        <p:txBody>
          <a:bodyPr spcFirstLastPara="1" wrap="square" lIns="465600" tIns="465600" rIns="465600" bIns="4656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961000" y="2160720"/>
            <a:ext cx="25471200" cy="19635900"/>
          </a:xfrm>
          <a:prstGeom prst="rect">
            <a:avLst/>
          </a:prstGeom>
        </p:spPr>
        <p:txBody>
          <a:bodyPr spcFirstLastPara="1" wrap="square" lIns="465600" tIns="465600" rIns="465600" bIns="465600"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8288000" y="-600"/>
            <a:ext cx="18288000" cy="24688800"/>
          </a:xfrm>
          <a:prstGeom prst="rect">
            <a:avLst/>
          </a:prstGeom>
          <a:solidFill>
            <a:schemeClr val="lt2"/>
          </a:solidFill>
          <a:ln>
            <a:noFill/>
          </a:ln>
        </p:spPr>
        <p:txBody>
          <a:bodyPr spcFirstLastPara="1" wrap="square" lIns="465600" tIns="465600" rIns="465600" bIns="465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062000" y="5919240"/>
            <a:ext cx="16180800" cy="71151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1062000" y="13454760"/>
            <a:ext cx="16180800" cy="5928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39" name="Google Shape;39;p9"/>
          <p:cNvSpPr txBox="1">
            <a:spLocks noGrp="1"/>
          </p:cNvSpPr>
          <p:nvPr>
            <p:ph type="body" idx="2"/>
          </p:nvPr>
        </p:nvSpPr>
        <p:spPr>
          <a:xfrm>
            <a:off x="19758000" y="3475560"/>
            <a:ext cx="15348000" cy="17736600"/>
          </a:xfrm>
          <a:prstGeom prst="rect">
            <a:avLst/>
          </a:prstGeom>
        </p:spPr>
        <p:txBody>
          <a:bodyPr spcFirstLastPara="1" wrap="square" lIns="465600" tIns="465600" rIns="465600" bIns="465600" anchor="ctr"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40" name="Google Shape;40;p9"/>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246800" y="20306760"/>
            <a:ext cx="23995200" cy="2904600"/>
          </a:xfrm>
          <a:prstGeom prst="rect">
            <a:avLst/>
          </a:prstGeom>
        </p:spPr>
        <p:txBody>
          <a:bodyPr spcFirstLastPara="1" wrap="square" lIns="465600" tIns="465600" rIns="465600" bIns="4656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246800" y="5309400"/>
            <a:ext cx="34082400" cy="94248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61000"/>
              <a:buNone/>
              <a:defRPr sz="61000"/>
            </a:lvl1pPr>
            <a:lvl2pPr lvl="1" algn="ctr">
              <a:spcBef>
                <a:spcPts val="0"/>
              </a:spcBef>
              <a:spcAft>
                <a:spcPts val="0"/>
              </a:spcAft>
              <a:buSzPts val="61000"/>
              <a:buNone/>
              <a:defRPr sz="61000"/>
            </a:lvl2pPr>
            <a:lvl3pPr lvl="2" algn="ctr">
              <a:spcBef>
                <a:spcPts val="0"/>
              </a:spcBef>
              <a:spcAft>
                <a:spcPts val="0"/>
              </a:spcAft>
              <a:buSzPts val="61000"/>
              <a:buNone/>
              <a:defRPr sz="61000"/>
            </a:lvl3pPr>
            <a:lvl4pPr lvl="3" algn="ctr">
              <a:spcBef>
                <a:spcPts val="0"/>
              </a:spcBef>
              <a:spcAft>
                <a:spcPts val="0"/>
              </a:spcAft>
              <a:buSzPts val="61000"/>
              <a:buNone/>
              <a:defRPr sz="61000"/>
            </a:lvl4pPr>
            <a:lvl5pPr lvl="4" algn="ctr">
              <a:spcBef>
                <a:spcPts val="0"/>
              </a:spcBef>
              <a:spcAft>
                <a:spcPts val="0"/>
              </a:spcAft>
              <a:buSzPts val="61000"/>
              <a:buNone/>
              <a:defRPr sz="61000"/>
            </a:lvl5pPr>
            <a:lvl6pPr lvl="5" algn="ctr">
              <a:spcBef>
                <a:spcPts val="0"/>
              </a:spcBef>
              <a:spcAft>
                <a:spcPts val="0"/>
              </a:spcAft>
              <a:buSzPts val="61000"/>
              <a:buNone/>
              <a:defRPr sz="61000"/>
            </a:lvl6pPr>
            <a:lvl7pPr lvl="6" algn="ctr">
              <a:spcBef>
                <a:spcPts val="0"/>
              </a:spcBef>
              <a:spcAft>
                <a:spcPts val="0"/>
              </a:spcAft>
              <a:buSzPts val="61000"/>
              <a:buNone/>
              <a:defRPr sz="61000"/>
            </a:lvl7pPr>
            <a:lvl8pPr lvl="7" algn="ctr">
              <a:spcBef>
                <a:spcPts val="0"/>
              </a:spcBef>
              <a:spcAft>
                <a:spcPts val="0"/>
              </a:spcAft>
              <a:buSzPts val="61000"/>
              <a:buNone/>
              <a:defRPr sz="61000"/>
            </a:lvl8pPr>
            <a:lvl9pPr lvl="8" algn="ctr">
              <a:spcBef>
                <a:spcPts val="0"/>
              </a:spcBef>
              <a:spcAft>
                <a:spcPts val="0"/>
              </a:spcAft>
              <a:buSzPts val="61000"/>
              <a:buNone/>
              <a:defRPr sz="61000"/>
            </a:lvl9pPr>
          </a:lstStyle>
          <a:p>
            <a:r>
              <a:t>xx%</a:t>
            </a:r>
          </a:p>
        </p:txBody>
      </p:sp>
      <p:sp>
        <p:nvSpPr>
          <p:cNvPr id="46" name="Google Shape;46;p11"/>
          <p:cNvSpPr txBox="1">
            <a:spLocks noGrp="1"/>
          </p:cNvSpPr>
          <p:nvPr>
            <p:ph type="body" idx="1"/>
          </p:nvPr>
        </p:nvSpPr>
        <p:spPr>
          <a:xfrm>
            <a:off x="1246800" y="15130680"/>
            <a:ext cx="34082400" cy="6243900"/>
          </a:xfrm>
          <a:prstGeom prst="rect">
            <a:avLst/>
          </a:prstGeom>
        </p:spPr>
        <p:txBody>
          <a:bodyPr spcFirstLastPara="1" wrap="square" lIns="465600" tIns="465600" rIns="465600" bIns="465600" anchor="t" anchorCtr="0">
            <a:normAutofit/>
          </a:bodyPr>
          <a:lstStyle>
            <a:lvl1pPr marL="457200" lvl="0" indent="-800100" algn="ctr">
              <a:spcBef>
                <a:spcPts val="0"/>
              </a:spcBef>
              <a:spcAft>
                <a:spcPts val="0"/>
              </a:spcAft>
              <a:buSzPts val="9000"/>
              <a:buChar char="●"/>
              <a:defRPr/>
            </a:lvl1pPr>
            <a:lvl2pPr marL="914400" lvl="1" indent="-692150" algn="ctr">
              <a:spcBef>
                <a:spcPts val="0"/>
              </a:spcBef>
              <a:spcAft>
                <a:spcPts val="0"/>
              </a:spcAft>
              <a:buSzPts val="7300"/>
              <a:buChar char="○"/>
              <a:defRPr/>
            </a:lvl2pPr>
            <a:lvl3pPr marL="1371600" lvl="2" indent="-692150" algn="ctr">
              <a:spcBef>
                <a:spcPts val="0"/>
              </a:spcBef>
              <a:spcAft>
                <a:spcPts val="0"/>
              </a:spcAft>
              <a:buSzPts val="7300"/>
              <a:buChar char="■"/>
              <a:defRPr/>
            </a:lvl3pPr>
            <a:lvl4pPr marL="1828800" lvl="3" indent="-692150" algn="ctr">
              <a:spcBef>
                <a:spcPts val="0"/>
              </a:spcBef>
              <a:spcAft>
                <a:spcPts val="0"/>
              </a:spcAft>
              <a:buSzPts val="7300"/>
              <a:buChar char="●"/>
              <a:defRPr/>
            </a:lvl4pPr>
            <a:lvl5pPr marL="2286000" lvl="4" indent="-692150" algn="ctr">
              <a:spcBef>
                <a:spcPts val="0"/>
              </a:spcBef>
              <a:spcAft>
                <a:spcPts val="0"/>
              </a:spcAft>
              <a:buSzPts val="7300"/>
              <a:buChar char="○"/>
              <a:defRPr/>
            </a:lvl5pPr>
            <a:lvl6pPr marL="2743200" lvl="5" indent="-692150" algn="ctr">
              <a:spcBef>
                <a:spcPts val="0"/>
              </a:spcBef>
              <a:spcAft>
                <a:spcPts val="0"/>
              </a:spcAft>
              <a:buSzPts val="7300"/>
              <a:buChar char="■"/>
              <a:defRPr/>
            </a:lvl6pPr>
            <a:lvl7pPr marL="3200400" lvl="6" indent="-692150" algn="ctr">
              <a:spcBef>
                <a:spcPts val="0"/>
              </a:spcBef>
              <a:spcAft>
                <a:spcPts val="0"/>
              </a:spcAft>
              <a:buSzPts val="7300"/>
              <a:buChar char="●"/>
              <a:defRPr/>
            </a:lvl7pPr>
            <a:lvl8pPr marL="3657600" lvl="7" indent="-692150" algn="ctr">
              <a:spcBef>
                <a:spcPts val="0"/>
              </a:spcBef>
              <a:spcAft>
                <a:spcPts val="0"/>
              </a:spcAft>
              <a:buSzPts val="7300"/>
              <a:buChar char="○"/>
              <a:defRPr/>
            </a:lvl8pPr>
            <a:lvl9pPr marL="4114800" lvl="8" indent="-692150" algn="ctr">
              <a:spcBef>
                <a:spcPts val="0"/>
              </a:spcBef>
              <a:spcAft>
                <a:spcPts val="0"/>
              </a:spcAft>
              <a:buSzPts val="7300"/>
              <a:buChar char="■"/>
              <a:defRPr/>
            </a:lvl9pPr>
          </a:lstStyle>
          <a:p>
            <a:endParaRPr/>
          </a:p>
        </p:txBody>
      </p:sp>
      <p:sp>
        <p:nvSpPr>
          <p:cNvPr id="47" name="Google Shape;47;p11"/>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2136120"/>
            <a:ext cx="34082400" cy="2748900"/>
          </a:xfrm>
          <a:prstGeom prst="rect">
            <a:avLst/>
          </a:prstGeom>
          <a:noFill/>
          <a:ln>
            <a:noFill/>
          </a:ln>
        </p:spPr>
        <p:txBody>
          <a:bodyPr spcFirstLastPara="1" wrap="square" lIns="465600" tIns="465600" rIns="465600" bIns="465600" anchor="t" anchorCtr="0">
            <a:normAutofit/>
          </a:bodyPr>
          <a:lstStyle>
            <a:lvl1pPr lvl="0">
              <a:spcBef>
                <a:spcPts val="0"/>
              </a:spcBef>
              <a:spcAft>
                <a:spcPts val="0"/>
              </a:spcAft>
              <a:buClr>
                <a:schemeClr val="dk1"/>
              </a:buClr>
              <a:buSzPts val="14100"/>
              <a:buNone/>
              <a:defRPr sz="14100">
                <a:solidFill>
                  <a:schemeClr val="dk1"/>
                </a:solidFill>
              </a:defRPr>
            </a:lvl1pPr>
            <a:lvl2pPr lvl="1">
              <a:spcBef>
                <a:spcPts val="0"/>
              </a:spcBef>
              <a:spcAft>
                <a:spcPts val="0"/>
              </a:spcAft>
              <a:buClr>
                <a:schemeClr val="dk1"/>
              </a:buClr>
              <a:buSzPts val="14100"/>
              <a:buNone/>
              <a:defRPr sz="14100">
                <a:solidFill>
                  <a:schemeClr val="dk1"/>
                </a:solidFill>
              </a:defRPr>
            </a:lvl2pPr>
            <a:lvl3pPr lvl="2">
              <a:spcBef>
                <a:spcPts val="0"/>
              </a:spcBef>
              <a:spcAft>
                <a:spcPts val="0"/>
              </a:spcAft>
              <a:buClr>
                <a:schemeClr val="dk1"/>
              </a:buClr>
              <a:buSzPts val="14100"/>
              <a:buNone/>
              <a:defRPr sz="14100">
                <a:solidFill>
                  <a:schemeClr val="dk1"/>
                </a:solidFill>
              </a:defRPr>
            </a:lvl3pPr>
            <a:lvl4pPr lvl="3">
              <a:spcBef>
                <a:spcPts val="0"/>
              </a:spcBef>
              <a:spcAft>
                <a:spcPts val="0"/>
              </a:spcAft>
              <a:buClr>
                <a:schemeClr val="dk1"/>
              </a:buClr>
              <a:buSzPts val="14100"/>
              <a:buNone/>
              <a:defRPr sz="14100">
                <a:solidFill>
                  <a:schemeClr val="dk1"/>
                </a:solidFill>
              </a:defRPr>
            </a:lvl4pPr>
            <a:lvl5pPr lvl="4">
              <a:spcBef>
                <a:spcPts val="0"/>
              </a:spcBef>
              <a:spcAft>
                <a:spcPts val="0"/>
              </a:spcAft>
              <a:buClr>
                <a:schemeClr val="dk1"/>
              </a:buClr>
              <a:buSzPts val="14100"/>
              <a:buNone/>
              <a:defRPr sz="14100">
                <a:solidFill>
                  <a:schemeClr val="dk1"/>
                </a:solidFill>
              </a:defRPr>
            </a:lvl5pPr>
            <a:lvl6pPr lvl="5">
              <a:spcBef>
                <a:spcPts val="0"/>
              </a:spcBef>
              <a:spcAft>
                <a:spcPts val="0"/>
              </a:spcAft>
              <a:buClr>
                <a:schemeClr val="dk1"/>
              </a:buClr>
              <a:buSzPts val="14100"/>
              <a:buNone/>
              <a:defRPr sz="14100">
                <a:solidFill>
                  <a:schemeClr val="dk1"/>
                </a:solidFill>
              </a:defRPr>
            </a:lvl6pPr>
            <a:lvl7pPr lvl="6">
              <a:spcBef>
                <a:spcPts val="0"/>
              </a:spcBef>
              <a:spcAft>
                <a:spcPts val="0"/>
              </a:spcAft>
              <a:buClr>
                <a:schemeClr val="dk1"/>
              </a:buClr>
              <a:buSzPts val="14100"/>
              <a:buNone/>
              <a:defRPr sz="14100">
                <a:solidFill>
                  <a:schemeClr val="dk1"/>
                </a:solidFill>
              </a:defRPr>
            </a:lvl7pPr>
            <a:lvl8pPr lvl="7">
              <a:spcBef>
                <a:spcPts val="0"/>
              </a:spcBef>
              <a:spcAft>
                <a:spcPts val="0"/>
              </a:spcAft>
              <a:buClr>
                <a:schemeClr val="dk1"/>
              </a:buClr>
              <a:buSzPts val="14100"/>
              <a:buNone/>
              <a:defRPr sz="14100">
                <a:solidFill>
                  <a:schemeClr val="dk1"/>
                </a:solidFill>
              </a:defRPr>
            </a:lvl8pPr>
            <a:lvl9pPr lvl="8">
              <a:spcBef>
                <a:spcPts val="0"/>
              </a:spcBef>
              <a:spcAft>
                <a:spcPts val="0"/>
              </a:spcAft>
              <a:buClr>
                <a:schemeClr val="dk1"/>
              </a:buClr>
              <a:buSzPts val="14100"/>
              <a:buNone/>
              <a:defRPr sz="14100">
                <a:solidFill>
                  <a:schemeClr val="dk1"/>
                </a:solidFill>
              </a:defRPr>
            </a:lvl9pPr>
          </a:lstStyle>
          <a:p>
            <a:endParaRPr/>
          </a:p>
        </p:txBody>
      </p:sp>
      <p:sp>
        <p:nvSpPr>
          <p:cNvPr id="7" name="Google Shape;7;p1"/>
          <p:cNvSpPr txBox="1">
            <a:spLocks noGrp="1"/>
          </p:cNvSpPr>
          <p:nvPr>
            <p:ph type="body" idx="1"/>
          </p:nvPr>
        </p:nvSpPr>
        <p:spPr>
          <a:xfrm>
            <a:off x="1246800" y="5531880"/>
            <a:ext cx="34082400" cy="16398600"/>
          </a:xfrm>
          <a:prstGeom prst="rect">
            <a:avLst/>
          </a:prstGeom>
          <a:noFill/>
          <a:ln>
            <a:noFill/>
          </a:ln>
        </p:spPr>
        <p:txBody>
          <a:bodyPr spcFirstLastPara="1" wrap="square" lIns="465600" tIns="465600" rIns="465600" bIns="4656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92150">
              <a:lnSpc>
                <a:spcPct val="115000"/>
              </a:lnSpc>
              <a:spcBef>
                <a:spcPts val="0"/>
              </a:spcBef>
              <a:spcAft>
                <a:spcPts val="0"/>
              </a:spcAft>
              <a:buClr>
                <a:schemeClr val="dk2"/>
              </a:buClr>
              <a:buSzPts val="7300"/>
              <a:buChar char="○"/>
              <a:defRPr sz="7300">
                <a:solidFill>
                  <a:schemeClr val="dk2"/>
                </a:solidFill>
              </a:defRPr>
            </a:lvl2pPr>
            <a:lvl3pPr marL="1371600" lvl="2" indent="-692150">
              <a:lnSpc>
                <a:spcPct val="115000"/>
              </a:lnSpc>
              <a:spcBef>
                <a:spcPts val="0"/>
              </a:spcBef>
              <a:spcAft>
                <a:spcPts val="0"/>
              </a:spcAft>
              <a:buClr>
                <a:schemeClr val="dk2"/>
              </a:buClr>
              <a:buSzPts val="7300"/>
              <a:buChar char="■"/>
              <a:defRPr sz="7300">
                <a:solidFill>
                  <a:schemeClr val="dk2"/>
                </a:solidFill>
              </a:defRPr>
            </a:lvl3pPr>
            <a:lvl4pPr marL="1828800" lvl="3" indent="-692150">
              <a:lnSpc>
                <a:spcPct val="115000"/>
              </a:lnSpc>
              <a:spcBef>
                <a:spcPts val="0"/>
              </a:spcBef>
              <a:spcAft>
                <a:spcPts val="0"/>
              </a:spcAft>
              <a:buClr>
                <a:schemeClr val="dk2"/>
              </a:buClr>
              <a:buSzPts val="7300"/>
              <a:buChar char="●"/>
              <a:defRPr sz="7300">
                <a:solidFill>
                  <a:schemeClr val="dk2"/>
                </a:solidFill>
              </a:defRPr>
            </a:lvl4pPr>
            <a:lvl5pPr marL="2286000" lvl="4" indent="-692150">
              <a:lnSpc>
                <a:spcPct val="115000"/>
              </a:lnSpc>
              <a:spcBef>
                <a:spcPts val="0"/>
              </a:spcBef>
              <a:spcAft>
                <a:spcPts val="0"/>
              </a:spcAft>
              <a:buClr>
                <a:schemeClr val="dk2"/>
              </a:buClr>
              <a:buSzPts val="7300"/>
              <a:buChar char="○"/>
              <a:defRPr sz="7300">
                <a:solidFill>
                  <a:schemeClr val="dk2"/>
                </a:solidFill>
              </a:defRPr>
            </a:lvl5pPr>
            <a:lvl6pPr marL="2743200" lvl="5" indent="-692150">
              <a:lnSpc>
                <a:spcPct val="115000"/>
              </a:lnSpc>
              <a:spcBef>
                <a:spcPts val="0"/>
              </a:spcBef>
              <a:spcAft>
                <a:spcPts val="0"/>
              </a:spcAft>
              <a:buClr>
                <a:schemeClr val="dk2"/>
              </a:buClr>
              <a:buSzPts val="7300"/>
              <a:buChar char="■"/>
              <a:defRPr sz="7300">
                <a:solidFill>
                  <a:schemeClr val="dk2"/>
                </a:solidFill>
              </a:defRPr>
            </a:lvl6pPr>
            <a:lvl7pPr marL="3200400" lvl="6" indent="-692150">
              <a:lnSpc>
                <a:spcPct val="115000"/>
              </a:lnSpc>
              <a:spcBef>
                <a:spcPts val="0"/>
              </a:spcBef>
              <a:spcAft>
                <a:spcPts val="0"/>
              </a:spcAft>
              <a:buClr>
                <a:schemeClr val="dk2"/>
              </a:buClr>
              <a:buSzPts val="7300"/>
              <a:buChar char="●"/>
              <a:defRPr sz="7300">
                <a:solidFill>
                  <a:schemeClr val="dk2"/>
                </a:solidFill>
              </a:defRPr>
            </a:lvl7pPr>
            <a:lvl8pPr marL="3657600" lvl="7" indent="-692150">
              <a:lnSpc>
                <a:spcPct val="115000"/>
              </a:lnSpc>
              <a:spcBef>
                <a:spcPts val="0"/>
              </a:spcBef>
              <a:spcAft>
                <a:spcPts val="0"/>
              </a:spcAft>
              <a:buClr>
                <a:schemeClr val="dk2"/>
              </a:buClr>
              <a:buSzPts val="7300"/>
              <a:buChar char="○"/>
              <a:defRPr sz="7300">
                <a:solidFill>
                  <a:schemeClr val="dk2"/>
                </a:solidFill>
              </a:defRPr>
            </a:lvl8pPr>
            <a:lvl9pPr marL="4114800" lvl="8" indent="-692150">
              <a:lnSpc>
                <a:spcPct val="115000"/>
              </a:lnSpc>
              <a:spcBef>
                <a:spcPts val="0"/>
              </a:spcBef>
              <a:spcAft>
                <a:spcPts val="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3889831" y="22383441"/>
            <a:ext cx="2194800" cy="1889400"/>
          </a:xfrm>
          <a:prstGeom prst="rect">
            <a:avLst/>
          </a:prstGeom>
          <a:noFill/>
          <a:ln>
            <a:noFill/>
          </a:ln>
        </p:spPr>
        <p:txBody>
          <a:bodyPr spcFirstLastPara="1" wrap="square" lIns="465600" tIns="465600" rIns="465600" bIns="465600"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35" name="Google Shape;111;p22"/>
          <p:cNvSpPr/>
          <p:nvPr/>
        </p:nvSpPr>
        <p:spPr>
          <a:xfrm>
            <a:off x="3364" y="20780086"/>
            <a:ext cx="24260293" cy="2873317"/>
          </a:xfrm>
          <a:prstGeom prst="rect">
            <a:avLst/>
          </a:prstGeom>
          <a:solidFill>
            <a:srgbClr val="9FC5E8"/>
          </a:solidFill>
          <a:ln w="9525" cap="flat" cmpd="sng">
            <a:no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1" name="Google Shape;111;p22"/>
          <p:cNvSpPr/>
          <p:nvPr/>
        </p:nvSpPr>
        <p:spPr>
          <a:xfrm>
            <a:off x="-3707" y="95072"/>
            <a:ext cx="36579707" cy="7484748"/>
          </a:xfrm>
          <a:prstGeom prst="rect">
            <a:avLst/>
          </a:prstGeom>
          <a:solidFill>
            <a:srgbClr val="9FC5E8"/>
          </a:solidFill>
          <a:ln w="9525" cap="flat" cmpd="sng">
            <a:no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6" name="Google Shape;116;p22"/>
          <p:cNvSpPr txBox="1">
            <a:spLocks noGrp="1"/>
          </p:cNvSpPr>
          <p:nvPr>
            <p:ph type="title" idx="4294967295"/>
          </p:nvPr>
        </p:nvSpPr>
        <p:spPr>
          <a:xfrm rot="16200000">
            <a:off x="-1408535" y="5491851"/>
            <a:ext cx="3499868" cy="676070"/>
          </a:xfrm>
          <a:prstGeom prst="rect">
            <a:avLst/>
          </a:prstGeom>
          <a:solidFill>
            <a:srgbClr val="073763"/>
          </a:solidFill>
        </p:spPr>
        <p:txBody>
          <a:bodyPr spcFirstLastPara="1" wrap="square" lIns="465600" tIns="465600" rIns="465600" bIns="465600" anchor="ctr" anchorCtr="1">
            <a:noAutofit/>
          </a:bodyPr>
          <a:lstStyle/>
          <a:p>
            <a:pPr marL="0" lvl="0" indent="0" algn="ctr" rtl="0">
              <a:spcBef>
                <a:spcPts val="0"/>
              </a:spcBef>
              <a:spcAft>
                <a:spcPts val="0"/>
              </a:spcAft>
              <a:buNone/>
            </a:pPr>
            <a:r>
              <a:rPr lang="en" sz="3200" b="1" dirty="0">
                <a:solidFill>
                  <a:schemeClr val="bg1"/>
                </a:solidFill>
              </a:rPr>
              <a:t>Background</a:t>
            </a:r>
            <a:endParaRPr sz="3200" b="1" dirty="0">
              <a:solidFill>
                <a:schemeClr val="bg1"/>
              </a:solidFill>
            </a:endParaRPr>
          </a:p>
        </p:txBody>
      </p:sp>
      <p:sp>
        <p:nvSpPr>
          <p:cNvPr id="117" name="Google Shape;117;p22"/>
          <p:cNvSpPr txBox="1">
            <a:spLocks noGrp="1"/>
          </p:cNvSpPr>
          <p:nvPr>
            <p:ph type="body" idx="4294967295"/>
          </p:nvPr>
        </p:nvSpPr>
        <p:spPr>
          <a:xfrm>
            <a:off x="1041670" y="4287369"/>
            <a:ext cx="6208616" cy="3027832"/>
          </a:xfrm>
          <a:prstGeom prst="rect">
            <a:avLst/>
          </a:prstGeom>
        </p:spPr>
        <p:txBody>
          <a:bodyPr spcFirstLastPara="1" wrap="square" lIns="0" tIns="0" rIns="0" bIns="0" anchor="ctr" anchorCtr="0">
            <a:noAutofit/>
          </a:bodyPr>
          <a:lstStyle/>
          <a:p>
            <a:pPr marL="0" indent="0">
              <a:lnSpc>
                <a:spcPct val="114000"/>
              </a:lnSpc>
              <a:buClrTx/>
              <a:buSzPct val="100000"/>
              <a:buNone/>
            </a:pPr>
            <a:r>
              <a:rPr lang="en" sz="2600" dirty="0">
                <a:solidFill>
                  <a:srgbClr val="000000"/>
                </a:solidFill>
              </a:rPr>
              <a:t>We report on race, ethnicity and gender diversity in the Consortium on the Genetics of Schizophrenia 2 (COGS2) study and quantify the extent of sampling necessary to achieve racial, ethnicity, and gender parity.</a:t>
            </a:r>
            <a:endParaRPr sz="2600" dirty="0">
              <a:solidFill>
                <a:srgbClr val="000000"/>
              </a:solidFill>
            </a:endParaRPr>
          </a:p>
        </p:txBody>
      </p:sp>
      <p:sp>
        <p:nvSpPr>
          <p:cNvPr id="119" name="Google Shape;119;p22"/>
          <p:cNvSpPr txBox="1"/>
          <p:nvPr/>
        </p:nvSpPr>
        <p:spPr>
          <a:xfrm rot="16200000">
            <a:off x="6208140" y="5503384"/>
            <a:ext cx="3484838" cy="676071"/>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Methods</a:t>
            </a:r>
            <a:endParaRPr sz="4000" b="1" dirty="0">
              <a:solidFill>
                <a:schemeClr val="bg1"/>
              </a:solidFill>
            </a:endParaRPr>
          </a:p>
        </p:txBody>
      </p:sp>
      <p:sp>
        <p:nvSpPr>
          <p:cNvPr id="121" name="Google Shape;121;p22"/>
          <p:cNvSpPr txBox="1"/>
          <p:nvPr/>
        </p:nvSpPr>
        <p:spPr>
          <a:xfrm>
            <a:off x="882362" y="20883333"/>
            <a:ext cx="23178365" cy="2428357"/>
          </a:xfrm>
          <a:prstGeom prst="rect">
            <a:avLst/>
          </a:prstGeom>
          <a:noFill/>
          <a:ln>
            <a:noFill/>
          </a:ln>
        </p:spPr>
        <p:txBody>
          <a:bodyPr spcFirstLastPara="1" wrap="square" lIns="91425" tIns="45720" rIns="91425" bIns="45720" anchor="t" anchorCtr="0">
            <a:spAutoFit/>
          </a:bodyPr>
          <a:lstStyle/>
          <a:p>
            <a:pPr marL="457200" indent="-457200">
              <a:lnSpc>
                <a:spcPct val="115000"/>
              </a:lnSpc>
              <a:buFont typeface="Arial" panose="020B0604020202020204" pitchFamily="34" charset="0"/>
              <a:buChar char="•"/>
            </a:pPr>
            <a:r>
              <a:rPr lang="en" sz="3300" dirty="0" smtClean="0">
                <a:solidFill>
                  <a:srgbClr val="222222"/>
                </a:solidFill>
              </a:rPr>
              <a:t>Analyses </a:t>
            </a:r>
            <a:r>
              <a:rPr lang="en" sz="3300" dirty="0">
                <a:solidFill>
                  <a:srgbClr val="222222"/>
                </a:solidFill>
              </a:rPr>
              <a:t>provide justification for “precision-recruitment” strategies in large SZ </a:t>
            </a:r>
            <a:r>
              <a:rPr lang="en" sz="3300" dirty="0" smtClean="0">
                <a:solidFill>
                  <a:srgbClr val="222222"/>
                </a:solidFill>
              </a:rPr>
              <a:t>studies.</a:t>
            </a:r>
          </a:p>
          <a:p>
            <a:pPr marL="457200" indent="-457200">
              <a:lnSpc>
                <a:spcPct val="115000"/>
              </a:lnSpc>
              <a:buFont typeface="Arial" panose="020B0604020202020204" pitchFamily="34" charset="0"/>
              <a:buChar char="•"/>
            </a:pPr>
            <a:r>
              <a:rPr lang="en" sz="3300" dirty="0" smtClean="0">
                <a:solidFill>
                  <a:srgbClr val="222222"/>
                </a:solidFill>
              </a:rPr>
              <a:t>Our </a:t>
            </a:r>
            <a:r>
              <a:rPr lang="en" sz="3300" dirty="0" smtClean="0">
                <a:solidFill>
                  <a:srgbClr val="222222"/>
                </a:solidFill>
              </a:rPr>
              <a:t>simulation methodology can be used to better measure diversity in large clinical studies</a:t>
            </a:r>
            <a:r>
              <a:rPr lang="en" sz="3300" dirty="0">
                <a:solidFill>
                  <a:srgbClr val="222222"/>
                </a:solidFill>
              </a:rPr>
              <a:t>. </a:t>
            </a:r>
            <a:r>
              <a:rPr lang="en" sz="3300" dirty="0" smtClean="0">
                <a:solidFill>
                  <a:srgbClr val="222222"/>
                </a:solidFill>
              </a:rPr>
              <a:t> </a:t>
            </a:r>
            <a:endParaRPr lang="en" sz="3300" dirty="0" smtClean="0">
              <a:solidFill>
                <a:srgbClr val="222222"/>
              </a:solidFill>
            </a:endParaRPr>
          </a:p>
          <a:p>
            <a:pPr marL="457200" lvl="0" indent="-457200" algn="l" rtl="0">
              <a:lnSpc>
                <a:spcPct val="115000"/>
              </a:lnSpc>
              <a:spcBef>
                <a:spcPts val="0"/>
              </a:spcBef>
              <a:spcAft>
                <a:spcPts val="0"/>
              </a:spcAft>
              <a:buFont typeface="Arial" panose="020B0604020202020204" pitchFamily="34" charset="0"/>
              <a:buChar char="•"/>
            </a:pPr>
            <a:r>
              <a:rPr lang="en" sz="3300" dirty="0" smtClean="0">
                <a:solidFill>
                  <a:srgbClr val="222222"/>
                </a:solidFill>
              </a:rPr>
              <a:t>Findings may </a:t>
            </a:r>
            <a:r>
              <a:rPr lang="en" sz="3300" dirty="0">
                <a:solidFill>
                  <a:srgbClr val="222222"/>
                </a:solidFill>
              </a:rPr>
              <a:t>be useful </a:t>
            </a:r>
            <a:r>
              <a:rPr lang="en" sz="3300" dirty="0" smtClean="0">
                <a:solidFill>
                  <a:srgbClr val="222222"/>
                </a:solidFill>
              </a:rPr>
              <a:t>to stakeholders in SZ, and may be applicable across neuropsychiatric disorders.</a:t>
            </a:r>
          </a:p>
          <a:p>
            <a:pPr marL="457200" indent="-457200">
              <a:lnSpc>
                <a:spcPct val="115000"/>
              </a:lnSpc>
              <a:buFont typeface="Arial" panose="020B0604020202020204" pitchFamily="34" charset="0"/>
              <a:buChar char="•"/>
            </a:pPr>
            <a:r>
              <a:rPr lang="en-US" sz="3300" dirty="0" smtClean="0">
                <a:solidFill>
                  <a:srgbClr val="222222"/>
                </a:solidFill>
              </a:rPr>
              <a:t>Ongoing analyses will identify if </a:t>
            </a:r>
            <a:r>
              <a:rPr lang="en-US" sz="3300" dirty="0">
                <a:solidFill>
                  <a:srgbClr val="222222"/>
                </a:solidFill>
              </a:rPr>
              <a:t>COGS2 </a:t>
            </a:r>
            <a:r>
              <a:rPr lang="en-US" sz="3300" dirty="0" smtClean="0">
                <a:solidFill>
                  <a:srgbClr val="222222"/>
                </a:solidFill>
              </a:rPr>
              <a:t>outcomes would </a:t>
            </a:r>
            <a:r>
              <a:rPr lang="en-US" sz="3300" dirty="0">
                <a:solidFill>
                  <a:srgbClr val="222222"/>
                </a:solidFill>
              </a:rPr>
              <a:t>be altered in simulated cohorts which are adequately diverse</a:t>
            </a:r>
            <a:r>
              <a:rPr lang="en-US" sz="3200" dirty="0">
                <a:solidFill>
                  <a:srgbClr val="222222"/>
                </a:solidFill>
              </a:rPr>
              <a:t>. </a:t>
            </a:r>
            <a:endParaRPr lang="en-US" sz="3200" dirty="0"/>
          </a:p>
        </p:txBody>
      </p:sp>
      <p:sp>
        <p:nvSpPr>
          <p:cNvPr id="18" name="AutoShape 4">
            <a:extLst>
              <a:ext uri="{FF2B5EF4-FFF2-40B4-BE49-F238E27FC236}">
                <a16:creationId xmlns:a16="http://schemas.microsoft.com/office/drawing/2014/main" id="{1966BE92-F193-22F0-B97D-3A0297A141FD}"/>
              </a:ext>
            </a:extLst>
          </p:cNvPr>
          <p:cNvSpPr>
            <a:spLocks noChangeAspect="1" noChangeArrowheads="1"/>
          </p:cNvSpPr>
          <p:nvPr/>
        </p:nvSpPr>
        <p:spPr bwMode="auto">
          <a:xfrm>
            <a:off x="18135599" y="5864101"/>
            <a:ext cx="6632699" cy="66326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a:extLst>
              <a:ext uri="{FF2B5EF4-FFF2-40B4-BE49-F238E27FC236}">
                <a16:creationId xmlns:a16="http://schemas.microsoft.com/office/drawing/2014/main" id="{5C538A73-2587-169F-1DC8-31B5303A5E83}"/>
              </a:ext>
            </a:extLst>
          </p:cNvPr>
          <p:cNvSpPr>
            <a:spLocks noChangeAspect="1" noChangeArrowheads="1"/>
          </p:cNvSpPr>
          <p:nvPr/>
        </p:nvSpPr>
        <p:spPr bwMode="auto">
          <a:xfrm>
            <a:off x="18135599" y="1917563"/>
            <a:ext cx="10579237" cy="10579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Google Shape;129;p22">
            <a:extLst>
              <a:ext uri="{FF2B5EF4-FFF2-40B4-BE49-F238E27FC236}">
                <a16:creationId xmlns:a16="http://schemas.microsoft.com/office/drawing/2014/main" id="{91BE8335-7957-B335-B813-0CBBAAA93AE6}"/>
              </a:ext>
            </a:extLst>
          </p:cNvPr>
          <p:cNvSpPr txBox="1"/>
          <p:nvPr/>
        </p:nvSpPr>
        <p:spPr>
          <a:xfrm>
            <a:off x="30512580" y="4247393"/>
            <a:ext cx="5745990" cy="3200066"/>
          </a:xfrm>
          <a:prstGeom prst="rect">
            <a:avLst/>
          </a:prstGeom>
          <a:noFill/>
          <a:ln>
            <a:noFill/>
          </a:ln>
        </p:spPr>
        <p:txBody>
          <a:bodyPr spcFirstLastPara="1" wrap="square" lIns="91425" tIns="91425" rIns="91425" bIns="91425" anchor="t" anchorCtr="0">
            <a:noAutofit/>
          </a:bodyPr>
          <a:lstStyle/>
          <a:p>
            <a:pPr lvl="0"/>
            <a:r>
              <a:rPr lang="en-US" i="1" dirty="0">
                <a:solidFill>
                  <a:schemeClr val="tx1"/>
                </a:solidFill>
                <a:latin typeface="Arial" panose="020B0604020202020204" pitchFamily="34" charset="0"/>
                <a:cs typeface="Arial" panose="020B0604020202020204" pitchFamily="34" charset="0"/>
              </a:rPr>
              <a:t>Steven </a:t>
            </a:r>
            <a:r>
              <a:rPr lang="en-US" i="1" dirty="0" err="1">
                <a:solidFill>
                  <a:schemeClr val="tx1"/>
                </a:solidFill>
                <a:latin typeface="Arial" panose="020B0604020202020204" pitchFamily="34" charset="0"/>
                <a:cs typeface="Arial" panose="020B0604020202020204" pitchFamily="34" charset="0"/>
              </a:rPr>
              <a:t>Ruggles</a:t>
            </a:r>
            <a:r>
              <a:rPr lang="en-US" i="1" dirty="0">
                <a:solidFill>
                  <a:schemeClr val="tx1"/>
                </a:solidFill>
                <a:latin typeface="Arial" panose="020B0604020202020204" pitchFamily="34" charset="0"/>
                <a:cs typeface="Arial" panose="020B0604020202020204" pitchFamily="34" charset="0"/>
              </a:rPr>
              <a:t>, Sarah Flood, Matthew </a:t>
            </a:r>
            <a:r>
              <a:rPr lang="en-US" i="1" dirty="0" err="1">
                <a:solidFill>
                  <a:schemeClr val="tx1"/>
                </a:solidFill>
                <a:latin typeface="Arial" panose="020B0604020202020204" pitchFamily="34" charset="0"/>
                <a:cs typeface="Arial" panose="020B0604020202020204" pitchFamily="34" charset="0"/>
              </a:rPr>
              <a:t>Sobek</a:t>
            </a:r>
            <a:r>
              <a:rPr lang="en-US" i="1" dirty="0">
                <a:solidFill>
                  <a:schemeClr val="tx1"/>
                </a:solidFill>
                <a:latin typeface="Arial" panose="020B0604020202020204" pitchFamily="34" charset="0"/>
                <a:cs typeface="Arial" panose="020B0604020202020204" pitchFamily="34" charset="0"/>
              </a:rPr>
              <a:t>, Danika Brockman, Grace Cooper,  Stephanie Richards, and Megan </a:t>
            </a:r>
            <a:r>
              <a:rPr lang="en-US" i="1" dirty="0" err="1">
                <a:solidFill>
                  <a:schemeClr val="tx1"/>
                </a:solidFill>
                <a:latin typeface="Arial" panose="020B0604020202020204" pitchFamily="34" charset="0"/>
                <a:cs typeface="Arial" panose="020B0604020202020204" pitchFamily="34" charset="0"/>
              </a:rPr>
              <a:t>Schouweiler</a:t>
            </a:r>
            <a:r>
              <a:rPr lang="en-US" i="1" dirty="0">
                <a:solidFill>
                  <a:schemeClr val="tx1"/>
                </a:solidFill>
                <a:latin typeface="Arial" panose="020B0604020202020204" pitchFamily="34" charset="0"/>
                <a:cs typeface="Arial" panose="020B0604020202020204" pitchFamily="34" charset="0"/>
              </a:rPr>
              <a:t>. IPUMS USA: Version 13.0 [dataset]. Minneapolis, MN: IPUMS, 2023. https://doi.org/10.18128/D010.V13.0</a:t>
            </a:r>
          </a:p>
          <a:p>
            <a:pPr marL="0" lvl="0" indent="0" algn="l" rtl="0">
              <a:spcBef>
                <a:spcPts val="0"/>
              </a:spcBef>
              <a:spcAft>
                <a:spcPts val="0"/>
              </a:spcAft>
              <a:buNone/>
            </a:pPr>
            <a:endParaRPr lang="en-US" i="1" dirty="0">
              <a:solidFill>
                <a:schemeClr val="tx1"/>
              </a:solidFill>
              <a:effectLst/>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i="1" dirty="0" err="1">
                <a:solidFill>
                  <a:schemeClr val="tx1"/>
                </a:solidFill>
                <a:effectLst/>
                <a:latin typeface="Arial" panose="020B0604020202020204" pitchFamily="34" charset="0"/>
                <a:cs typeface="Arial" panose="020B0604020202020204" pitchFamily="34" charset="0"/>
              </a:rPr>
              <a:t>Swerdlow</a:t>
            </a:r>
            <a:r>
              <a:rPr lang="en-US" i="1" dirty="0">
                <a:solidFill>
                  <a:schemeClr val="tx1"/>
                </a:solidFill>
                <a:effectLst/>
                <a:latin typeface="Arial" panose="020B0604020202020204" pitchFamily="34" charset="0"/>
                <a:cs typeface="Arial" panose="020B0604020202020204" pitchFamily="34" charset="0"/>
              </a:rPr>
              <a:t> NR, Light GA, </a:t>
            </a:r>
            <a:r>
              <a:rPr lang="en-US" i="1" dirty="0" err="1">
                <a:solidFill>
                  <a:schemeClr val="tx1"/>
                </a:solidFill>
                <a:effectLst/>
                <a:latin typeface="Arial" panose="020B0604020202020204" pitchFamily="34" charset="0"/>
                <a:cs typeface="Arial" panose="020B0604020202020204" pitchFamily="34" charset="0"/>
              </a:rPr>
              <a:t>Sprock</a:t>
            </a:r>
            <a:r>
              <a:rPr lang="en-US" i="1" dirty="0">
                <a:solidFill>
                  <a:schemeClr val="tx1"/>
                </a:solidFill>
                <a:effectLst/>
                <a:latin typeface="Arial" panose="020B0604020202020204" pitchFamily="34" charset="0"/>
                <a:cs typeface="Arial" panose="020B0604020202020204" pitchFamily="34" charset="0"/>
              </a:rPr>
              <a:t> J, Calkins ME, Green MF, Greenwood TA, Gur RE, Gur RC, </a:t>
            </a:r>
            <a:r>
              <a:rPr lang="en-US" i="1" dirty="0" err="1">
                <a:solidFill>
                  <a:schemeClr val="tx1"/>
                </a:solidFill>
                <a:effectLst/>
                <a:latin typeface="Arial" panose="020B0604020202020204" pitchFamily="34" charset="0"/>
                <a:cs typeface="Arial" panose="020B0604020202020204" pitchFamily="34" charset="0"/>
              </a:rPr>
              <a:t>Lazzeroni</a:t>
            </a:r>
            <a:r>
              <a:rPr lang="en-US" i="1" dirty="0">
                <a:solidFill>
                  <a:schemeClr val="tx1"/>
                </a:solidFill>
                <a:effectLst/>
                <a:latin typeface="Arial" panose="020B0604020202020204" pitchFamily="34" charset="0"/>
                <a:cs typeface="Arial" panose="020B0604020202020204" pitchFamily="34" charset="0"/>
              </a:rPr>
              <a:t> LC, </a:t>
            </a:r>
            <a:r>
              <a:rPr lang="en-US" i="1" dirty="0" err="1">
                <a:solidFill>
                  <a:schemeClr val="tx1"/>
                </a:solidFill>
                <a:effectLst/>
                <a:latin typeface="Arial" panose="020B0604020202020204" pitchFamily="34" charset="0"/>
                <a:cs typeface="Arial" panose="020B0604020202020204" pitchFamily="34" charset="0"/>
              </a:rPr>
              <a:t>Nuechterlein</a:t>
            </a:r>
            <a:r>
              <a:rPr lang="en-US" i="1" dirty="0">
                <a:solidFill>
                  <a:schemeClr val="tx1"/>
                </a:solidFill>
                <a:effectLst/>
                <a:latin typeface="Arial" panose="020B0604020202020204" pitchFamily="34" charset="0"/>
                <a:cs typeface="Arial" panose="020B0604020202020204" pitchFamily="34" charset="0"/>
              </a:rPr>
              <a:t> KH, </a:t>
            </a:r>
            <a:r>
              <a:rPr lang="en-US" i="1" dirty="0" err="1">
                <a:solidFill>
                  <a:schemeClr val="tx1"/>
                </a:solidFill>
                <a:effectLst/>
                <a:latin typeface="Arial" panose="020B0604020202020204" pitchFamily="34" charset="0"/>
                <a:cs typeface="Arial" panose="020B0604020202020204" pitchFamily="34" charset="0"/>
              </a:rPr>
              <a:t>Radant</a:t>
            </a:r>
            <a:r>
              <a:rPr lang="en-US" i="1" dirty="0">
                <a:solidFill>
                  <a:schemeClr val="tx1"/>
                </a:solidFill>
                <a:effectLst/>
                <a:latin typeface="Arial" panose="020B0604020202020204" pitchFamily="34" charset="0"/>
                <a:cs typeface="Arial" panose="020B0604020202020204" pitchFamily="34" charset="0"/>
              </a:rPr>
              <a:t> AD, Ray A, Seidman LJ, </a:t>
            </a:r>
            <a:r>
              <a:rPr lang="en-US" i="1" dirty="0" err="1">
                <a:solidFill>
                  <a:schemeClr val="tx1"/>
                </a:solidFill>
                <a:effectLst/>
                <a:latin typeface="Arial" panose="020B0604020202020204" pitchFamily="34" charset="0"/>
                <a:cs typeface="Arial" panose="020B0604020202020204" pitchFamily="34" charset="0"/>
              </a:rPr>
              <a:t>Siever</a:t>
            </a:r>
            <a:r>
              <a:rPr lang="en-US" i="1" dirty="0">
                <a:solidFill>
                  <a:schemeClr val="tx1"/>
                </a:solidFill>
                <a:effectLst/>
                <a:latin typeface="Arial" panose="020B0604020202020204" pitchFamily="34" charset="0"/>
                <a:cs typeface="Arial" panose="020B0604020202020204" pitchFamily="34" charset="0"/>
              </a:rPr>
              <a:t> LJ, Silverman JM, Stone WS, Sugar CA, </a:t>
            </a:r>
            <a:r>
              <a:rPr lang="en-US" i="1" dirty="0" err="1">
                <a:solidFill>
                  <a:schemeClr val="tx1"/>
                </a:solidFill>
                <a:effectLst/>
                <a:latin typeface="Arial" panose="020B0604020202020204" pitchFamily="34" charset="0"/>
                <a:cs typeface="Arial" panose="020B0604020202020204" pitchFamily="34" charset="0"/>
              </a:rPr>
              <a:t>Tsuang</a:t>
            </a:r>
            <a:r>
              <a:rPr lang="en-US" i="1" dirty="0">
                <a:solidFill>
                  <a:schemeClr val="tx1"/>
                </a:solidFill>
                <a:effectLst/>
                <a:latin typeface="Arial" panose="020B0604020202020204" pitchFamily="34" charset="0"/>
                <a:cs typeface="Arial" panose="020B0604020202020204" pitchFamily="34" charset="0"/>
              </a:rPr>
              <a:t> DW, </a:t>
            </a:r>
            <a:r>
              <a:rPr lang="en-US" i="1" dirty="0" err="1">
                <a:solidFill>
                  <a:schemeClr val="tx1"/>
                </a:solidFill>
                <a:effectLst/>
                <a:latin typeface="Arial" panose="020B0604020202020204" pitchFamily="34" charset="0"/>
                <a:cs typeface="Arial" panose="020B0604020202020204" pitchFamily="34" charset="0"/>
              </a:rPr>
              <a:t>Tsuang</a:t>
            </a:r>
            <a:r>
              <a:rPr lang="en-US" i="1" dirty="0">
                <a:solidFill>
                  <a:schemeClr val="tx1"/>
                </a:solidFill>
                <a:effectLst/>
                <a:latin typeface="Arial" panose="020B0604020202020204" pitchFamily="34" charset="0"/>
                <a:cs typeface="Arial" panose="020B0604020202020204" pitchFamily="34" charset="0"/>
              </a:rPr>
              <a:t> MT, Turetsky BI, Braff DL. Deficient </a:t>
            </a:r>
            <a:r>
              <a:rPr lang="en-US" i="1" dirty="0" err="1">
                <a:solidFill>
                  <a:schemeClr val="tx1"/>
                </a:solidFill>
                <a:effectLst/>
                <a:latin typeface="Arial" panose="020B0604020202020204" pitchFamily="34" charset="0"/>
                <a:cs typeface="Arial" panose="020B0604020202020204" pitchFamily="34" charset="0"/>
              </a:rPr>
              <a:t>prepulse</a:t>
            </a:r>
            <a:r>
              <a:rPr lang="en-US" i="1" dirty="0">
                <a:solidFill>
                  <a:schemeClr val="tx1"/>
                </a:solidFill>
                <a:effectLst/>
                <a:latin typeface="Arial" panose="020B0604020202020204" pitchFamily="34" charset="0"/>
                <a:cs typeface="Arial" panose="020B0604020202020204" pitchFamily="34" charset="0"/>
              </a:rPr>
              <a:t> inhibition in schizophrenia detected by the multi-site COGS. </a:t>
            </a:r>
            <a:r>
              <a:rPr lang="en-US" i="1" dirty="0" err="1">
                <a:solidFill>
                  <a:schemeClr val="tx1"/>
                </a:solidFill>
                <a:effectLst/>
                <a:latin typeface="Arial" panose="020B0604020202020204" pitchFamily="34" charset="0"/>
                <a:cs typeface="Arial" panose="020B0604020202020204" pitchFamily="34" charset="0"/>
              </a:rPr>
              <a:t>Schizophr</a:t>
            </a:r>
            <a:r>
              <a:rPr lang="en-US" i="1" dirty="0">
                <a:solidFill>
                  <a:schemeClr val="tx1"/>
                </a:solidFill>
                <a:effectLst/>
                <a:latin typeface="Arial" panose="020B0604020202020204" pitchFamily="34" charset="0"/>
                <a:cs typeface="Arial" panose="020B0604020202020204" pitchFamily="34" charset="0"/>
              </a:rPr>
              <a:t> Res. 2014 Feb;152(2-3):503-12. </a:t>
            </a:r>
            <a:r>
              <a:rPr lang="en-US" i="1" dirty="0" err="1">
                <a:solidFill>
                  <a:schemeClr val="tx1"/>
                </a:solidFill>
                <a:effectLst/>
                <a:latin typeface="Arial" panose="020B0604020202020204" pitchFamily="34" charset="0"/>
                <a:cs typeface="Arial" panose="020B0604020202020204" pitchFamily="34" charset="0"/>
              </a:rPr>
              <a:t>doi</a:t>
            </a:r>
            <a:r>
              <a:rPr lang="en-US" i="1" dirty="0">
                <a:solidFill>
                  <a:schemeClr val="tx1"/>
                </a:solidFill>
                <a:effectLst/>
                <a:latin typeface="Arial" panose="020B0604020202020204" pitchFamily="34" charset="0"/>
                <a:cs typeface="Arial" panose="020B0604020202020204" pitchFamily="34" charset="0"/>
              </a:rPr>
              <a:t>: 10.1016/j.schres.2013.12.004. </a:t>
            </a:r>
            <a:r>
              <a:rPr lang="en-US" i="1" dirty="0" err="1">
                <a:solidFill>
                  <a:schemeClr val="tx1"/>
                </a:solidFill>
                <a:effectLst/>
                <a:latin typeface="Arial" panose="020B0604020202020204" pitchFamily="34" charset="0"/>
                <a:cs typeface="Arial" panose="020B0604020202020204" pitchFamily="34" charset="0"/>
              </a:rPr>
              <a:t>Epub</a:t>
            </a:r>
            <a:r>
              <a:rPr lang="en-US" i="1" dirty="0">
                <a:solidFill>
                  <a:schemeClr val="tx1"/>
                </a:solidFill>
                <a:effectLst/>
                <a:latin typeface="Arial" panose="020B0604020202020204" pitchFamily="34" charset="0"/>
                <a:cs typeface="Arial" panose="020B0604020202020204" pitchFamily="34" charset="0"/>
              </a:rPr>
              <a:t> 2014 Jan 7. PMID: 24405980; PMCID: PMC3960985.</a:t>
            </a:r>
            <a:endParaRPr lang="en-US" i="1" dirty="0">
              <a:solidFill>
                <a:schemeClr val="tx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4604B1C0-AB37-C9C2-89D2-4D73D99B0FAE}"/>
              </a:ext>
            </a:extLst>
          </p:cNvPr>
          <p:cNvSpPr txBox="1"/>
          <p:nvPr/>
        </p:nvSpPr>
        <p:spPr>
          <a:xfrm>
            <a:off x="1505947" y="19423208"/>
            <a:ext cx="22469175" cy="1292662"/>
          </a:xfrm>
          <a:prstGeom prst="rect">
            <a:avLst/>
          </a:prstGeom>
          <a:noFill/>
        </p:spPr>
        <p:txBody>
          <a:bodyPr wrap="square" rtlCol="0">
            <a:spAutoFit/>
          </a:bodyPr>
          <a:lstStyle/>
          <a:p>
            <a:r>
              <a:rPr lang="en-US" sz="2600" b="1" u="sng" dirty="0"/>
              <a:t>Demographic composition of the COGS2 HCS and SZ cohorts compared to ACS</a:t>
            </a:r>
            <a:r>
              <a:rPr lang="en-US" sz="2600" dirty="0"/>
              <a:t>. Boldfaced p-values indicate p &lt; 0.05 difference in over- or under-sampling in COGS2 compared to ACS; # indicates significant difference between SZ and HCS when both groups deviated from ACS demographics.</a:t>
            </a:r>
          </a:p>
          <a:p>
            <a:endParaRPr lang="en-US" sz="2600" b="1" dirty="0"/>
          </a:p>
        </p:txBody>
      </p:sp>
      <p:sp>
        <p:nvSpPr>
          <p:cNvPr id="47" name="Google Shape;120;p22"/>
          <p:cNvSpPr txBox="1"/>
          <p:nvPr/>
        </p:nvSpPr>
        <p:spPr>
          <a:xfrm>
            <a:off x="8554006" y="4242565"/>
            <a:ext cx="4808674" cy="3147650"/>
          </a:xfrm>
          <a:prstGeom prst="rect">
            <a:avLst/>
          </a:prstGeom>
          <a:noFill/>
          <a:ln>
            <a:noFill/>
          </a:ln>
        </p:spPr>
        <p:txBody>
          <a:bodyPr spcFirstLastPara="1" wrap="square" lIns="0" tIns="0" rIns="0" bIns="0" anchor="t" anchorCtr="0">
            <a:noAutofit/>
          </a:bodyPr>
          <a:lstStyle/>
          <a:p>
            <a:pPr lvl="0" algn="l" rtl="0">
              <a:lnSpc>
                <a:spcPct val="115000"/>
              </a:lnSpc>
              <a:spcBef>
                <a:spcPts val="0"/>
              </a:spcBef>
              <a:spcAft>
                <a:spcPts val="0"/>
              </a:spcAft>
            </a:pPr>
            <a:r>
              <a:rPr lang="en" sz="2200" dirty="0" smtClean="0">
                <a:solidFill>
                  <a:schemeClr val="tx1"/>
                </a:solidFill>
              </a:rPr>
              <a:t>1062 healthy control (HCS) and 1415 schizophreni (SZ) COGS2 subjects were placed into 24 distinct categories based on self-reported combinations of 6 races, Hispanic/Latino status (H/L), and sex disclosed at study entry. Table shows composition of subjects per site.</a:t>
            </a:r>
            <a:endParaRPr sz="2200" dirty="0" smtClean="0">
              <a:solidFill>
                <a:schemeClr val="tx1"/>
              </a:solidFill>
            </a:endParaRPr>
          </a:p>
          <a:p>
            <a:pPr marL="0" lvl="0" indent="0" algn="l" rtl="0">
              <a:lnSpc>
                <a:spcPct val="115000"/>
              </a:lnSpc>
              <a:spcBef>
                <a:spcPts val="0"/>
              </a:spcBef>
              <a:spcAft>
                <a:spcPts val="0"/>
              </a:spcAft>
              <a:buNone/>
            </a:pPr>
            <a:endParaRPr sz="2200" dirty="0"/>
          </a:p>
        </p:txBody>
      </p:sp>
      <p:sp>
        <p:nvSpPr>
          <p:cNvPr id="112" name="Google Shape;112;p22"/>
          <p:cNvSpPr/>
          <p:nvPr/>
        </p:nvSpPr>
        <p:spPr>
          <a:xfrm>
            <a:off x="0" y="1"/>
            <a:ext cx="36576599" cy="4099004"/>
          </a:xfrm>
          <a:prstGeom prst="rect">
            <a:avLst/>
          </a:prstGeom>
          <a:solidFill>
            <a:srgbClr val="073763"/>
          </a:solidFill>
          <a:ln w="9525" cap="flat" cmpd="sng">
            <a:solidFill>
              <a:srgbClr val="073763"/>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a:p>
        </p:txBody>
      </p:sp>
      <p:sp>
        <p:nvSpPr>
          <p:cNvPr id="114" name="Google Shape;114;p22"/>
          <p:cNvSpPr txBox="1"/>
          <p:nvPr/>
        </p:nvSpPr>
        <p:spPr>
          <a:xfrm>
            <a:off x="3364" y="73217"/>
            <a:ext cx="32562246" cy="3715217"/>
          </a:xfrm>
          <a:prstGeom prst="rect">
            <a:avLst/>
          </a:prstGeom>
          <a:noFill/>
          <a:ln>
            <a:noFill/>
          </a:ln>
        </p:spPr>
        <p:txBody>
          <a:bodyPr spcFirstLastPara="1" wrap="square" lIns="390075" tIns="390075" rIns="390075" bIns="390075" anchor="t" anchorCtr="0">
            <a:noAutofit/>
          </a:bodyPr>
          <a:lstStyle/>
          <a:p>
            <a:r>
              <a:rPr lang="en-US" sz="9400" b="1" dirty="0">
                <a:solidFill>
                  <a:schemeClr val="bg1"/>
                </a:solidFill>
              </a:rPr>
              <a:t>How diverse are large multi-site schizophrenia studies? </a:t>
            </a:r>
            <a:br>
              <a:rPr lang="en-US" sz="9400" b="1" dirty="0">
                <a:solidFill>
                  <a:schemeClr val="bg1"/>
                </a:solidFill>
              </a:rPr>
            </a:br>
            <a:r>
              <a:rPr lang="en-US" sz="9400" b="1" dirty="0">
                <a:solidFill>
                  <a:schemeClr val="bg1"/>
                </a:solidFill>
              </a:rPr>
              <a:t>Modelling race, ethnicity and gender parity in COGS2</a:t>
            </a:r>
          </a:p>
        </p:txBody>
      </p:sp>
      <p:pic>
        <p:nvPicPr>
          <p:cNvPr id="115" name="Google Shape;115;p22"/>
          <p:cNvPicPr preferRelativeResize="0"/>
          <p:nvPr/>
        </p:nvPicPr>
        <p:blipFill>
          <a:blip r:embed="rId3">
            <a:alphaModFix/>
          </a:blip>
          <a:stretch>
            <a:fillRect/>
          </a:stretch>
        </p:blipFill>
        <p:spPr>
          <a:xfrm>
            <a:off x="32829232" y="301398"/>
            <a:ext cx="3364850" cy="3364850"/>
          </a:xfrm>
          <a:prstGeom prst="rect">
            <a:avLst/>
          </a:prstGeom>
          <a:noFill/>
          <a:ln>
            <a:noFill/>
          </a:ln>
        </p:spPr>
      </p:pic>
      <p:sp>
        <p:nvSpPr>
          <p:cNvPr id="49" name="Google Shape;120;p22"/>
          <p:cNvSpPr txBox="1"/>
          <p:nvPr/>
        </p:nvSpPr>
        <p:spPr>
          <a:xfrm>
            <a:off x="18083653" y="4575714"/>
            <a:ext cx="5256272" cy="2508343"/>
          </a:xfrm>
          <a:prstGeom prst="rect">
            <a:avLst/>
          </a:prstGeom>
          <a:noFill/>
          <a:ln>
            <a:noFill/>
          </a:ln>
        </p:spPr>
        <p:txBody>
          <a:bodyPr spcFirstLastPara="1" wrap="square" lIns="0" tIns="0" rIns="0" bIns="0" anchor="t" anchorCtr="0">
            <a:noAutofit/>
          </a:bodyPr>
          <a:lstStyle/>
          <a:p>
            <a:pPr>
              <a:lnSpc>
                <a:spcPct val="115000"/>
              </a:lnSpc>
            </a:pPr>
            <a:r>
              <a:rPr lang="en" sz="2200" dirty="0"/>
              <a:t>Demographic proportions were compared to age-matched American Community Survey (ACS) census data for </a:t>
            </a:r>
            <a:r>
              <a:rPr lang="en" sz="2200" dirty="0" smtClean="0"/>
              <a:t>each of the above cities </a:t>
            </a:r>
            <a:r>
              <a:rPr lang="en" sz="2200" dirty="0"/>
              <a:t>from 2010-2014; </a:t>
            </a:r>
            <a:r>
              <a:rPr lang="en" sz="2200" dirty="0" smtClean="0"/>
              <a:t>p-values </a:t>
            </a:r>
            <a:r>
              <a:rPr lang="en" sz="2200" dirty="0"/>
              <a:t>from binomial comparisons were Holm-adjusted for multiple comparisons.</a:t>
            </a:r>
          </a:p>
        </p:txBody>
      </p:sp>
      <p:sp>
        <p:nvSpPr>
          <p:cNvPr id="27" name="TextBox 26">
            <a:extLst>
              <a:ext uri="{FF2B5EF4-FFF2-40B4-BE49-F238E27FC236}">
                <a16:creationId xmlns:a16="http://schemas.microsoft.com/office/drawing/2014/main" id="{889B3FC1-FE5D-BEBC-753D-4975CB006CC5}"/>
              </a:ext>
            </a:extLst>
          </p:cNvPr>
          <p:cNvSpPr txBox="1"/>
          <p:nvPr/>
        </p:nvSpPr>
        <p:spPr>
          <a:xfrm rot="16200000">
            <a:off x="23879480" y="9592778"/>
            <a:ext cx="3936447" cy="400110"/>
          </a:xfrm>
          <a:prstGeom prst="rect">
            <a:avLst/>
          </a:prstGeom>
          <a:noFill/>
        </p:spPr>
        <p:txBody>
          <a:bodyPr wrap="square" rtlCol="0">
            <a:spAutoFit/>
          </a:bodyPr>
          <a:lstStyle/>
          <a:p>
            <a:pPr algn="ctr"/>
            <a:r>
              <a:rPr lang="en-US" sz="2000" b="1" dirty="0"/>
              <a:t>Number of Simulations</a:t>
            </a:r>
          </a:p>
        </p:txBody>
      </p:sp>
      <p:sp>
        <p:nvSpPr>
          <p:cNvPr id="5" name="Google Shape;120;p22">
            <a:extLst>
              <a:ext uri="{FF2B5EF4-FFF2-40B4-BE49-F238E27FC236}">
                <a16:creationId xmlns:a16="http://schemas.microsoft.com/office/drawing/2014/main" id="{778A62AA-0F30-1C8D-37C6-04B6F06E671E}"/>
              </a:ext>
            </a:extLst>
          </p:cNvPr>
          <p:cNvSpPr txBox="1"/>
          <p:nvPr/>
        </p:nvSpPr>
        <p:spPr>
          <a:xfrm>
            <a:off x="24263657" y="4422013"/>
            <a:ext cx="4734705" cy="2760003"/>
          </a:xfrm>
          <a:prstGeom prst="rect">
            <a:avLst/>
          </a:prstGeom>
          <a:noFill/>
          <a:ln>
            <a:noFill/>
          </a:ln>
        </p:spPr>
        <p:txBody>
          <a:bodyPr spcFirstLastPara="1" wrap="square" lIns="0" tIns="0" rIns="0" bIns="0" anchor="t" anchorCtr="0">
            <a:noAutofit/>
          </a:bodyPr>
          <a:lstStyle/>
          <a:p>
            <a:pPr lvl="0">
              <a:lnSpc>
                <a:spcPct val="115000"/>
              </a:lnSpc>
            </a:pPr>
            <a:r>
              <a:rPr lang="en-US" sz="2200" dirty="0"/>
              <a:t>A simulation algorithm sequentially expanded the HCS and SZ cohorts using observed recruitment demographics in COGS2 until 24 category proportions were within 2.5% of ACS data. Simulations were repeated 1,000 times.</a:t>
            </a:r>
          </a:p>
          <a:p>
            <a:pPr marL="0" lvl="0" indent="0" algn="l" rtl="0">
              <a:lnSpc>
                <a:spcPct val="115000"/>
              </a:lnSpc>
              <a:spcBef>
                <a:spcPts val="0"/>
              </a:spcBef>
              <a:spcAft>
                <a:spcPts val="0"/>
              </a:spcAft>
              <a:buNone/>
            </a:pPr>
            <a:endParaRPr lang="en-US" sz="2200" dirty="0"/>
          </a:p>
          <a:p>
            <a:pPr marL="0" lvl="0" indent="0" algn="l" rtl="0">
              <a:lnSpc>
                <a:spcPct val="115000"/>
              </a:lnSpc>
              <a:spcBef>
                <a:spcPts val="0"/>
              </a:spcBef>
              <a:spcAft>
                <a:spcPts val="0"/>
              </a:spcAft>
              <a:buNone/>
            </a:pPr>
            <a:r>
              <a:rPr lang="en-US" sz="2200" dirty="0"/>
              <a:t> </a:t>
            </a:r>
            <a:endParaRPr sz="2200" dirty="0"/>
          </a:p>
        </p:txBody>
      </p:sp>
      <p:sp>
        <p:nvSpPr>
          <p:cNvPr id="53" name="Google Shape;116;p22"/>
          <p:cNvSpPr txBox="1">
            <a:spLocks/>
          </p:cNvSpPr>
          <p:nvPr/>
        </p:nvSpPr>
        <p:spPr>
          <a:xfrm rot="16200000">
            <a:off x="27944619" y="5461619"/>
            <a:ext cx="3486118" cy="750283"/>
          </a:xfrm>
          <a:prstGeom prst="rect">
            <a:avLst/>
          </a:prstGeom>
          <a:solidFill>
            <a:srgbClr val="073763"/>
          </a:solidFill>
          <a:ln>
            <a:noFill/>
          </a:ln>
        </p:spPr>
        <p:txBody>
          <a:bodyPr spcFirstLastPara="1" wrap="square" lIns="465600" tIns="465600" rIns="465600" bIns="465600" anchor="ctr" anchorCtr="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9pPr>
          </a:lstStyle>
          <a:p>
            <a:pPr algn="ctr"/>
            <a:r>
              <a:rPr lang="en-US" sz="3200" b="1" dirty="0">
                <a:solidFill>
                  <a:schemeClr val="bg1"/>
                </a:solidFill>
              </a:rPr>
              <a:t>References</a:t>
            </a:r>
          </a:p>
        </p:txBody>
      </p:sp>
      <p:pic>
        <p:nvPicPr>
          <p:cNvPr id="4" name="Picture 3"/>
          <p:cNvPicPr>
            <a:picLocks noChangeAspect="1"/>
          </p:cNvPicPr>
          <p:nvPr/>
        </p:nvPicPr>
        <p:blipFill rotWithShape="1">
          <a:blip r:embed="rId4"/>
          <a:srcRect r="63199"/>
          <a:stretch/>
        </p:blipFill>
        <p:spPr>
          <a:xfrm>
            <a:off x="266388" y="7728208"/>
            <a:ext cx="8725212" cy="11550631"/>
          </a:xfrm>
          <a:prstGeom prst="rect">
            <a:avLst/>
          </a:prstGeom>
        </p:spPr>
      </p:pic>
      <p:sp>
        <p:nvSpPr>
          <p:cNvPr id="6" name="Rectangle 5"/>
          <p:cNvSpPr/>
          <p:nvPr/>
        </p:nvSpPr>
        <p:spPr>
          <a:xfrm>
            <a:off x="28099142" y="7942462"/>
            <a:ext cx="7493005" cy="151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5"/>
          <a:srcRect b="49864"/>
          <a:stretch/>
        </p:blipFill>
        <p:spPr>
          <a:xfrm>
            <a:off x="24307700" y="7711511"/>
            <a:ext cx="6034533" cy="5116062"/>
          </a:xfrm>
          <a:prstGeom prst="rect">
            <a:avLst/>
          </a:prstGeom>
        </p:spPr>
      </p:pic>
      <p:pic>
        <p:nvPicPr>
          <p:cNvPr id="59" name="Picture 58"/>
          <p:cNvPicPr>
            <a:picLocks noChangeAspect="1"/>
          </p:cNvPicPr>
          <p:nvPr/>
        </p:nvPicPr>
        <p:blipFill rotWithShape="1">
          <a:blip r:embed="rId5"/>
          <a:srcRect t="49806"/>
          <a:stretch/>
        </p:blipFill>
        <p:spPr>
          <a:xfrm>
            <a:off x="30301756" y="7711511"/>
            <a:ext cx="5856337" cy="4970753"/>
          </a:xfrm>
          <a:prstGeom prst="rect">
            <a:avLst/>
          </a:prstGeom>
        </p:spPr>
      </p:pic>
      <p:sp>
        <p:nvSpPr>
          <p:cNvPr id="60" name="TextBox 59">
            <a:extLst>
              <a:ext uri="{FF2B5EF4-FFF2-40B4-BE49-F238E27FC236}">
                <a16:creationId xmlns:a16="http://schemas.microsoft.com/office/drawing/2014/main" id="{9E6952F2-2F22-3907-C7B4-120C1F25DD99}"/>
              </a:ext>
            </a:extLst>
          </p:cNvPr>
          <p:cNvSpPr txBox="1"/>
          <p:nvPr/>
        </p:nvSpPr>
        <p:spPr>
          <a:xfrm>
            <a:off x="24768298" y="12793301"/>
            <a:ext cx="11261602" cy="2893100"/>
          </a:xfrm>
          <a:prstGeom prst="rect">
            <a:avLst/>
          </a:prstGeom>
          <a:noFill/>
        </p:spPr>
        <p:txBody>
          <a:bodyPr wrap="square" rtlCol="0">
            <a:spAutoFit/>
          </a:bodyPr>
          <a:lstStyle/>
          <a:p>
            <a:r>
              <a:rPr lang="en-US" sz="2600" b="1" u="sng" dirty="0"/>
              <a:t>Simulation results.</a:t>
            </a:r>
            <a:r>
              <a:rPr lang="en-US" sz="2600" b="1" dirty="0"/>
              <a:t> </a:t>
            </a:r>
            <a:r>
              <a:rPr lang="en-US" sz="2600" u="sng" dirty="0"/>
              <a:t>Left </a:t>
            </a:r>
            <a:r>
              <a:rPr lang="en-US" sz="2600" dirty="0" smtClean="0"/>
              <a:t>: </a:t>
            </a:r>
            <a:r>
              <a:rPr lang="en-US" sz="2600" dirty="0"/>
              <a:t>Median resamples for HCS (teal) and SZ (blue) to converge with ACS demographics are 2.0 and 28.5 respectively, suggesting that COGS-2 recruitment would need to be expanded by ~2,000 for HCS and ~47,000 to achieve demographic similarity to ACS with typical recruitment methods. </a:t>
            </a:r>
            <a:r>
              <a:rPr lang="en-US" sz="2600" u="sng" dirty="0" smtClean="0"/>
              <a:t>Right:</a:t>
            </a:r>
            <a:r>
              <a:rPr lang="en-US" sz="2600" dirty="0" smtClean="0"/>
              <a:t> </a:t>
            </a:r>
            <a:r>
              <a:rPr lang="en-US" sz="2600" dirty="0"/>
              <a:t>Median resamples for SZ (red) to converge with HCS demographics is 14.5, suggesting that SZ cohort recruitment would need to be expanded by ~25,000 to approximate HCS.</a:t>
            </a:r>
          </a:p>
        </p:txBody>
      </p:sp>
      <p:sp>
        <p:nvSpPr>
          <p:cNvPr id="62" name="Google Shape;121;p22"/>
          <p:cNvSpPr txBox="1"/>
          <p:nvPr/>
        </p:nvSpPr>
        <p:spPr>
          <a:xfrm>
            <a:off x="24752032" y="16408570"/>
            <a:ext cx="11389795" cy="4856684"/>
          </a:xfrm>
          <a:prstGeom prst="rect">
            <a:avLst/>
          </a:prstGeom>
          <a:noFill/>
          <a:ln>
            <a:noFill/>
          </a:ln>
        </p:spPr>
        <p:txBody>
          <a:bodyPr spcFirstLastPara="1" wrap="square" lIns="91425" tIns="91425" rIns="91425" bIns="91425" anchor="t" anchorCtr="0">
            <a:spAutoFit/>
          </a:bodyPr>
          <a:lstStyle/>
          <a:p>
            <a:pPr marL="457200" lvl="0" indent="-457200" algn="l" rtl="0">
              <a:lnSpc>
                <a:spcPct val="115000"/>
              </a:lnSpc>
              <a:spcBef>
                <a:spcPts val="0"/>
              </a:spcBef>
              <a:spcAft>
                <a:spcPts val="0"/>
              </a:spcAft>
              <a:buFont typeface="Arial" panose="020B0604020202020204" pitchFamily="34" charset="0"/>
              <a:buChar char="•"/>
            </a:pPr>
            <a:r>
              <a:rPr lang="en-US" sz="2400" dirty="0" smtClean="0"/>
              <a:t>In general, among COGS2 participants (both HCS and SZ), African-Americans, Native </a:t>
            </a:r>
            <a:r>
              <a:rPr lang="en-US" sz="2400" dirty="0"/>
              <a:t>Hawaiians/Pacific Islanders, and </a:t>
            </a:r>
            <a:r>
              <a:rPr lang="en-US" sz="2400" dirty="0" smtClean="0"/>
              <a:t>non-Hispanic/Latino </a:t>
            </a:r>
            <a:r>
              <a:rPr lang="en-US" sz="2400" dirty="0"/>
              <a:t>Other/Multiracial individuals were </a:t>
            </a:r>
            <a:r>
              <a:rPr lang="en-US" sz="2400" b="1" i="1" dirty="0" smtClean="0"/>
              <a:t>overrepresented</a:t>
            </a:r>
            <a:r>
              <a:rPr lang="en-US" sz="2400" b="1" dirty="0" smtClean="0"/>
              <a:t> </a:t>
            </a:r>
            <a:r>
              <a:rPr lang="en-US" sz="2400" dirty="0" smtClean="0"/>
              <a:t>compared to the background ACS demographics of study sites. Asians</a:t>
            </a:r>
            <a:r>
              <a:rPr lang="en-US" sz="2400" dirty="0"/>
              <a:t>, </a:t>
            </a:r>
            <a:r>
              <a:rPr lang="en-US" sz="2400" dirty="0" smtClean="0"/>
              <a:t>Hispanic/Latino Caucasians</a:t>
            </a:r>
            <a:r>
              <a:rPr lang="en-US" sz="2400" dirty="0"/>
              <a:t>, and </a:t>
            </a:r>
            <a:r>
              <a:rPr lang="en-US" sz="2400" dirty="0" smtClean="0"/>
              <a:t>Hispanic/Latino </a:t>
            </a:r>
            <a:r>
              <a:rPr lang="en-US" sz="2400" dirty="0"/>
              <a:t>Other/Multiracial individuals </a:t>
            </a:r>
            <a:r>
              <a:rPr lang="en-US" sz="2400" dirty="0" smtClean="0"/>
              <a:t>were </a:t>
            </a:r>
            <a:r>
              <a:rPr lang="en-US" sz="2400" b="1" i="1" dirty="0" smtClean="0"/>
              <a:t>underrepresented</a:t>
            </a:r>
            <a:r>
              <a:rPr lang="en-US" sz="2400" dirty="0" smtClean="0"/>
              <a:t>. </a:t>
            </a:r>
          </a:p>
          <a:p>
            <a:pPr marL="457200" lvl="0" indent="-457200" algn="l" rtl="0">
              <a:lnSpc>
                <a:spcPct val="115000"/>
              </a:lnSpc>
              <a:spcBef>
                <a:spcPts val="0"/>
              </a:spcBef>
              <a:spcAft>
                <a:spcPts val="0"/>
              </a:spcAft>
              <a:buFont typeface="Arial" panose="020B0604020202020204" pitchFamily="34" charset="0"/>
              <a:buChar char="•"/>
            </a:pPr>
            <a:r>
              <a:rPr lang="en-US" sz="2400" dirty="0" smtClean="0"/>
              <a:t>African American and Other/Multiracial non-Hispanic/Latino males were </a:t>
            </a:r>
            <a:r>
              <a:rPr lang="en-US" sz="2400" b="1" i="1" dirty="0" smtClean="0"/>
              <a:t>more overrepresented in the SZ,  when compared to HCS</a:t>
            </a:r>
            <a:r>
              <a:rPr lang="en-US" sz="2400" dirty="0" smtClean="0"/>
              <a:t>. Caucasian females and Other/Multiracial Hispanic/Latino males </a:t>
            </a:r>
            <a:r>
              <a:rPr lang="en-US" sz="2400" b="1" i="1" dirty="0" smtClean="0"/>
              <a:t>were more underrepresented in SZ, when compared to HCS</a:t>
            </a:r>
            <a:r>
              <a:rPr lang="en-US" sz="2400" dirty="0" smtClean="0"/>
              <a:t>.</a:t>
            </a:r>
          </a:p>
          <a:p>
            <a:pPr marL="457200" lvl="0" indent="-457200" algn="l" rtl="0">
              <a:lnSpc>
                <a:spcPct val="115000"/>
              </a:lnSpc>
              <a:spcBef>
                <a:spcPts val="0"/>
              </a:spcBef>
              <a:spcAft>
                <a:spcPts val="0"/>
              </a:spcAft>
              <a:buFont typeface="Arial" panose="020B0604020202020204" pitchFamily="34" charset="0"/>
              <a:buChar char="•"/>
            </a:pPr>
            <a:r>
              <a:rPr lang="en-US" sz="2400" dirty="0" smtClean="0"/>
              <a:t>The HCS </a:t>
            </a:r>
            <a:r>
              <a:rPr lang="en-US" sz="2400" dirty="0"/>
              <a:t>cohort was more demographically similar to ACS </a:t>
            </a:r>
            <a:r>
              <a:rPr lang="en-US" sz="2400" dirty="0" smtClean="0"/>
              <a:t>than SZ; the SZ cohort more </a:t>
            </a:r>
            <a:r>
              <a:rPr lang="en-US" sz="2400" dirty="0"/>
              <a:t>closely resembled HCS than ACS. </a:t>
            </a:r>
            <a:endParaRPr lang="en-US" sz="2400" dirty="0" smtClean="0"/>
          </a:p>
        </p:txBody>
      </p:sp>
      <p:sp>
        <p:nvSpPr>
          <p:cNvPr id="63" name="Google Shape;119;p22"/>
          <p:cNvSpPr txBox="1"/>
          <p:nvPr/>
        </p:nvSpPr>
        <p:spPr>
          <a:xfrm>
            <a:off x="24768295" y="15810577"/>
            <a:ext cx="11425785" cy="597993"/>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Results</a:t>
            </a:r>
            <a:endParaRPr sz="4000" b="1" dirty="0">
              <a:solidFill>
                <a:schemeClr val="bg1"/>
              </a:solidFill>
            </a:endParaRPr>
          </a:p>
        </p:txBody>
      </p:sp>
      <p:sp>
        <p:nvSpPr>
          <p:cNvPr id="64" name="Google Shape;119;p22"/>
          <p:cNvSpPr txBox="1"/>
          <p:nvPr/>
        </p:nvSpPr>
        <p:spPr>
          <a:xfrm rot="16200000">
            <a:off x="-1098234" y="21853460"/>
            <a:ext cx="2915624" cy="726570"/>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Discussion</a:t>
            </a:r>
            <a:endParaRPr sz="4000" b="1" dirty="0">
              <a:solidFill>
                <a:schemeClr val="bg1"/>
              </a:solidFill>
            </a:endParaRPr>
          </a:p>
        </p:txBody>
      </p:sp>
      <p:sp>
        <p:nvSpPr>
          <p:cNvPr id="66" name="Google Shape;119;p22"/>
          <p:cNvSpPr txBox="1"/>
          <p:nvPr/>
        </p:nvSpPr>
        <p:spPr>
          <a:xfrm>
            <a:off x="24771754" y="21383965"/>
            <a:ext cx="11422326" cy="430392"/>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Funding</a:t>
            </a:r>
            <a:endParaRPr sz="4000" b="1" dirty="0">
              <a:solidFill>
                <a:schemeClr val="bg1"/>
              </a:solidFill>
            </a:endParaRPr>
          </a:p>
        </p:txBody>
      </p:sp>
      <p:sp>
        <p:nvSpPr>
          <p:cNvPr id="13" name="Rectangle 12"/>
          <p:cNvSpPr/>
          <p:nvPr/>
        </p:nvSpPr>
        <p:spPr>
          <a:xfrm>
            <a:off x="4359529" y="23917158"/>
            <a:ext cx="27853233" cy="584775"/>
          </a:xfrm>
          <a:prstGeom prst="rect">
            <a:avLst/>
          </a:prstGeom>
          <a:solidFill>
            <a:srgbClr val="002060"/>
          </a:solidFill>
        </p:spPr>
        <p:txBody>
          <a:bodyPr wrap="square">
            <a:spAutoFit/>
          </a:bodyPr>
          <a:lstStyle/>
          <a:p>
            <a:r>
              <a:rPr lang="en-US" sz="3200" b="1" u="sng" dirty="0">
                <a:solidFill>
                  <a:schemeClr val="bg1"/>
                </a:solidFill>
              </a:rPr>
              <a:t>Authors: </a:t>
            </a:r>
            <a:r>
              <a:rPr lang="en-US" sz="3200" dirty="0">
                <a:solidFill>
                  <a:schemeClr val="bg1"/>
                </a:solidFill>
              </a:rPr>
              <a:t>Yash B. Joshi*, Daniel E. </a:t>
            </a:r>
            <a:r>
              <a:rPr lang="en-US" sz="3200" dirty="0" err="1">
                <a:solidFill>
                  <a:schemeClr val="bg1"/>
                </a:solidFill>
              </a:rPr>
              <a:t>Zoleikhaeian</a:t>
            </a:r>
            <a:r>
              <a:rPr lang="en-US" sz="3200" dirty="0">
                <a:solidFill>
                  <a:schemeClr val="bg1"/>
                </a:solidFill>
              </a:rPr>
              <a:t>, Juan L. Molina, COGS2 Investigators, Joyce </a:t>
            </a:r>
            <a:r>
              <a:rPr lang="en-US" sz="3200" dirty="0" err="1">
                <a:solidFill>
                  <a:schemeClr val="bg1"/>
                </a:solidFill>
              </a:rPr>
              <a:t>Sprock</a:t>
            </a:r>
            <a:r>
              <a:rPr lang="en-US" sz="3200" dirty="0">
                <a:solidFill>
                  <a:schemeClr val="bg1"/>
                </a:solidFill>
              </a:rPr>
              <a:t>, David L. Braff, Neal R. </a:t>
            </a:r>
            <a:r>
              <a:rPr lang="en-US" sz="3200" dirty="0" err="1">
                <a:solidFill>
                  <a:schemeClr val="bg1"/>
                </a:solidFill>
              </a:rPr>
              <a:t>Swerdlow</a:t>
            </a:r>
            <a:r>
              <a:rPr lang="en-US" sz="3200" dirty="0">
                <a:solidFill>
                  <a:schemeClr val="bg1"/>
                </a:solidFill>
              </a:rPr>
              <a:t>, Gregory A. </a:t>
            </a:r>
            <a:r>
              <a:rPr lang="en-US" sz="3200" dirty="0" smtClean="0">
                <a:solidFill>
                  <a:schemeClr val="bg1"/>
                </a:solidFill>
              </a:rPr>
              <a:t>Light</a:t>
            </a:r>
            <a:endParaRPr lang="en-US" sz="3200" dirty="0">
              <a:solidFill>
                <a:schemeClr val="bg1"/>
              </a:solidFill>
            </a:endParaRPr>
          </a:p>
        </p:txBody>
      </p:sp>
      <p:sp>
        <p:nvSpPr>
          <p:cNvPr id="17" name="TextBox 16">
            <a:extLst>
              <a:ext uri="{FF2B5EF4-FFF2-40B4-BE49-F238E27FC236}">
                <a16:creationId xmlns:a16="http://schemas.microsoft.com/office/drawing/2014/main" id="{7664589F-7433-AC6C-3F4A-878C3217440B}"/>
              </a:ext>
            </a:extLst>
          </p:cNvPr>
          <p:cNvSpPr txBox="1"/>
          <p:nvPr/>
        </p:nvSpPr>
        <p:spPr>
          <a:xfrm>
            <a:off x="24752031" y="21814357"/>
            <a:ext cx="11389796" cy="1815882"/>
          </a:xfrm>
          <a:prstGeom prst="rect">
            <a:avLst/>
          </a:prstGeom>
          <a:noFill/>
        </p:spPr>
        <p:txBody>
          <a:bodyPr wrap="square">
            <a:spAutoFit/>
          </a:bodyPr>
          <a:lstStyle/>
          <a:p>
            <a:r>
              <a:rPr lang="en-US" sz="1600" dirty="0"/>
              <a:t>This work was made possible by VA Office of Research &amp; Development, Rehabilitation Research &amp; Development Service CDA2 grant 1IK2RX003395 (PI: Joshi). Additional support was provided by R33-MH125114 (PI: Light), R33-MH123603 (PI: </a:t>
            </a:r>
            <a:r>
              <a:rPr lang="en-US" sz="1600" dirty="0" err="1"/>
              <a:t>Swerdlow</a:t>
            </a:r>
            <a:r>
              <a:rPr lang="en-US" sz="1600" dirty="0"/>
              <a:t>), R01-AG059640 (PI: </a:t>
            </a:r>
            <a:r>
              <a:rPr lang="en-US" sz="1600" dirty="0" err="1"/>
              <a:t>Swerdlow</a:t>
            </a:r>
            <a:r>
              <a:rPr lang="en-US" sz="1600" dirty="0"/>
              <a:t>), VA CDA1 RRD 1IK1RX003683 (PI: Molina) and Brain and Behavior </a:t>
            </a:r>
            <a:r>
              <a:rPr lang="en-US" sz="1600" dirty="0" smtClean="0"/>
              <a:t>Research Foundation </a:t>
            </a:r>
            <a:r>
              <a:rPr lang="en-US" sz="1600" dirty="0"/>
              <a:t>Young Investigator Award #28927 (PI: Molina). The contents of this report do not represent the views of the U.S. Department of Veterans Affairs or the United States Government. Sponsors had no influence or role in the study. </a:t>
            </a:r>
            <a:r>
              <a:rPr lang="en-US" sz="1600" dirty="0" smtClean="0"/>
              <a:t>Dr</a:t>
            </a:r>
            <a:r>
              <a:rPr lang="en-US" sz="1600" dirty="0"/>
              <a:t>. Light is a consultant for Johnson &amp; Johnson, </a:t>
            </a:r>
            <a:r>
              <a:rPr lang="en-US" sz="1600" dirty="0" err="1"/>
              <a:t>Neurocrine</a:t>
            </a:r>
            <a:r>
              <a:rPr lang="en-US" sz="1600" dirty="0"/>
              <a:t>, </a:t>
            </a:r>
            <a:r>
              <a:rPr lang="en-US" sz="1600" dirty="0" err="1"/>
              <a:t>NeuroSig</a:t>
            </a:r>
            <a:r>
              <a:rPr lang="en-US" sz="1600" dirty="0"/>
              <a:t>, and </a:t>
            </a:r>
            <a:r>
              <a:rPr lang="en-US" sz="1600" dirty="0" err="1"/>
              <a:t>Sosei-Heptares</a:t>
            </a:r>
            <a:r>
              <a:rPr lang="en-US" sz="1600" dirty="0"/>
              <a:t>. All other authors have no actual or potential conflicts to report, financial or otherwise.</a:t>
            </a:r>
          </a:p>
        </p:txBody>
      </p:sp>
      <p:pic>
        <p:nvPicPr>
          <p:cNvPr id="21" name="Picture 20">
            <a:extLst>
              <a:ext uri="{FF2B5EF4-FFF2-40B4-BE49-F238E27FC236}">
                <a16:creationId xmlns:a16="http://schemas.microsoft.com/office/drawing/2014/main" id="{4337774E-B7AC-C799-D0B5-916C3A5B1027}"/>
              </a:ext>
            </a:extLst>
          </p:cNvPr>
          <p:cNvPicPr>
            <a:picLocks noChangeAspect="1"/>
          </p:cNvPicPr>
          <p:nvPr/>
        </p:nvPicPr>
        <p:blipFill>
          <a:blip r:embed="rId6"/>
          <a:stretch>
            <a:fillRect/>
          </a:stretch>
        </p:blipFill>
        <p:spPr>
          <a:xfrm>
            <a:off x="9004507" y="7723380"/>
            <a:ext cx="15056221" cy="11173038"/>
          </a:xfrm>
          <a:prstGeom prst="rect">
            <a:avLst/>
          </a:prstGeom>
        </p:spPr>
      </p:pic>
      <p:pic>
        <p:nvPicPr>
          <p:cNvPr id="24" name="Picture 23">
            <a:extLst>
              <a:ext uri="{FF2B5EF4-FFF2-40B4-BE49-F238E27FC236}">
                <a16:creationId xmlns:a16="http://schemas.microsoft.com/office/drawing/2014/main" id="{155286E4-33FF-F174-F967-7317E368DC01}"/>
              </a:ext>
            </a:extLst>
          </p:cNvPr>
          <p:cNvPicPr>
            <a:picLocks noChangeAspect="1"/>
          </p:cNvPicPr>
          <p:nvPr/>
        </p:nvPicPr>
        <p:blipFill>
          <a:blip r:embed="rId7"/>
          <a:stretch>
            <a:fillRect/>
          </a:stretch>
        </p:blipFill>
        <p:spPr>
          <a:xfrm>
            <a:off x="14183939" y="4447281"/>
            <a:ext cx="3449954" cy="211021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1565</TotalTime>
  <Words>803</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Daniel Zoleikhaeian</dc:creator>
  <cp:lastModifiedBy>Joshi, Yash</cp:lastModifiedBy>
  <cp:revision>56</cp:revision>
  <dcterms:modified xsi:type="dcterms:W3CDTF">2023-11-27T16:29:42Z</dcterms:modified>
</cp:coreProperties>
</file>