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5" r:id="rId2"/>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5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5" autoAdjust="0"/>
    <p:restoredTop sz="94660"/>
  </p:normalViewPr>
  <p:slideViewPr>
    <p:cSldViewPr snapToGrid="0">
      <p:cViewPr>
        <p:scale>
          <a:sx n="50" d="100"/>
          <a:sy n="50" d="100"/>
        </p:scale>
        <p:origin x="1518" y="-762"/>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246800" y="10324080"/>
            <a:ext cx="34082400" cy="4040700"/>
          </a:xfrm>
          <a:prstGeom prst="rect">
            <a:avLst/>
          </a:prstGeom>
        </p:spPr>
        <p:txBody>
          <a:bodyPr spcFirstLastPara="1" wrap="square" lIns="465600" tIns="465600" rIns="465600" bIns="465600" anchor="ctr" anchorCtr="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a:endParaRPr/>
          </a:p>
        </p:txBody>
      </p:sp>
      <p:sp>
        <p:nvSpPr>
          <p:cNvPr id="15" name="Google Shape;15;p3"/>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p:nvPr/>
        </p:nvSpPr>
        <p:spPr>
          <a:xfrm>
            <a:off x="0" y="0"/>
            <a:ext cx="36575999" cy="8462016"/>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a:solidFill>
                <a:schemeClr val="accent1"/>
              </a:solidFill>
            </a:endParaRPr>
          </a:p>
        </p:txBody>
      </p:sp>
      <p:sp>
        <p:nvSpPr>
          <p:cNvPr id="116" name="Google Shape;116;p22"/>
          <p:cNvSpPr txBox="1">
            <a:spLocks noGrp="1"/>
          </p:cNvSpPr>
          <p:nvPr>
            <p:ph type="title" idx="4294967295"/>
          </p:nvPr>
        </p:nvSpPr>
        <p:spPr>
          <a:xfrm rot="16200000">
            <a:off x="-1306340" y="5679311"/>
            <a:ext cx="4016210" cy="1549200"/>
          </a:xfrm>
          <a:prstGeom prst="rect">
            <a:avLst/>
          </a:prstGeom>
        </p:spPr>
        <p:txBody>
          <a:bodyPr spcFirstLastPara="1" wrap="square" lIns="465600" tIns="465600" rIns="465600" bIns="465600" anchor="t" anchorCtr="0">
            <a:normAutofit/>
          </a:bodyPr>
          <a:lstStyle/>
          <a:p>
            <a:pPr marL="0" lvl="0" indent="0" algn="ctr" rtl="0">
              <a:spcBef>
                <a:spcPts val="0"/>
              </a:spcBef>
              <a:spcAft>
                <a:spcPts val="0"/>
              </a:spcAft>
              <a:buNone/>
            </a:pPr>
            <a:r>
              <a:rPr lang="en" sz="4000" u="sng" dirty="0"/>
              <a:t>Background</a:t>
            </a:r>
            <a:endParaRPr sz="4000" u="sng" dirty="0"/>
          </a:p>
        </p:txBody>
      </p:sp>
      <p:sp>
        <p:nvSpPr>
          <p:cNvPr id="117" name="Google Shape;117;p22"/>
          <p:cNvSpPr txBox="1">
            <a:spLocks noGrp="1"/>
          </p:cNvSpPr>
          <p:nvPr>
            <p:ph type="body" idx="4294967295"/>
          </p:nvPr>
        </p:nvSpPr>
        <p:spPr>
          <a:xfrm>
            <a:off x="1284786" y="4543491"/>
            <a:ext cx="6327417" cy="3918525"/>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200" dirty="0" smtClean="0">
                <a:solidFill>
                  <a:srgbClr val="000000"/>
                </a:solidFill>
              </a:rPr>
              <a:t>Race</a:t>
            </a:r>
            <a:r>
              <a:rPr lang="en" sz="2200" dirty="0">
                <a:solidFill>
                  <a:srgbClr val="000000"/>
                </a:solidFill>
              </a:rPr>
              <a:t>, ethnicity, and gender disparities in recruitment of patients with schizophrenia (</a:t>
            </a:r>
            <a:r>
              <a:rPr lang="en" sz="2200" b="1" dirty="0">
                <a:solidFill>
                  <a:srgbClr val="000000"/>
                </a:solidFill>
              </a:rPr>
              <a:t>SZ</a:t>
            </a:r>
            <a:r>
              <a:rPr lang="en" sz="2200" dirty="0">
                <a:solidFill>
                  <a:srgbClr val="000000"/>
                </a:solidFill>
              </a:rPr>
              <a:t>) may create issues with generalizability. </a:t>
            </a:r>
            <a:endParaRPr lang="en" sz="2200" dirty="0" smtClean="0">
              <a:solidFill>
                <a:srgbClr val="000000"/>
              </a:solidFill>
            </a:endParaRPr>
          </a:p>
          <a:p>
            <a:pPr marL="0" lvl="0" indent="0" algn="l" rtl="0">
              <a:lnSpc>
                <a:spcPct val="115000"/>
              </a:lnSpc>
              <a:spcBef>
                <a:spcPts val="0"/>
              </a:spcBef>
              <a:spcAft>
                <a:spcPts val="0"/>
              </a:spcAft>
              <a:buNone/>
            </a:pPr>
            <a:endParaRPr lang="en" sz="2200" dirty="0">
              <a:solidFill>
                <a:srgbClr val="000000"/>
              </a:solidFill>
            </a:endParaRPr>
          </a:p>
          <a:p>
            <a:pPr marL="0" lvl="0" indent="0" algn="l" rtl="0">
              <a:lnSpc>
                <a:spcPct val="115000"/>
              </a:lnSpc>
              <a:spcBef>
                <a:spcPts val="0"/>
              </a:spcBef>
              <a:spcAft>
                <a:spcPts val="0"/>
              </a:spcAft>
              <a:buNone/>
            </a:pPr>
            <a:r>
              <a:rPr lang="en" sz="2200" dirty="0" smtClean="0">
                <a:solidFill>
                  <a:srgbClr val="000000"/>
                </a:solidFill>
              </a:rPr>
              <a:t>We </a:t>
            </a:r>
            <a:r>
              <a:rPr lang="en" sz="2200" dirty="0">
                <a:solidFill>
                  <a:srgbClr val="000000"/>
                </a:solidFill>
              </a:rPr>
              <a:t>report on race, ethnicity and gender diversity in the </a:t>
            </a:r>
            <a:r>
              <a:rPr lang="en" sz="2200" b="1" dirty="0">
                <a:solidFill>
                  <a:srgbClr val="000000"/>
                </a:solidFill>
              </a:rPr>
              <a:t>Consortium on the Genetics of Schizophrenia 2 (COGS2) </a:t>
            </a:r>
            <a:r>
              <a:rPr lang="en" sz="2200" dirty="0">
                <a:solidFill>
                  <a:srgbClr val="000000"/>
                </a:solidFill>
              </a:rPr>
              <a:t>study, and quantify the extent of sampling necessary to achieve racial, ethnicity, and gender parity.</a:t>
            </a:r>
            <a:endParaRPr sz="2200" dirty="0">
              <a:solidFill>
                <a:srgbClr val="000000"/>
              </a:solidFill>
            </a:endParaRPr>
          </a:p>
        </p:txBody>
      </p:sp>
      <p:sp>
        <p:nvSpPr>
          <p:cNvPr id="119" name="Google Shape;119;p22"/>
          <p:cNvSpPr txBox="1"/>
          <p:nvPr/>
        </p:nvSpPr>
        <p:spPr>
          <a:xfrm rot="16200000">
            <a:off x="6969575" y="5476708"/>
            <a:ext cx="4000500" cy="9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u="sng" dirty="0"/>
              <a:t>Methods</a:t>
            </a:r>
            <a:endParaRPr sz="4000" u="sng" dirty="0"/>
          </a:p>
        </p:txBody>
      </p:sp>
      <p:sp>
        <p:nvSpPr>
          <p:cNvPr id="120" name="Google Shape;120;p22"/>
          <p:cNvSpPr txBox="1"/>
          <p:nvPr/>
        </p:nvSpPr>
        <p:spPr>
          <a:xfrm>
            <a:off x="25175911" y="4385532"/>
            <a:ext cx="9313330" cy="3891384"/>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endParaRPr lang="en" sz="2000" dirty="0"/>
          </a:p>
          <a:p>
            <a:pPr marL="0" lvl="0" indent="0" algn="l" rtl="0">
              <a:lnSpc>
                <a:spcPct val="115000"/>
              </a:lnSpc>
              <a:spcBef>
                <a:spcPts val="0"/>
              </a:spcBef>
              <a:spcAft>
                <a:spcPts val="0"/>
              </a:spcAft>
              <a:buNone/>
            </a:pPr>
            <a:r>
              <a:rPr lang="en" sz="2000" dirty="0" smtClean="0"/>
              <a:t>We carried out a </a:t>
            </a:r>
            <a:r>
              <a:rPr lang="en" sz="2000" dirty="0"/>
              <a:t>simulation algorithm which sequentially expanded the COGS2 HCS and SZ cohorts by 50% by randomly resampling from the already recruited cohort, excluding subjects who were already oversampled in COGS2 based ACS data. The algorithm was allowed to resample until all 24 category proportions were within 2.5% of ACS data, and simulations were repeated 1,000 times. The same algorithm was applied to characterize the demographic differences between SZ and HCS samples within COGS2. </a:t>
            </a:r>
            <a:endParaRPr sz="2000" dirty="0"/>
          </a:p>
          <a:p>
            <a:pPr marL="0" lvl="0" indent="0" algn="l" rtl="0">
              <a:lnSpc>
                <a:spcPct val="115000"/>
              </a:lnSpc>
              <a:spcBef>
                <a:spcPts val="0"/>
              </a:spcBef>
              <a:spcAft>
                <a:spcPts val="0"/>
              </a:spcAft>
              <a:buNone/>
            </a:pPr>
            <a:endParaRPr sz="1800" dirty="0"/>
          </a:p>
        </p:txBody>
      </p:sp>
      <p:sp>
        <p:nvSpPr>
          <p:cNvPr id="121" name="Google Shape;121;p22"/>
          <p:cNvSpPr txBox="1"/>
          <p:nvPr/>
        </p:nvSpPr>
        <p:spPr>
          <a:xfrm>
            <a:off x="8474525" y="19977818"/>
            <a:ext cx="13202330" cy="443195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222222"/>
                </a:solidFill>
              </a:rPr>
              <a:t>This data highlights the extent to which both HCS and SZ subjects from COGS2 differ in demographic composition compared to the city populations in which they are recruited as well as the extent of demographic difference between HCS and SZ subjects within COGS2.  </a:t>
            </a:r>
            <a:endParaRPr sz="2000" b="1" dirty="0">
              <a:solidFill>
                <a:srgbClr val="222222"/>
              </a:solidFill>
            </a:endParaRPr>
          </a:p>
          <a:p>
            <a:pPr marL="0" lvl="0" indent="0" algn="l" rtl="0">
              <a:lnSpc>
                <a:spcPct val="115000"/>
              </a:lnSpc>
              <a:spcBef>
                <a:spcPts val="0"/>
              </a:spcBef>
              <a:spcAft>
                <a:spcPts val="0"/>
              </a:spcAft>
              <a:buNone/>
            </a:pPr>
            <a:endParaRPr sz="2000" b="1" dirty="0">
              <a:solidFill>
                <a:srgbClr val="222222"/>
              </a:solidFill>
            </a:endParaRPr>
          </a:p>
          <a:p>
            <a:pPr marL="0" lvl="0" indent="0" algn="l" rtl="0">
              <a:lnSpc>
                <a:spcPct val="115000"/>
              </a:lnSpc>
              <a:spcBef>
                <a:spcPts val="0"/>
              </a:spcBef>
              <a:spcAft>
                <a:spcPts val="0"/>
              </a:spcAft>
              <a:buNone/>
            </a:pPr>
            <a:r>
              <a:rPr lang="en" sz="2000" b="1" dirty="0">
                <a:solidFill>
                  <a:srgbClr val="222222"/>
                </a:solidFill>
              </a:rPr>
              <a:t>COGS2 would need to be expanded by a median factor of &gt;3 for HCS and &gt;29.5 for SZ to achieve representative racial, ethnic, and gender diversity. Convergence between SZ and HCS required a median expansion factor of &gt;15.5, suggesting that within COGS2, the SZ sample was more closely related to HCS than the corresponding ACS population. </a:t>
            </a:r>
            <a:endParaRPr sz="2000" b="1" dirty="0">
              <a:solidFill>
                <a:srgbClr val="222222"/>
              </a:solidFill>
            </a:endParaRPr>
          </a:p>
          <a:p>
            <a:pPr marL="0" lvl="0" indent="0" algn="l" rtl="0">
              <a:lnSpc>
                <a:spcPct val="115000"/>
              </a:lnSpc>
              <a:spcBef>
                <a:spcPts val="0"/>
              </a:spcBef>
              <a:spcAft>
                <a:spcPts val="0"/>
              </a:spcAft>
              <a:buNone/>
            </a:pPr>
            <a:endParaRPr sz="2000" b="1" dirty="0">
              <a:solidFill>
                <a:srgbClr val="222222"/>
              </a:solidFill>
            </a:endParaRPr>
          </a:p>
          <a:p>
            <a:pPr marL="0" lvl="0" indent="0" algn="l" rtl="0">
              <a:lnSpc>
                <a:spcPct val="115000"/>
              </a:lnSpc>
              <a:spcBef>
                <a:spcPts val="0"/>
              </a:spcBef>
              <a:spcAft>
                <a:spcPts val="0"/>
              </a:spcAft>
              <a:buNone/>
            </a:pPr>
            <a:r>
              <a:rPr lang="en" sz="2000" b="1" dirty="0">
                <a:solidFill>
                  <a:srgbClr val="222222"/>
                </a:solidFill>
              </a:rPr>
              <a:t>Ongoing analyses will investigate whether primary outcomes in COGS2 would be altered in simulated cohorts which are adequately diverse. Our findings emphasize the need for nuanced and targeted approaches for recruitment in large SZ multi-site studies.</a:t>
            </a:r>
            <a:endParaRPr sz="2000" b="1" dirty="0"/>
          </a:p>
        </p:txBody>
      </p:sp>
      <p:sp>
        <p:nvSpPr>
          <p:cNvPr id="122" name="Google Shape;122;p22"/>
          <p:cNvSpPr txBox="1"/>
          <p:nvPr/>
        </p:nvSpPr>
        <p:spPr>
          <a:xfrm>
            <a:off x="7612203" y="19059629"/>
            <a:ext cx="4979335" cy="9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u="sng" dirty="0"/>
              <a:t>Discussion</a:t>
            </a:r>
            <a:endParaRPr sz="4000" b="1" u="sng" dirty="0"/>
          </a:p>
        </p:txBody>
      </p:sp>
      <p:sp>
        <p:nvSpPr>
          <p:cNvPr id="126" name="Google Shape;126;p22"/>
          <p:cNvSpPr txBox="1"/>
          <p:nvPr/>
        </p:nvSpPr>
        <p:spPr>
          <a:xfrm>
            <a:off x="17727986" y="8462016"/>
            <a:ext cx="10026309" cy="97395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smtClean="0"/>
              <a:t>#2: </a:t>
            </a:r>
            <a:r>
              <a:rPr lang="en" sz="3600" b="1" dirty="0"/>
              <a:t>Simulation Results</a:t>
            </a:r>
            <a:endParaRPr sz="3600" b="1" dirty="0"/>
          </a:p>
        </p:txBody>
      </p:sp>
      <p:sp>
        <p:nvSpPr>
          <p:cNvPr id="128" name="Google Shape;128;p22"/>
          <p:cNvSpPr txBox="1"/>
          <p:nvPr/>
        </p:nvSpPr>
        <p:spPr>
          <a:xfrm>
            <a:off x="26434570" y="19888443"/>
            <a:ext cx="5284783" cy="6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u="sng" dirty="0"/>
              <a:t>References</a:t>
            </a:r>
            <a:endParaRPr sz="3000" u="sng" dirty="0"/>
          </a:p>
        </p:txBody>
      </p:sp>
      <p:sp>
        <p:nvSpPr>
          <p:cNvPr id="129" name="Google Shape;129;p22"/>
          <p:cNvSpPr txBox="1"/>
          <p:nvPr/>
        </p:nvSpPr>
        <p:spPr>
          <a:xfrm>
            <a:off x="23019282" y="20540280"/>
            <a:ext cx="6057679" cy="22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i="1" dirty="0">
                <a:solidFill>
                  <a:srgbClr val="405C6B"/>
                </a:solidFill>
                <a:highlight>
                  <a:srgbClr val="FBFCFC"/>
                </a:highlight>
              </a:rPr>
              <a:t>Steven Ruggles, Sarah Flood, Matthew Sobek, Danika Brockman, Grace Cooper,  Stephanie Richards, and Megan Schouweiler. IPUMS USA: Version 13.0 [dataset]. Minneapolis, MN: IPUMS, 2023. https://doi.org/10.18128/D010.V13.0</a:t>
            </a:r>
            <a:endParaRPr sz="1500" dirty="0">
              <a:solidFill>
                <a:srgbClr val="405C6B"/>
              </a:solidFill>
            </a:endParaRPr>
          </a:p>
        </p:txBody>
      </p:sp>
      <p:sp>
        <p:nvSpPr>
          <p:cNvPr id="131" name="Google Shape;131;p22"/>
          <p:cNvSpPr txBox="1">
            <a:spLocks noGrp="1"/>
          </p:cNvSpPr>
          <p:nvPr>
            <p:ph type="title" idx="4294967295"/>
          </p:nvPr>
        </p:nvSpPr>
        <p:spPr>
          <a:xfrm>
            <a:off x="-149900" y="8055168"/>
            <a:ext cx="13918966" cy="1348238"/>
          </a:xfrm>
          <a:prstGeom prst="rect">
            <a:avLst/>
          </a:prstGeom>
        </p:spPr>
        <p:txBody>
          <a:bodyPr spcFirstLastPara="1" wrap="square" lIns="465600" tIns="465600" rIns="465600" bIns="465600" anchor="t" anchorCtr="0">
            <a:normAutofit fontScale="90000"/>
          </a:bodyPr>
          <a:lstStyle/>
          <a:p>
            <a:pPr marL="0" lvl="0" indent="0" algn="ctr" rtl="0">
              <a:spcBef>
                <a:spcPts val="0"/>
              </a:spcBef>
              <a:spcAft>
                <a:spcPts val="0"/>
              </a:spcAft>
              <a:buNone/>
            </a:pPr>
            <a:r>
              <a:rPr lang="en" sz="4000" b="1" dirty="0" smtClean="0"/>
              <a:t>#1. Comparison of COGS2 </a:t>
            </a:r>
            <a:r>
              <a:rPr lang="en" sz="4000" b="1" dirty="0"/>
              <a:t>and ACS Demographics</a:t>
            </a:r>
            <a:endParaRPr sz="4000" b="1" dirty="0"/>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a:extLst>
              <a:ext uri="{FF2B5EF4-FFF2-40B4-BE49-F238E27FC236}">
                <a16:creationId xmlns:a16="http://schemas.microsoft.com/office/drawing/2014/main" id="{1E6C783B-FDBD-D8E8-AA54-DEBB04DF72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35"/>
          <a:stretch/>
        </p:blipFill>
        <p:spPr bwMode="auto">
          <a:xfrm>
            <a:off x="28736615" y="9516888"/>
            <a:ext cx="8208882" cy="672810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A1E7CAD5-A243-6A05-1382-7831367D148D}"/>
              </a:ext>
            </a:extLst>
          </p:cNvPr>
          <p:cNvPicPr>
            <a:picLocks noChangeAspect="1"/>
          </p:cNvPicPr>
          <p:nvPr/>
        </p:nvPicPr>
        <p:blipFill>
          <a:blip r:embed="rId4"/>
          <a:stretch>
            <a:fillRect/>
          </a:stretch>
        </p:blipFill>
        <p:spPr>
          <a:xfrm>
            <a:off x="20653346" y="5729058"/>
            <a:ext cx="3588559" cy="2194993"/>
          </a:xfrm>
          <a:prstGeom prst="rect">
            <a:avLst/>
          </a:prstGeom>
        </p:spPr>
      </p:pic>
      <p:pic>
        <p:nvPicPr>
          <p:cNvPr id="31" name="Picture 8">
            <a:extLst>
              <a:ext uri="{FF2B5EF4-FFF2-40B4-BE49-F238E27FC236}">
                <a16:creationId xmlns:a16="http://schemas.microsoft.com/office/drawing/2014/main" id="{11CEED72-C7F0-438B-1310-2E63F70AD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210" y="9381580"/>
            <a:ext cx="6803910" cy="856948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35DFF4E7-4A65-220D-4306-8FF59CFBC774}"/>
              </a:ext>
            </a:extLst>
          </p:cNvPr>
          <p:cNvPicPr>
            <a:picLocks noChangeAspect="1"/>
          </p:cNvPicPr>
          <p:nvPr/>
        </p:nvPicPr>
        <p:blipFill>
          <a:blip r:embed="rId6"/>
          <a:stretch>
            <a:fillRect/>
          </a:stretch>
        </p:blipFill>
        <p:spPr>
          <a:xfrm>
            <a:off x="6847502" y="9611865"/>
            <a:ext cx="4891417" cy="6587864"/>
          </a:xfrm>
          <a:prstGeom prst="rect">
            <a:avLst/>
          </a:prstGeom>
        </p:spPr>
      </p:pic>
      <p:pic>
        <p:nvPicPr>
          <p:cNvPr id="35" name="Picture 34">
            <a:extLst>
              <a:ext uri="{FF2B5EF4-FFF2-40B4-BE49-F238E27FC236}">
                <a16:creationId xmlns:a16="http://schemas.microsoft.com/office/drawing/2014/main" id="{FD293005-3379-1B04-BB48-9AF7E9B2DD2F}"/>
              </a:ext>
            </a:extLst>
          </p:cNvPr>
          <p:cNvPicPr>
            <a:picLocks noChangeAspect="1"/>
          </p:cNvPicPr>
          <p:nvPr/>
        </p:nvPicPr>
        <p:blipFill>
          <a:blip r:embed="rId7"/>
          <a:stretch>
            <a:fillRect/>
          </a:stretch>
        </p:blipFill>
        <p:spPr>
          <a:xfrm>
            <a:off x="12217747" y="9183456"/>
            <a:ext cx="7388998" cy="8080553"/>
          </a:xfrm>
          <a:prstGeom prst="rect">
            <a:avLst/>
          </a:prstGeom>
        </p:spPr>
      </p:pic>
      <p:pic>
        <p:nvPicPr>
          <p:cNvPr id="1034" name="Picture 10">
            <a:extLst>
              <a:ext uri="{FF2B5EF4-FFF2-40B4-BE49-F238E27FC236}">
                <a16:creationId xmlns:a16="http://schemas.microsoft.com/office/drawing/2014/main" id="{0458CEDF-8381-50A4-7D48-333628A14FE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8031"/>
          <a:stretch/>
        </p:blipFill>
        <p:spPr bwMode="auto">
          <a:xfrm>
            <a:off x="19939463" y="9269238"/>
            <a:ext cx="8604885" cy="7074604"/>
          </a:xfrm>
          <a:prstGeom prst="rect">
            <a:avLst/>
          </a:prstGeom>
          <a:noFill/>
          <a:extLst>
            <a:ext uri="{909E8E84-426E-40DD-AFC4-6F175D3DCCD1}">
              <a14:hiddenFill xmlns:a14="http://schemas.microsoft.com/office/drawing/2010/main">
                <a:solidFill>
                  <a:srgbClr val="FFFFFF"/>
                </a:solidFill>
              </a14:hiddenFill>
            </a:ext>
          </a:extLst>
        </p:spPr>
      </p:pic>
      <p:sp>
        <p:nvSpPr>
          <p:cNvPr id="36" name="Google Shape;124;p22">
            <a:extLst>
              <a:ext uri="{FF2B5EF4-FFF2-40B4-BE49-F238E27FC236}">
                <a16:creationId xmlns:a16="http://schemas.microsoft.com/office/drawing/2014/main" id="{AD2EB210-351C-2A29-E003-02D983FC8C1C}"/>
              </a:ext>
            </a:extLst>
          </p:cNvPr>
          <p:cNvSpPr/>
          <p:nvPr/>
        </p:nvSpPr>
        <p:spPr>
          <a:xfrm>
            <a:off x="469918" y="19793144"/>
            <a:ext cx="7213800" cy="43002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p22">
            <a:extLst>
              <a:ext uri="{FF2B5EF4-FFF2-40B4-BE49-F238E27FC236}">
                <a16:creationId xmlns:a16="http://schemas.microsoft.com/office/drawing/2014/main" id="{E48FE8F5-2EA3-725D-CBC3-517481E91197}"/>
              </a:ext>
            </a:extLst>
          </p:cNvPr>
          <p:cNvSpPr txBox="1"/>
          <p:nvPr/>
        </p:nvSpPr>
        <p:spPr>
          <a:xfrm>
            <a:off x="597960" y="19782348"/>
            <a:ext cx="6387600" cy="320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3000" b="1" dirty="0">
                <a:solidFill>
                  <a:srgbClr val="222222"/>
                </a:solidFill>
              </a:rPr>
              <a:t>Yash B. Joshi, Daniel E. Zoleikhaeian, Juan L. Molina, COGS2 Investigators, David L. Braff, Neal R. Swerdlow, Gregory A. Light</a:t>
            </a:r>
            <a:endParaRPr sz="3000" b="1" dirty="0">
              <a:solidFill>
                <a:srgbClr val="222222"/>
              </a:solidFill>
            </a:endParaRPr>
          </a:p>
          <a:p>
            <a:pPr marL="0" lvl="0" indent="0" algn="l" rtl="0">
              <a:spcBef>
                <a:spcPts val="0"/>
              </a:spcBef>
              <a:spcAft>
                <a:spcPts val="0"/>
              </a:spcAft>
              <a:buNone/>
            </a:pPr>
            <a:endParaRPr dirty="0"/>
          </a:p>
        </p:txBody>
      </p:sp>
      <p:sp>
        <p:nvSpPr>
          <p:cNvPr id="38" name="Google Shape;129;p22">
            <a:extLst>
              <a:ext uri="{FF2B5EF4-FFF2-40B4-BE49-F238E27FC236}">
                <a16:creationId xmlns:a16="http://schemas.microsoft.com/office/drawing/2014/main" id="{91BE8335-7957-B335-B813-0CBBAAA93AE6}"/>
              </a:ext>
            </a:extLst>
          </p:cNvPr>
          <p:cNvSpPr txBox="1"/>
          <p:nvPr/>
        </p:nvSpPr>
        <p:spPr>
          <a:xfrm>
            <a:off x="28973982" y="20540280"/>
            <a:ext cx="6280756" cy="22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i="1" dirty="0" err="1">
                <a:solidFill>
                  <a:srgbClr val="405C6B"/>
                </a:solidFill>
                <a:effectLst/>
                <a:latin typeface="Arial" panose="020B0604020202020204" pitchFamily="34" charset="0"/>
                <a:cs typeface="Arial" panose="020B0604020202020204" pitchFamily="34" charset="0"/>
              </a:rPr>
              <a:t>Swerdlow</a:t>
            </a:r>
            <a:r>
              <a:rPr lang="en-US" sz="1500" b="1" i="1" dirty="0">
                <a:solidFill>
                  <a:srgbClr val="405C6B"/>
                </a:solidFill>
                <a:effectLst/>
                <a:latin typeface="Arial" panose="020B0604020202020204" pitchFamily="34" charset="0"/>
                <a:cs typeface="Arial" panose="020B0604020202020204" pitchFamily="34" charset="0"/>
              </a:rPr>
              <a:t> NR, Light GA, </a:t>
            </a:r>
            <a:r>
              <a:rPr lang="en-US" sz="1500" b="1" i="1" dirty="0" err="1">
                <a:solidFill>
                  <a:srgbClr val="405C6B"/>
                </a:solidFill>
                <a:effectLst/>
                <a:latin typeface="Arial" panose="020B0604020202020204" pitchFamily="34" charset="0"/>
                <a:cs typeface="Arial" panose="020B0604020202020204" pitchFamily="34" charset="0"/>
              </a:rPr>
              <a:t>Sprock</a:t>
            </a:r>
            <a:r>
              <a:rPr lang="en-US" sz="1500" b="1" i="1" dirty="0">
                <a:solidFill>
                  <a:srgbClr val="405C6B"/>
                </a:solidFill>
                <a:effectLst/>
                <a:latin typeface="Arial" panose="020B0604020202020204" pitchFamily="34" charset="0"/>
                <a:cs typeface="Arial" panose="020B0604020202020204" pitchFamily="34" charset="0"/>
              </a:rPr>
              <a:t> J, Calkins ME, Green MF, Greenwood TA, Gur RE, Gur RC, </a:t>
            </a:r>
            <a:r>
              <a:rPr lang="en-US" sz="1500" b="1" i="1" dirty="0" err="1">
                <a:solidFill>
                  <a:srgbClr val="405C6B"/>
                </a:solidFill>
                <a:effectLst/>
                <a:latin typeface="Arial" panose="020B0604020202020204" pitchFamily="34" charset="0"/>
                <a:cs typeface="Arial" panose="020B0604020202020204" pitchFamily="34" charset="0"/>
              </a:rPr>
              <a:t>Lazzeroni</a:t>
            </a:r>
            <a:r>
              <a:rPr lang="en-US" sz="1500" b="1" i="1" dirty="0">
                <a:solidFill>
                  <a:srgbClr val="405C6B"/>
                </a:solidFill>
                <a:effectLst/>
                <a:latin typeface="Arial" panose="020B0604020202020204" pitchFamily="34" charset="0"/>
                <a:cs typeface="Arial" panose="020B0604020202020204" pitchFamily="34" charset="0"/>
              </a:rPr>
              <a:t> LC, </a:t>
            </a:r>
            <a:r>
              <a:rPr lang="en-US" sz="1500" b="1" i="1" dirty="0" err="1">
                <a:solidFill>
                  <a:srgbClr val="405C6B"/>
                </a:solidFill>
                <a:effectLst/>
                <a:latin typeface="Arial" panose="020B0604020202020204" pitchFamily="34" charset="0"/>
                <a:cs typeface="Arial" panose="020B0604020202020204" pitchFamily="34" charset="0"/>
              </a:rPr>
              <a:t>Nuechterlein</a:t>
            </a:r>
            <a:r>
              <a:rPr lang="en-US" sz="1500" b="1" i="1" dirty="0">
                <a:solidFill>
                  <a:srgbClr val="405C6B"/>
                </a:solidFill>
                <a:effectLst/>
                <a:latin typeface="Arial" panose="020B0604020202020204" pitchFamily="34" charset="0"/>
                <a:cs typeface="Arial" panose="020B0604020202020204" pitchFamily="34" charset="0"/>
              </a:rPr>
              <a:t> KH, </a:t>
            </a:r>
            <a:r>
              <a:rPr lang="en-US" sz="1500" b="1" i="1" dirty="0" err="1">
                <a:solidFill>
                  <a:srgbClr val="405C6B"/>
                </a:solidFill>
                <a:effectLst/>
                <a:latin typeface="Arial" panose="020B0604020202020204" pitchFamily="34" charset="0"/>
                <a:cs typeface="Arial" panose="020B0604020202020204" pitchFamily="34" charset="0"/>
              </a:rPr>
              <a:t>Radant</a:t>
            </a:r>
            <a:r>
              <a:rPr lang="en-US" sz="1500" b="1" i="1" dirty="0">
                <a:solidFill>
                  <a:srgbClr val="405C6B"/>
                </a:solidFill>
                <a:effectLst/>
                <a:latin typeface="Arial" panose="020B0604020202020204" pitchFamily="34" charset="0"/>
                <a:cs typeface="Arial" panose="020B0604020202020204" pitchFamily="34" charset="0"/>
              </a:rPr>
              <a:t> AD, Ray A, Seidman LJ, </a:t>
            </a:r>
            <a:r>
              <a:rPr lang="en-US" sz="1500" b="1" i="1" dirty="0" err="1">
                <a:solidFill>
                  <a:srgbClr val="405C6B"/>
                </a:solidFill>
                <a:effectLst/>
                <a:latin typeface="Arial" panose="020B0604020202020204" pitchFamily="34" charset="0"/>
                <a:cs typeface="Arial" panose="020B0604020202020204" pitchFamily="34" charset="0"/>
              </a:rPr>
              <a:t>Siever</a:t>
            </a:r>
            <a:r>
              <a:rPr lang="en-US" sz="1500" b="1" i="1" dirty="0">
                <a:solidFill>
                  <a:srgbClr val="405C6B"/>
                </a:solidFill>
                <a:effectLst/>
                <a:latin typeface="Arial" panose="020B0604020202020204" pitchFamily="34" charset="0"/>
                <a:cs typeface="Arial" panose="020B0604020202020204" pitchFamily="34" charset="0"/>
              </a:rPr>
              <a:t> LJ, Silverman JM, Stone WS, Sugar CA,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DW,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MT, Turetsky BI, Braff DL. Deficient </a:t>
            </a:r>
            <a:r>
              <a:rPr lang="en-US" sz="1500" b="1" i="1" dirty="0" err="1">
                <a:solidFill>
                  <a:srgbClr val="405C6B"/>
                </a:solidFill>
                <a:effectLst/>
                <a:latin typeface="Arial" panose="020B0604020202020204" pitchFamily="34" charset="0"/>
                <a:cs typeface="Arial" panose="020B0604020202020204" pitchFamily="34" charset="0"/>
              </a:rPr>
              <a:t>prepulse</a:t>
            </a:r>
            <a:r>
              <a:rPr lang="en-US" sz="1500" b="1" i="1" dirty="0">
                <a:solidFill>
                  <a:srgbClr val="405C6B"/>
                </a:solidFill>
                <a:effectLst/>
                <a:latin typeface="Arial" panose="020B0604020202020204" pitchFamily="34" charset="0"/>
                <a:cs typeface="Arial" panose="020B0604020202020204" pitchFamily="34" charset="0"/>
              </a:rPr>
              <a:t> inhibition in schizophrenia detected by the multi-site COGS. </a:t>
            </a:r>
            <a:r>
              <a:rPr lang="en-US" sz="1500" b="1" i="1" dirty="0" err="1">
                <a:solidFill>
                  <a:srgbClr val="405C6B"/>
                </a:solidFill>
                <a:effectLst/>
                <a:latin typeface="Arial" panose="020B0604020202020204" pitchFamily="34" charset="0"/>
                <a:cs typeface="Arial" panose="020B0604020202020204" pitchFamily="34" charset="0"/>
              </a:rPr>
              <a:t>Schizophr</a:t>
            </a:r>
            <a:r>
              <a:rPr lang="en-US" sz="1500" b="1" i="1" dirty="0">
                <a:solidFill>
                  <a:srgbClr val="405C6B"/>
                </a:solidFill>
                <a:effectLst/>
                <a:latin typeface="Arial" panose="020B0604020202020204" pitchFamily="34" charset="0"/>
                <a:cs typeface="Arial" panose="020B0604020202020204" pitchFamily="34" charset="0"/>
              </a:rPr>
              <a:t> Res. 2014 Feb;152(2-3):503-12. </a:t>
            </a:r>
            <a:r>
              <a:rPr lang="en-US" sz="1500" b="1" i="1" dirty="0" err="1">
                <a:solidFill>
                  <a:srgbClr val="405C6B"/>
                </a:solidFill>
                <a:effectLst/>
                <a:latin typeface="Arial" panose="020B0604020202020204" pitchFamily="34" charset="0"/>
                <a:cs typeface="Arial" panose="020B0604020202020204" pitchFamily="34" charset="0"/>
              </a:rPr>
              <a:t>doi</a:t>
            </a:r>
            <a:r>
              <a:rPr lang="en-US" sz="1500" b="1" i="1" dirty="0">
                <a:solidFill>
                  <a:srgbClr val="405C6B"/>
                </a:solidFill>
                <a:effectLst/>
                <a:latin typeface="Arial" panose="020B0604020202020204" pitchFamily="34" charset="0"/>
                <a:cs typeface="Arial" panose="020B0604020202020204" pitchFamily="34" charset="0"/>
              </a:rPr>
              <a:t>: 10.1016/j.schres.2013.12.004. </a:t>
            </a:r>
            <a:r>
              <a:rPr lang="en-US" sz="1500" b="1" i="1" dirty="0" err="1">
                <a:solidFill>
                  <a:srgbClr val="405C6B"/>
                </a:solidFill>
                <a:effectLst/>
                <a:latin typeface="Arial" panose="020B0604020202020204" pitchFamily="34" charset="0"/>
                <a:cs typeface="Arial" panose="020B0604020202020204" pitchFamily="34" charset="0"/>
              </a:rPr>
              <a:t>Epub</a:t>
            </a:r>
            <a:r>
              <a:rPr lang="en-US" sz="1500" b="1" i="1" dirty="0">
                <a:solidFill>
                  <a:srgbClr val="405C6B"/>
                </a:solidFill>
                <a:effectLst/>
                <a:latin typeface="Arial" panose="020B0604020202020204" pitchFamily="34" charset="0"/>
                <a:cs typeface="Arial" panose="020B0604020202020204" pitchFamily="34" charset="0"/>
              </a:rPr>
              <a:t> 2014 Jan 7. PMID: 24405980; PMCID: PMC3960985.</a:t>
            </a:r>
            <a:endParaRPr lang="en-US" sz="1500" b="1" i="1" dirty="0">
              <a:solidFill>
                <a:srgbClr val="405C6B"/>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1ECFD7F-A5DB-E47A-95DD-5E21B59F2EC5}"/>
              </a:ext>
            </a:extLst>
          </p:cNvPr>
          <p:cNvSpPr txBox="1"/>
          <p:nvPr/>
        </p:nvSpPr>
        <p:spPr>
          <a:xfrm>
            <a:off x="-550627" y="9269238"/>
            <a:ext cx="1193975" cy="584775"/>
          </a:xfrm>
          <a:prstGeom prst="rect">
            <a:avLst/>
          </a:prstGeom>
          <a:noFill/>
        </p:spPr>
        <p:txBody>
          <a:bodyPr wrap="square" rtlCol="0">
            <a:spAutoFit/>
          </a:bodyPr>
          <a:lstStyle/>
          <a:p>
            <a:pPr algn="ctr"/>
            <a:r>
              <a:rPr lang="en-US" sz="3200" b="1" dirty="0"/>
              <a:t>a)</a:t>
            </a:r>
          </a:p>
        </p:txBody>
      </p:sp>
      <p:sp>
        <p:nvSpPr>
          <p:cNvPr id="40" name="TextBox 39">
            <a:extLst>
              <a:ext uri="{FF2B5EF4-FFF2-40B4-BE49-F238E27FC236}">
                <a16:creationId xmlns:a16="http://schemas.microsoft.com/office/drawing/2014/main" id="{D6186478-45E5-3DCB-9576-B44BDF389FC3}"/>
              </a:ext>
            </a:extLst>
          </p:cNvPr>
          <p:cNvSpPr txBox="1"/>
          <p:nvPr/>
        </p:nvSpPr>
        <p:spPr>
          <a:xfrm>
            <a:off x="5703401" y="9071722"/>
            <a:ext cx="1193975" cy="584775"/>
          </a:xfrm>
          <a:prstGeom prst="rect">
            <a:avLst/>
          </a:prstGeom>
          <a:noFill/>
        </p:spPr>
        <p:txBody>
          <a:bodyPr wrap="square" rtlCol="0">
            <a:spAutoFit/>
          </a:bodyPr>
          <a:lstStyle/>
          <a:p>
            <a:pPr algn="ctr"/>
            <a:r>
              <a:rPr lang="en-US" sz="3200" b="1" dirty="0"/>
              <a:t>b)</a:t>
            </a:r>
          </a:p>
        </p:txBody>
      </p:sp>
      <p:sp>
        <p:nvSpPr>
          <p:cNvPr id="42" name="TextBox 41">
            <a:extLst>
              <a:ext uri="{FF2B5EF4-FFF2-40B4-BE49-F238E27FC236}">
                <a16:creationId xmlns:a16="http://schemas.microsoft.com/office/drawing/2014/main" id="{14A78C05-D92E-B0C5-2759-A3D6B10F09AC}"/>
              </a:ext>
            </a:extLst>
          </p:cNvPr>
          <p:cNvSpPr txBox="1"/>
          <p:nvPr/>
        </p:nvSpPr>
        <p:spPr>
          <a:xfrm>
            <a:off x="28241986" y="9318761"/>
            <a:ext cx="1193975" cy="584775"/>
          </a:xfrm>
          <a:prstGeom prst="rect">
            <a:avLst/>
          </a:prstGeom>
          <a:noFill/>
        </p:spPr>
        <p:txBody>
          <a:bodyPr wrap="square" rtlCol="0">
            <a:spAutoFit/>
          </a:bodyPr>
          <a:lstStyle/>
          <a:p>
            <a:pPr algn="ctr"/>
            <a:r>
              <a:rPr lang="en-US" sz="3200" b="1" dirty="0"/>
              <a:t>b)</a:t>
            </a:r>
          </a:p>
        </p:txBody>
      </p:sp>
      <p:sp>
        <p:nvSpPr>
          <p:cNvPr id="43" name="TextBox 42">
            <a:extLst>
              <a:ext uri="{FF2B5EF4-FFF2-40B4-BE49-F238E27FC236}">
                <a16:creationId xmlns:a16="http://schemas.microsoft.com/office/drawing/2014/main" id="{DF48DCC0-6D31-2833-54F1-D96A87C27DED}"/>
              </a:ext>
            </a:extLst>
          </p:cNvPr>
          <p:cNvSpPr txBox="1"/>
          <p:nvPr/>
        </p:nvSpPr>
        <p:spPr>
          <a:xfrm>
            <a:off x="19615403" y="9322098"/>
            <a:ext cx="1193975" cy="584775"/>
          </a:xfrm>
          <a:prstGeom prst="rect">
            <a:avLst/>
          </a:prstGeom>
          <a:noFill/>
        </p:spPr>
        <p:txBody>
          <a:bodyPr wrap="square" rtlCol="0">
            <a:spAutoFit/>
          </a:bodyPr>
          <a:lstStyle/>
          <a:p>
            <a:pPr algn="ctr"/>
            <a:r>
              <a:rPr lang="en-US" sz="3200" b="1" dirty="0"/>
              <a:t>a)</a:t>
            </a:r>
          </a:p>
        </p:txBody>
      </p:sp>
      <p:sp>
        <p:nvSpPr>
          <p:cNvPr id="44" name="TextBox 43">
            <a:extLst>
              <a:ext uri="{FF2B5EF4-FFF2-40B4-BE49-F238E27FC236}">
                <a16:creationId xmlns:a16="http://schemas.microsoft.com/office/drawing/2014/main" id="{4604B1C0-AB37-C9C2-89D2-4D73D99B0FAE}"/>
              </a:ext>
            </a:extLst>
          </p:cNvPr>
          <p:cNvSpPr txBox="1"/>
          <p:nvPr/>
        </p:nvSpPr>
        <p:spPr>
          <a:xfrm>
            <a:off x="371900" y="17853908"/>
            <a:ext cx="5833645" cy="1323439"/>
          </a:xfrm>
          <a:prstGeom prst="rect">
            <a:avLst/>
          </a:prstGeom>
          <a:noFill/>
        </p:spPr>
        <p:txBody>
          <a:bodyPr wrap="square" rtlCol="0">
            <a:spAutoFit/>
          </a:bodyPr>
          <a:lstStyle/>
          <a:p>
            <a:r>
              <a:rPr lang="en-US" sz="2000" b="1" dirty="0"/>
              <a:t>Figure 1: </a:t>
            </a:r>
            <a:r>
              <a:rPr lang="en-US" sz="2000" dirty="0"/>
              <a:t>a) Demographic composition of the COGS2 samples compared to ACS; b) Description of the Group variable; c) City representation within COGS2 samples.</a:t>
            </a:r>
            <a:endParaRPr lang="en-US" sz="2000" b="1" dirty="0"/>
          </a:p>
        </p:txBody>
      </p:sp>
      <p:sp>
        <p:nvSpPr>
          <p:cNvPr id="45" name="TextBox 44">
            <a:extLst>
              <a:ext uri="{FF2B5EF4-FFF2-40B4-BE49-F238E27FC236}">
                <a16:creationId xmlns:a16="http://schemas.microsoft.com/office/drawing/2014/main" id="{9E6952F2-2F22-3907-C7B4-120C1F25DD99}"/>
              </a:ext>
            </a:extLst>
          </p:cNvPr>
          <p:cNvSpPr txBox="1"/>
          <p:nvPr/>
        </p:nvSpPr>
        <p:spPr>
          <a:xfrm>
            <a:off x="20750890" y="16430097"/>
            <a:ext cx="15529557" cy="1015663"/>
          </a:xfrm>
          <a:prstGeom prst="rect">
            <a:avLst/>
          </a:prstGeom>
          <a:noFill/>
        </p:spPr>
        <p:txBody>
          <a:bodyPr wrap="square" rtlCol="0">
            <a:spAutoFit/>
          </a:bodyPr>
          <a:lstStyle/>
          <a:p>
            <a:r>
              <a:rPr lang="en-US" sz="2000" b="1" dirty="0"/>
              <a:t>Figure 2: </a:t>
            </a:r>
            <a:r>
              <a:rPr lang="en-US" sz="2000" dirty="0"/>
              <a:t>a) Number of full resamples required to achieve convergence between COGS2 samples and HCS. The number of full resamples is equal to the number of 50% resamples divided by two. To calculate the median factor of expansion required to achieve convergence, take the median number of resamples and add one; b) Convergence from COGS2 SZ to COGS2 HCS. </a:t>
            </a:r>
            <a:endParaRPr lang="en-US" sz="2000" b="1" dirty="0"/>
          </a:p>
        </p:txBody>
      </p:sp>
      <p:sp>
        <p:nvSpPr>
          <p:cNvPr id="46" name="TextBox 45">
            <a:extLst>
              <a:ext uri="{FF2B5EF4-FFF2-40B4-BE49-F238E27FC236}">
                <a16:creationId xmlns:a16="http://schemas.microsoft.com/office/drawing/2014/main" id="{F54099D8-0775-A8B5-024E-25924F9F894C}"/>
              </a:ext>
            </a:extLst>
          </p:cNvPr>
          <p:cNvSpPr txBox="1"/>
          <p:nvPr/>
        </p:nvSpPr>
        <p:spPr>
          <a:xfrm>
            <a:off x="12302734" y="17641169"/>
            <a:ext cx="7219023" cy="1015663"/>
          </a:xfrm>
          <a:prstGeom prst="rect">
            <a:avLst/>
          </a:prstGeom>
          <a:noFill/>
        </p:spPr>
        <p:txBody>
          <a:bodyPr wrap="square" rtlCol="0">
            <a:spAutoFit/>
          </a:bodyPr>
          <a:lstStyle/>
          <a:p>
            <a:r>
              <a:rPr lang="en-US" sz="2000" b="1" dirty="0"/>
              <a:t>Table 1: </a:t>
            </a:r>
            <a:r>
              <a:rPr lang="en-US" sz="2000" dirty="0"/>
              <a:t>Hypothesis testing for demographic proportions from COGS2 samples compared with demographic proportions from ACS. </a:t>
            </a:r>
            <a:r>
              <a:rPr lang="en-US" sz="2000" dirty="0" smtClean="0"/>
              <a:t>[explain over/under]</a:t>
            </a:r>
            <a:endParaRPr lang="en-US" sz="2000" b="1" dirty="0"/>
          </a:p>
        </p:txBody>
      </p:sp>
      <p:sp>
        <p:nvSpPr>
          <p:cNvPr id="47" name="Google Shape;120;p22"/>
          <p:cNvSpPr txBox="1"/>
          <p:nvPr/>
        </p:nvSpPr>
        <p:spPr>
          <a:xfrm>
            <a:off x="9605513" y="4543491"/>
            <a:ext cx="5544089" cy="5282804"/>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000" dirty="0" smtClean="0"/>
              <a:t>1062 </a:t>
            </a:r>
            <a:r>
              <a:rPr lang="en" sz="2000" dirty="0"/>
              <a:t>healthy control subjects (HCS) and 1415 SZ subjects </a:t>
            </a:r>
            <a:r>
              <a:rPr lang="en" sz="2000" dirty="0" smtClean="0"/>
              <a:t>from the five </a:t>
            </a:r>
            <a:r>
              <a:rPr lang="en" sz="2000" dirty="0"/>
              <a:t>COGS2 </a:t>
            </a:r>
            <a:r>
              <a:rPr lang="en" sz="2000" dirty="0" smtClean="0"/>
              <a:t>sites were recruited: </a:t>
            </a:r>
            <a:r>
              <a:rPr lang="en" sz="2000" dirty="0"/>
              <a:t>Los Angeles, New York, Philadelphia, San Diego, and Seattle.</a:t>
            </a:r>
            <a:endParaRPr sz="2000" dirty="0"/>
          </a:p>
          <a:p>
            <a:pPr marL="0" lvl="0" indent="0" algn="l" rtl="0">
              <a:lnSpc>
                <a:spcPct val="115000"/>
              </a:lnSpc>
              <a:spcBef>
                <a:spcPts val="0"/>
              </a:spcBef>
              <a:spcAft>
                <a:spcPts val="0"/>
              </a:spcAft>
              <a:buNone/>
            </a:pPr>
            <a:r>
              <a:rPr lang="en" sz="2000" dirty="0"/>
              <a:t> </a:t>
            </a:r>
            <a:endParaRPr sz="2000" dirty="0"/>
          </a:p>
          <a:p>
            <a:pPr marL="0" lvl="0" indent="0" algn="l" rtl="0">
              <a:lnSpc>
                <a:spcPct val="115000"/>
              </a:lnSpc>
              <a:spcBef>
                <a:spcPts val="0"/>
              </a:spcBef>
              <a:spcAft>
                <a:spcPts val="0"/>
              </a:spcAft>
              <a:buNone/>
            </a:pPr>
            <a:r>
              <a:rPr lang="en" sz="2000" dirty="0" smtClean="0"/>
              <a:t>Subjects were categorized into </a:t>
            </a:r>
            <a:r>
              <a:rPr lang="en" sz="2000" dirty="0"/>
              <a:t>24 categories based on combinations of 6 </a:t>
            </a:r>
            <a:r>
              <a:rPr lang="en" sz="2000" dirty="0" smtClean="0"/>
              <a:t>races, Hispanic/Latino or non-Hispanic/Latino status (H/L), </a:t>
            </a:r>
            <a:r>
              <a:rPr lang="en" sz="2000" dirty="0"/>
              <a:t>and </a:t>
            </a:r>
            <a:r>
              <a:rPr lang="en" sz="2000" dirty="0" smtClean="0"/>
              <a:t>self-reported male/female</a:t>
            </a:r>
            <a:r>
              <a:rPr lang="en" sz="2000" dirty="0" smtClean="0"/>
              <a:t> sex disclosed</a:t>
            </a:r>
            <a:r>
              <a:rPr lang="en" sz="2000" dirty="0" smtClean="0"/>
              <a:t> at </a:t>
            </a:r>
            <a:r>
              <a:rPr lang="en" sz="2000" dirty="0"/>
              <a:t>study </a:t>
            </a:r>
            <a:r>
              <a:rPr lang="en" sz="2000" dirty="0" smtClean="0"/>
              <a:t>entry.</a:t>
            </a:r>
            <a:endParaRPr sz="2000" dirty="0"/>
          </a:p>
          <a:p>
            <a:pPr marL="0" lvl="0" indent="0" algn="l" rtl="0">
              <a:lnSpc>
                <a:spcPct val="115000"/>
              </a:lnSpc>
              <a:spcBef>
                <a:spcPts val="0"/>
              </a:spcBef>
              <a:spcAft>
                <a:spcPts val="0"/>
              </a:spcAft>
              <a:buNone/>
            </a:pPr>
            <a:endParaRPr sz="2000" dirty="0"/>
          </a:p>
        </p:txBody>
      </p:sp>
      <p:sp>
        <p:nvSpPr>
          <p:cNvPr id="48" name="Google Shape;111;p22"/>
          <p:cNvSpPr/>
          <p:nvPr/>
        </p:nvSpPr>
        <p:spPr>
          <a:xfrm>
            <a:off x="36047" y="-7764"/>
            <a:ext cx="7554376" cy="4120601"/>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2" name="Google Shape;112;p22"/>
          <p:cNvSpPr/>
          <p:nvPr/>
        </p:nvSpPr>
        <p:spPr>
          <a:xfrm>
            <a:off x="7612202" y="1"/>
            <a:ext cx="28964397" cy="4099004"/>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4" name="Google Shape;114;p22"/>
          <p:cNvSpPr txBox="1"/>
          <p:nvPr/>
        </p:nvSpPr>
        <p:spPr>
          <a:xfrm>
            <a:off x="9144000" y="79715"/>
            <a:ext cx="21375875" cy="4019289"/>
          </a:xfrm>
          <a:prstGeom prst="rect">
            <a:avLst/>
          </a:prstGeom>
          <a:noFill/>
          <a:ln>
            <a:noFill/>
          </a:ln>
        </p:spPr>
        <p:txBody>
          <a:bodyPr spcFirstLastPara="1" wrap="square" lIns="390075" tIns="390075" rIns="390075" bIns="390075" anchor="t" anchorCtr="0">
            <a:noAutofit/>
          </a:bodyPr>
          <a:lstStyle/>
          <a:p>
            <a:pPr marL="0" lvl="0" indent="0" algn="ctr" rtl="0">
              <a:spcBef>
                <a:spcPts val="0"/>
              </a:spcBef>
              <a:spcAft>
                <a:spcPts val="0"/>
              </a:spcAft>
              <a:buNone/>
            </a:pPr>
            <a:r>
              <a:rPr lang="en" sz="7200" b="1" dirty="0" smtClean="0">
                <a:solidFill>
                  <a:schemeClr val="lt1"/>
                </a:solidFill>
              </a:rPr>
              <a:t>We report a new way to conceptualize race, ethnicity and gender parity in large studies of schizophrenia.</a:t>
            </a:r>
            <a:endParaRPr sz="7200" b="1" dirty="0">
              <a:solidFill>
                <a:schemeClr val="lt1"/>
              </a:solidFill>
            </a:endParaRPr>
          </a:p>
        </p:txBody>
      </p:sp>
      <p:pic>
        <p:nvPicPr>
          <p:cNvPr id="115" name="Google Shape;115;p22"/>
          <p:cNvPicPr preferRelativeResize="0"/>
          <p:nvPr/>
        </p:nvPicPr>
        <p:blipFill>
          <a:blip r:embed="rId9">
            <a:alphaModFix/>
          </a:blip>
          <a:stretch>
            <a:fillRect/>
          </a:stretch>
        </p:blipFill>
        <p:spPr>
          <a:xfrm>
            <a:off x="31889888" y="286529"/>
            <a:ext cx="3364850" cy="3364850"/>
          </a:xfrm>
          <a:prstGeom prst="rect">
            <a:avLst/>
          </a:prstGeom>
          <a:noFill/>
          <a:ln>
            <a:noFill/>
          </a:ln>
        </p:spPr>
      </p:pic>
      <p:sp>
        <p:nvSpPr>
          <p:cNvPr id="118" name="Google Shape;118;p22"/>
          <p:cNvSpPr txBox="1"/>
          <p:nvPr/>
        </p:nvSpPr>
        <p:spPr>
          <a:xfrm>
            <a:off x="796381" y="359566"/>
            <a:ext cx="6189179" cy="3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u="sng" dirty="0" smtClean="0">
                <a:solidFill>
                  <a:schemeClr val="tx1"/>
                </a:solidFill>
              </a:rPr>
              <a:t>W 182</a:t>
            </a:r>
            <a:r>
              <a:rPr lang="en" sz="4000" b="1" dirty="0" smtClean="0">
                <a:solidFill>
                  <a:schemeClr val="tx1"/>
                </a:solidFill>
              </a:rPr>
              <a:t>. How </a:t>
            </a:r>
            <a:r>
              <a:rPr lang="en" sz="4000" b="1" dirty="0">
                <a:solidFill>
                  <a:schemeClr val="tx1"/>
                </a:solidFill>
              </a:rPr>
              <a:t>diverse are large multi-site schizophrenia studies? Modelling race, ethnicity and gender parity in COGS2</a:t>
            </a:r>
            <a:endParaRPr sz="4000" b="1" dirty="0">
              <a:solidFill>
                <a:schemeClr val="tx1"/>
              </a:solidFill>
            </a:endParaRPr>
          </a:p>
        </p:txBody>
      </p:sp>
      <p:sp>
        <p:nvSpPr>
          <p:cNvPr id="113" name="Google Shape;113;p22"/>
          <p:cNvSpPr txBox="1"/>
          <p:nvPr/>
        </p:nvSpPr>
        <p:spPr>
          <a:xfrm rot="-5400000">
            <a:off x="7604852" y="645996"/>
            <a:ext cx="3970607" cy="2838042"/>
          </a:xfrm>
          <a:prstGeom prst="rect">
            <a:avLst/>
          </a:prstGeom>
          <a:noFill/>
          <a:ln>
            <a:noFill/>
          </a:ln>
        </p:spPr>
        <p:txBody>
          <a:bodyPr spcFirstLastPara="1" wrap="square" lIns="82125" tIns="82125" rIns="82125" bIns="82125" anchor="t" anchorCtr="0">
            <a:noAutofit/>
          </a:bodyPr>
          <a:lstStyle/>
          <a:p>
            <a:pPr marL="0" lvl="0" indent="0" algn="ctr" rtl="0">
              <a:spcBef>
                <a:spcPts val="0"/>
              </a:spcBef>
              <a:spcAft>
                <a:spcPts val="0"/>
              </a:spcAft>
              <a:buNone/>
            </a:pPr>
            <a:r>
              <a:rPr lang="en" sz="4000" b="1" dirty="0">
                <a:solidFill>
                  <a:schemeClr val="lt1"/>
                </a:solidFill>
              </a:rPr>
              <a:t>TAKE HOME POINT</a:t>
            </a:r>
            <a:endParaRPr sz="4000" b="1" dirty="0">
              <a:solidFill>
                <a:schemeClr val="lt1"/>
              </a:solidFill>
            </a:endParaRPr>
          </a:p>
        </p:txBody>
      </p:sp>
      <p:sp>
        <p:nvSpPr>
          <p:cNvPr id="49" name="Google Shape;120;p22"/>
          <p:cNvSpPr txBox="1"/>
          <p:nvPr/>
        </p:nvSpPr>
        <p:spPr>
          <a:xfrm>
            <a:off x="15732580" y="4166544"/>
            <a:ext cx="8509325" cy="3918312"/>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endParaRPr sz="2000" dirty="0"/>
          </a:p>
          <a:p>
            <a:pPr marL="0" lvl="0" indent="0" algn="l" rtl="0">
              <a:lnSpc>
                <a:spcPct val="115000"/>
              </a:lnSpc>
              <a:spcBef>
                <a:spcPts val="0"/>
              </a:spcBef>
              <a:spcAft>
                <a:spcPts val="0"/>
              </a:spcAft>
              <a:buNone/>
            </a:pPr>
            <a:r>
              <a:rPr lang="en" sz="2000" dirty="0"/>
              <a:t>Demographic proportions were compared to age-matched </a:t>
            </a:r>
            <a:r>
              <a:rPr lang="en" sz="2000" b="1" dirty="0"/>
              <a:t>American Community Survey (ACS) </a:t>
            </a:r>
            <a:r>
              <a:rPr lang="en" sz="2000" dirty="0"/>
              <a:t>census data for each of the above cities from </a:t>
            </a:r>
            <a:r>
              <a:rPr lang="en" sz="2000" dirty="0" smtClean="0"/>
              <a:t>2010-2014; </a:t>
            </a:r>
            <a:r>
              <a:rPr lang="en" sz="2000" dirty="0"/>
              <a:t>p</a:t>
            </a:r>
            <a:r>
              <a:rPr lang="en" sz="2000" dirty="0" smtClean="0"/>
              <a:t>-values </a:t>
            </a:r>
            <a:r>
              <a:rPr lang="en" sz="2000" dirty="0"/>
              <a:t>from </a:t>
            </a:r>
            <a:r>
              <a:rPr lang="en" sz="2000" dirty="0" smtClean="0"/>
              <a:t>binomial </a:t>
            </a:r>
            <a:r>
              <a:rPr lang="en" sz="2000" dirty="0"/>
              <a:t>comparisons were </a:t>
            </a:r>
            <a:r>
              <a:rPr lang="en" sz="2000" dirty="0" smtClean="0"/>
              <a:t>Holm-adjusted for </a:t>
            </a:r>
            <a:r>
              <a:rPr lang="en" sz="2000" dirty="0"/>
              <a:t>multiple comparisons. </a:t>
            </a:r>
            <a:endParaRPr lang="en" sz="2000" dirty="0" smtClean="0"/>
          </a:p>
          <a:p>
            <a:pPr marL="0" lvl="0" indent="0" algn="l" rtl="0">
              <a:lnSpc>
                <a:spcPct val="115000"/>
              </a:lnSpc>
              <a:spcBef>
                <a:spcPts val="0"/>
              </a:spcBef>
              <a:spcAft>
                <a:spcPts val="0"/>
              </a:spcAft>
              <a:buNone/>
            </a:pPr>
            <a:endParaRPr lang="en" sz="2000" dirty="0"/>
          </a:p>
          <a:p>
            <a:pPr marL="0" lvl="0" indent="0" algn="l" rtl="0">
              <a:lnSpc>
                <a:spcPct val="115000"/>
              </a:lnSpc>
              <a:spcBef>
                <a:spcPts val="0"/>
              </a:spcBef>
              <a:spcAft>
                <a:spcPts val="0"/>
              </a:spcAft>
              <a:buNone/>
            </a:pPr>
            <a:r>
              <a:rPr lang="en" sz="2000" dirty="0" smtClean="0"/>
              <a:t>Relative composition of HCS and SZ </a:t>
            </a:r>
          </a:p>
          <a:p>
            <a:pPr marL="0" lvl="0" indent="0" algn="l" rtl="0">
              <a:lnSpc>
                <a:spcPct val="115000"/>
              </a:lnSpc>
              <a:spcBef>
                <a:spcPts val="0"/>
              </a:spcBef>
              <a:spcAft>
                <a:spcPts val="0"/>
              </a:spcAft>
              <a:buNone/>
            </a:pPr>
            <a:r>
              <a:rPr lang="en" sz="2000" dirty="0" smtClean="0"/>
              <a:t>subjects per site are noted in this Table:</a:t>
            </a:r>
            <a:endParaRPr lang="en" sz="2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765</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Joshi, Yash</cp:lastModifiedBy>
  <cp:revision>13</cp:revision>
  <dcterms:modified xsi:type="dcterms:W3CDTF">2023-10-23T19:30:46Z</dcterms:modified>
</cp:coreProperties>
</file>