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232" autoAdjust="0"/>
    <p:restoredTop sz="94660"/>
  </p:normalViewPr>
  <p:slideViewPr>
    <p:cSldViewPr snapToGrid="0">
      <p:cViewPr varScale="1">
        <p:scale>
          <a:sx n="88" d="100"/>
          <a:sy n="88" d="100"/>
        </p:scale>
        <p:origin x="98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A07C754-A6CF-484D-B107-7A25ACFD236D}"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FCF4127-99EA-4250-8181-2D950879C400}" type="slidenum">
              <a:rPr lang="ru-RU" smtClean="0"/>
              <a:t>‹#›</a:t>
            </a:fld>
            <a:endParaRPr lang="ru-RU"/>
          </a:p>
        </p:txBody>
      </p:sp>
    </p:spTree>
    <p:extLst>
      <p:ext uri="{BB962C8B-B14F-4D97-AF65-F5344CB8AC3E}">
        <p14:creationId xmlns:p14="http://schemas.microsoft.com/office/powerpoint/2010/main" val="2737141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07C754-A6CF-484D-B107-7A25ACFD236D}"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FCF4127-99EA-4250-8181-2D950879C400}" type="slidenum">
              <a:rPr lang="ru-RU" smtClean="0"/>
              <a:t>‹#›</a:t>
            </a:fld>
            <a:endParaRPr lang="ru-RU"/>
          </a:p>
        </p:txBody>
      </p:sp>
    </p:spTree>
    <p:extLst>
      <p:ext uri="{BB962C8B-B14F-4D97-AF65-F5344CB8AC3E}">
        <p14:creationId xmlns:p14="http://schemas.microsoft.com/office/powerpoint/2010/main" val="282371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07C754-A6CF-484D-B107-7A25ACFD236D}"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FCF4127-99EA-4250-8181-2D950879C400}" type="slidenum">
              <a:rPr lang="ru-RU" smtClean="0"/>
              <a:t>‹#›</a:t>
            </a:fld>
            <a:endParaRPr lang="ru-RU"/>
          </a:p>
        </p:txBody>
      </p:sp>
    </p:spTree>
    <p:extLst>
      <p:ext uri="{BB962C8B-B14F-4D97-AF65-F5344CB8AC3E}">
        <p14:creationId xmlns:p14="http://schemas.microsoft.com/office/powerpoint/2010/main" val="182222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07C754-A6CF-484D-B107-7A25ACFD236D}"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FCF4127-99EA-4250-8181-2D950879C400}" type="slidenum">
              <a:rPr lang="ru-RU" smtClean="0"/>
              <a:t>‹#›</a:t>
            </a:fld>
            <a:endParaRPr lang="ru-RU"/>
          </a:p>
        </p:txBody>
      </p:sp>
    </p:spTree>
    <p:extLst>
      <p:ext uri="{BB962C8B-B14F-4D97-AF65-F5344CB8AC3E}">
        <p14:creationId xmlns:p14="http://schemas.microsoft.com/office/powerpoint/2010/main" val="164772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A07C754-A6CF-484D-B107-7A25ACFD236D}" type="datetimeFigureOut">
              <a:rPr lang="ru-RU" smtClean="0"/>
              <a:t>05.10.2022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FCF4127-99EA-4250-8181-2D950879C400}" type="slidenum">
              <a:rPr lang="ru-RU" smtClean="0"/>
              <a:t>‹#›</a:t>
            </a:fld>
            <a:endParaRPr lang="ru-RU"/>
          </a:p>
        </p:txBody>
      </p:sp>
    </p:spTree>
    <p:extLst>
      <p:ext uri="{BB962C8B-B14F-4D97-AF65-F5344CB8AC3E}">
        <p14:creationId xmlns:p14="http://schemas.microsoft.com/office/powerpoint/2010/main" val="1585115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3A07C754-A6CF-484D-B107-7A25ACFD236D}" type="datetimeFigureOut">
              <a:rPr lang="ru-RU" smtClean="0"/>
              <a:t>05.10.2022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FCF4127-99EA-4250-8181-2D950879C400}" type="slidenum">
              <a:rPr lang="ru-RU" smtClean="0"/>
              <a:t>‹#›</a:t>
            </a:fld>
            <a:endParaRPr lang="ru-RU"/>
          </a:p>
        </p:txBody>
      </p:sp>
    </p:spTree>
    <p:extLst>
      <p:ext uri="{BB962C8B-B14F-4D97-AF65-F5344CB8AC3E}">
        <p14:creationId xmlns:p14="http://schemas.microsoft.com/office/powerpoint/2010/main" val="3846858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A07C754-A6CF-484D-B107-7A25ACFD236D}" type="datetimeFigureOut">
              <a:rPr lang="ru-RU" smtClean="0"/>
              <a:t>05.10.2022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FCF4127-99EA-4250-8181-2D950879C400}" type="slidenum">
              <a:rPr lang="ru-RU" smtClean="0"/>
              <a:t>‹#›</a:t>
            </a:fld>
            <a:endParaRPr lang="ru-RU"/>
          </a:p>
        </p:txBody>
      </p:sp>
    </p:spTree>
    <p:extLst>
      <p:ext uri="{BB962C8B-B14F-4D97-AF65-F5344CB8AC3E}">
        <p14:creationId xmlns:p14="http://schemas.microsoft.com/office/powerpoint/2010/main" val="412012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A07C754-A6CF-484D-B107-7A25ACFD236D}" type="datetimeFigureOut">
              <a:rPr lang="ru-RU" smtClean="0"/>
              <a:t>05.10.2022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FCF4127-99EA-4250-8181-2D950879C400}" type="slidenum">
              <a:rPr lang="ru-RU" smtClean="0"/>
              <a:t>‹#›</a:t>
            </a:fld>
            <a:endParaRPr lang="ru-RU"/>
          </a:p>
        </p:txBody>
      </p:sp>
    </p:spTree>
    <p:extLst>
      <p:ext uri="{BB962C8B-B14F-4D97-AF65-F5344CB8AC3E}">
        <p14:creationId xmlns:p14="http://schemas.microsoft.com/office/powerpoint/2010/main" val="4041424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A07C754-A6CF-484D-B107-7A25ACFD236D}" type="datetimeFigureOut">
              <a:rPr lang="ru-RU" smtClean="0"/>
              <a:t>05.10.2022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FCF4127-99EA-4250-8181-2D950879C400}" type="slidenum">
              <a:rPr lang="ru-RU" smtClean="0"/>
              <a:t>‹#›</a:t>
            </a:fld>
            <a:endParaRPr lang="ru-RU"/>
          </a:p>
        </p:txBody>
      </p:sp>
    </p:spTree>
    <p:extLst>
      <p:ext uri="{BB962C8B-B14F-4D97-AF65-F5344CB8AC3E}">
        <p14:creationId xmlns:p14="http://schemas.microsoft.com/office/powerpoint/2010/main" val="202080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A07C754-A6CF-484D-B107-7A25ACFD236D}" type="datetimeFigureOut">
              <a:rPr lang="ru-RU" smtClean="0"/>
              <a:t>05.10.2022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FCF4127-99EA-4250-8181-2D950879C400}" type="slidenum">
              <a:rPr lang="ru-RU" smtClean="0"/>
              <a:t>‹#›</a:t>
            </a:fld>
            <a:endParaRPr lang="ru-RU"/>
          </a:p>
        </p:txBody>
      </p:sp>
    </p:spTree>
    <p:extLst>
      <p:ext uri="{BB962C8B-B14F-4D97-AF65-F5344CB8AC3E}">
        <p14:creationId xmlns:p14="http://schemas.microsoft.com/office/powerpoint/2010/main" val="1123196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A07C754-A6CF-484D-B107-7A25ACFD236D}" type="datetimeFigureOut">
              <a:rPr lang="ru-RU" smtClean="0"/>
              <a:t>05.10.2022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FCF4127-99EA-4250-8181-2D950879C400}" type="slidenum">
              <a:rPr lang="ru-RU" smtClean="0"/>
              <a:t>‹#›</a:t>
            </a:fld>
            <a:endParaRPr lang="ru-RU"/>
          </a:p>
        </p:txBody>
      </p:sp>
    </p:spTree>
    <p:extLst>
      <p:ext uri="{BB962C8B-B14F-4D97-AF65-F5344CB8AC3E}">
        <p14:creationId xmlns:p14="http://schemas.microsoft.com/office/powerpoint/2010/main" val="1329135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7C754-A6CF-484D-B107-7A25ACFD236D}" type="datetimeFigureOut">
              <a:rPr lang="ru-RU" smtClean="0"/>
              <a:t>05.10.2022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F4127-99EA-4250-8181-2D950879C400}" type="slidenum">
              <a:rPr lang="ru-RU" smtClean="0"/>
              <a:t>‹#›</a:t>
            </a:fld>
            <a:endParaRPr lang="ru-RU"/>
          </a:p>
        </p:txBody>
      </p:sp>
    </p:spTree>
    <p:extLst>
      <p:ext uri="{BB962C8B-B14F-4D97-AF65-F5344CB8AC3E}">
        <p14:creationId xmlns:p14="http://schemas.microsoft.com/office/powerpoint/2010/main" val="854912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97874" y="-601935"/>
            <a:ext cx="9144000" cy="2387600"/>
          </a:xfrm>
        </p:spPr>
        <p:txBody>
          <a:bodyPr/>
          <a:lstStyle/>
          <a:p>
            <a:r>
              <a:rPr lang="en-US" dirty="0"/>
              <a:t>Columbia </a:t>
            </a:r>
            <a:r>
              <a:rPr lang="en-US" dirty="0" smtClean="0"/>
              <a:t>University</a:t>
            </a:r>
            <a:r>
              <a:rPr lang="ru-RU" dirty="0" smtClean="0"/>
              <a:t> </a:t>
            </a:r>
            <a:r>
              <a:rPr lang="en-US" dirty="0" smtClean="0"/>
              <a:t>in the city of New York</a:t>
            </a:r>
            <a:endParaRPr lang="en-US" dirty="0"/>
          </a:p>
        </p:txBody>
      </p:sp>
      <p:pic>
        <p:nvPicPr>
          <p:cNvPr id="1028" name="Picture 4" descr="https://smapse.ru/storage/2020/11/postupit-v-columbiiskii-universitet-smaps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7238" y="1985554"/>
            <a:ext cx="6505272" cy="4300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359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797" y="1122290"/>
            <a:ext cx="8874035" cy="2554545"/>
          </a:xfrm>
          <a:prstGeom prst="rect">
            <a:avLst/>
          </a:prstGeom>
          <a:noFill/>
        </p:spPr>
        <p:txBody>
          <a:bodyPr wrap="square" rtlCol="0">
            <a:spAutoFit/>
          </a:bodyPr>
          <a:lstStyle/>
          <a:p>
            <a:r>
              <a:rPr lang="en-US" sz="2000" dirty="0"/>
              <a:t>Columbia University</a:t>
            </a:r>
            <a:r>
              <a:rPr lang="en-US" sz="2000" dirty="0" smtClean="0"/>
              <a:t> (also known as </a:t>
            </a:r>
            <a:r>
              <a:rPr lang="en-US" sz="2000" dirty="0"/>
              <a:t>Columbia</a:t>
            </a:r>
            <a:r>
              <a:rPr lang="en-US" sz="2000" dirty="0" smtClean="0"/>
              <a:t>, and officially as </a:t>
            </a:r>
            <a:r>
              <a:rPr lang="en-US" sz="2000" dirty="0"/>
              <a:t>Columbia University in the City of New York</a:t>
            </a:r>
            <a:r>
              <a:rPr lang="en-US" sz="2000" dirty="0" smtClean="0"/>
              <a:t>) - </a:t>
            </a:r>
            <a:r>
              <a:rPr lang="en-US" sz="2000" dirty="0"/>
              <a:t>private Ivy </a:t>
            </a:r>
            <a:r>
              <a:rPr lang="en-US" sz="2000" dirty="0" smtClean="0"/>
              <a:t>League research university in </a:t>
            </a:r>
            <a:r>
              <a:rPr lang="en-US" sz="2000" dirty="0"/>
              <a:t>New York City</a:t>
            </a:r>
            <a:r>
              <a:rPr lang="en-US" sz="2000" dirty="0" smtClean="0"/>
              <a:t>. Established in 1754 as </a:t>
            </a:r>
            <a:r>
              <a:rPr lang="en-US" sz="2000" dirty="0"/>
              <a:t>King's College</a:t>
            </a:r>
            <a:r>
              <a:rPr lang="en-US" sz="2000" dirty="0" smtClean="0"/>
              <a:t> on the grounds of </a:t>
            </a:r>
            <a:r>
              <a:rPr lang="en-US" sz="2000" dirty="0"/>
              <a:t>Trinity Church</a:t>
            </a:r>
            <a:r>
              <a:rPr lang="en-US" sz="2000" dirty="0" smtClean="0"/>
              <a:t> in </a:t>
            </a:r>
            <a:r>
              <a:rPr lang="en-US" sz="2000" dirty="0"/>
              <a:t>Manhattan</a:t>
            </a:r>
            <a:r>
              <a:rPr lang="en-US" sz="2000" dirty="0" smtClean="0"/>
              <a:t>, Columbia is the oldest institution of higher education in </a:t>
            </a:r>
            <a:r>
              <a:rPr lang="en-US" sz="2000" dirty="0"/>
              <a:t>New York</a:t>
            </a:r>
            <a:r>
              <a:rPr lang="en-US" sz="2000" dirty="0" smtClean="0"/>
              <a:t> and the fifth-oldest institution of </a:t>
            </a:r>
            <a:r>
              <a:rPr lang="en-US" sz="2000" dirty="0"/>
              <a:t>higher learning</a:t>
            </a:r>
            <a:r>
              <a:rPr lang="en-US" sz="2000" dirty="0" smtClean="0"/>
              <a:t> in the United States. Columbia was established by </a:t>
            </a:r>
            <a:r>
              <a:rPr lang="en-US" sz="2000" dirty="0"/>
              <a:t>royal charter</a:t>
            </a:r>
            <a:r>
              <a:rPr lang="en-US" sz="2000" dirty="0" smtClean="0"/>
              <a:t> under </a:t>
            </a:r>
            <a:r>
              <a:rPr lang="en-US" sz="2000" dirty="0"/>
              <a:t>George II of Great Britain</a:t>
            </a:r>
            <a:r>
              <a:rPr lang="en-US" sz="2000" dirty="0" smtClean="0"/>
              <a:t>. It was renamed </a:t>
            </a:r>
            <a:r>
              <a:rPr lang="en-US" sz="2000" dirty="0"/>
              <a:t>Columbia College</a:t>
            </a:r>
            <a:r>
              <a:rPr lang="en-US" sz="2000" dirty="0" smtClean="0"/>
              <a:t> in 1784 following the </a:t>
            </a:r>
            <a:r>
              <a:rPr lang="en-US" sz="2000" dirty="0"/>
              <a:t>American Revolution</a:t>
            </a:r>
            <a:r>
              <a:rPr lang="en-US" sz="2000" dirty="0" smtClean="0"/>
              <a:t>, and in 1787 was placed under </a:t>
            </a:r>
            <a:r>
              <a:rPr lang="en-US" sz="2000" dirty="0"/>
              <a:t>a private board of </a:t>
            </a:r>
            <a:r>
              <a:rPr lang="en-US" sz="2000" dirty="0" smtClean="0"/>
              <a:t>trustees.</a:t>
            </a:r>
            <a:endParaRPr lang="ru-RU" sz="2000" dirty="0"/>
          </a:p>
        </p:txBody>
      </p:sp>
      <p:pic>
        <p:nvPicPr>
          <p:cNvPr id="2050" name="Picture 2" descr="https://upload.wikimedia.org/wikipedia/commons/thumb/3/35/NIE_1905_New_York_%28city%29_-_Library_of_Columbia_University.jpg/1200px-NIE_1905_New_York_%28city%29_-_Library_of_Columbia_Universit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7954" y="3676835"/>
            <a:ext cx="4255723" cy="30747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19547" y="383178"/>
            <a:ext cx="4692534" cy="646331"/>
          </a:xfrm>
          <a:prstGeom prst="rect">
            <a:avLst/>
          </a:prstGeom>
          <a:noFill/>
        </p:spPr>
        <p:txBody>
          <a:bodyPr wrap="square" rtlCol="0">
            <a:spAutoFit/>
          </a:bodyPr>
          <a:lstStyle/>
          <a:p>
            <a:r>
              <a:rPr lang="en-US" sz="3600" dirty="0" smtClean="0"/>
              <a:t>History of the university</a:t>
            </a:r>
            <a:endParaRPr lang="ru-RU" sz="3600" dirty="0"/>
          </a:p>
        </p:txBody>
      </p:sp>
    </p:spTree>
    <p:extLst>
      <p:ext uri="{BB962C8B-B14F-4D97-AF65-F5344CB8AC3E}">
        <p14:creationId xmlns:p14="http://schemas.microsoft.com/office/powerpoint/2010/main" val="217606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06240" y="191589"/>
            <a:ext cx="5207726" cy="646331"/>
          </a:xfrm>
          <a:prstGeom prst="rect">
            <a:avLst/>
          </a:prstGeom>
          <a:noFill/>
        </p:spPr>
        <p:txBody>
          <a:bodyPr wrap="square" rtlCol="0">
            <a:spAutoFit/>
          </a:bodyPr>
          <a:lstStyle/>
          <a:p>
            <a:r>
              <a:rPr lang="en-US" sz="3600" dirty="0" smtClean="0"/>
              <a:t>Students</a:t>
            </a:r>
            <a:endParaRPr lang="ru-RU" sz="3600" dirty="0"/>
          </a:p>
        </p:txBody>
      </p:sp>
      <p:sp>
        <p:nvSpPr>
          <p:cNvPr id="3" name="TextBox 2"/>
          <p:cNvSpPr txBox="1"/>
          <p:nvPr/>
        </p:nvSpPr>
        <p:spPr>
          <a:xfrm>
            <a:off x="1391902" y="856516"/>
            <a:ext cx="8596829" cy="1477328"/>
          </a:xfrm>
          <a:prstGeom prst="rect">
            <a:avLst/>
          </a:prstGeom>
          <a:noFill/>
        </p:spPr>
        <p:txBody>
          <a:bodyPr wrap="square" rtlCol="0">
            <a:spAutoFit/>
          </a:bodyPr>
          <a:lstStyle/>
          <a:p>
            <a:r>
              <a:rPr lang="en-US" dirty="0"/>
              <a:t>In 2020, </a:t>
            </a:r>
            <a:r>
              <a:rPr lang="en-US" dirty="0" smtClean="0"/>
              <a:t>Columbia University's student population was 31,455 (8,842 students in undergraduate programs and 22,613 in postgraduate programs). On-campus housing is guaranteed for </a:t>
            </a:r>
            <a:r>
              <a:rPr lang="en-US" dirty="0"/>
              <a:t>all four years as an undergraduate. </a:t>
            </a:r>
            <a:r>
              <a:rPr lang="en-US" dirty="0" smtClean="0"/>
              <a:t> First-year students usually live in one of the large residence halls situated around South Lawn: </a:t>
            </a:r>
            <a:r>
              <a:rPr lang="en-US" dirty="0"/>
              <a:t>Carman Hall</a:t>
            </a:r>
            <a:r>
              <a:rPr lang="en-US" dirty="0" smtClean="0"/>
              <a:t>, </a:t>
            </a:r>
            <a:r>
              <a:rPr lang="en-US" dirty="0" err="1" smtClean="0"/>
              <a:t>Furnald</a:t>
            </a:r>
            <a:r>
              <a:rPr lang="en-US" dirty="0" smtClean="0"/>
              <a:t> Hall, </a:t>
            </a:r>
            <a:r>
              <a:rPr lang="en-US" dirty="0"/>
              <a:t>Hartley Hall</a:t>
            </a:r>
            <a:r>
              <a:rPr lang="en-US" dirty="0" smtClean="0"/>
              <a:t>, </a:t>
            </a:r>
            <a:r>
              <a:rPr lang="en-US" dirty="0"/>
              <a:t>John Jay Hall</a:t>
            </a:r>
            <a:r>
              <a:rPr lang="en-US" dirty="0" smtClean="0"/>
              <a:t>, or </a:t>
            </a:r>
            <a:r>
              <a:rPr lang="en-US" dirty="0"/>
              <a:t>Wallach </a:t>
            </a:r>
            <a:r>
              <a:rPr lang="en-US" dirty="0" smtClean="0"/>
              <a:t>Hall</a:t>
            </a:r>
            <a:r>
              <a:rPr lang="en-US" dirty="0"/>
              <a:t> </a:t>
            </a:r>
            <a:r>
              <a:rPr lang="en-US" dirty="0" smtClean="0"/>
              <a:t>(originally Livingston Hall). </a:t>
            </a:r>
            <a:endParaRPr lang="ru-RU" dirty="0"/>
          </a:p>
        </p:txBody>
      </p:sp>
      <p:pic>
        <p:nvPicPr>
          <p:cNvPr id="3074" name="Picture 2" descr="https://upload.wikimedia.org/wikipedia/commons/thumb/f/ff/Columbia_University_%286337955755%29.jpg/1200px-Columbia_University_%286337955755%2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064" y="2622597"/>
            <a:ext cx="5886995" cy="32182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754879" y="5840821"/>
            <a:ext cx="2693125" cy="369332"/>
          </a:xfrm>
          <a:prstGeom prst="rect">
            <a:avLst/>
          </a:prstGeom>
          <a:noFill/>
        </p:spPr>
        <p:txBody>
          <a:bodyPr wrap="square" rtlCol="0">
            <a:spAutoFit/>
          </a:bodyPr>
          <a:lstStyle/>
          <a:p>
            <a:r>
              <a:rPr lang="en-US" dirty="0" smtClean="0"/>
              <a:t>Carman Hall</a:t>
            </a:r>
            <a:endParaRPr lang="ru-RU" dirty="0"/>
          </a:p>
        </p:txBody>
      </p:sp>
    </p:spTree>
    <p:extLst>
      <p:ext uri="{BB962C8B-B14F-4D97-AF65-F5344CB8AC3E}">
        <p14:creationId xmlns:p14="http://schemas.microsoft.com/office/powerpoint/2010/main" val="64439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802672" y="1358537"/>
            <a:ext cx="8307978" cy="2308324"/>
          </a:xfrm>
          <a:prstGeom prst="rect">
            <a:avLst/>
          </a:prstGeom>
          <a:noFill/>
        </p:spPr>
        <p:txBody>
          <a:bodyPr wrap="square" rtlCol="0">
            <a:spAutoFit/>
          </a:bodyPr>
          <a:lstStyle/>
          <a:p>
            <a:r>
              <a:rPr lang="en-US" dirty="0" smtClean="0"/>
              <a:t>Additionally, 50% of all undergraduates received grants from Columbia. The average grant size awarded to these students is $46,516.</a:t>
            </a:r>
            <a:r>
              <a:rPr lang="en-US" baseline="30000" dirty="0"/>
              <a:t> </a:t>
            </a:r>
            <a:r>
              <a:rPr lang="en-US" dirty="0" smtClean="0"/>
              <a:t>In 2015–2016, annual undergraduate tuition at Columbia was $50,526 with a total cost of attendance of $65,860 (including room and board). Annual gifts, fund-raising, and an increase in spending from the university's endowment have allowed Columbia to extend generous financial aid packages to qualifying students. On April 11, 2007, Columbia University announced a $400 million donation from media billionaire alumnus </a:t>
            </a:r>
            <a:r>
              <a:rPr lang="en-US" dirty="0"/>
              <a:t>John Kluge</a:t>
            </a:r>
            <a:r>
              <a:rPr lang="en-US" dirty="0" smtClean="0"/>
              <a:t> to be used exclusively for undergraduate financial aid. </a:t>
            </a:r>
            <a:endParaRPr lang="ru-RU" dirty="0"/>
          </a:p>
        </p:txBody>
      </p:sp>
      <p:sp>
        <p:nvSpPr>
          <p:cNvPr id="3" name="TextBox 2"/>
          <p:cNvSpPr txBox="1"/>
          <p:nvPr/>
        </p:nvSpPr>
        <p:spPr>
          <a:xfrm flipH="1">
            <a:off x="1577954" y="197864"/>
            <a:ext cx="10614046" cy="646331"/>
          </a:xfrm>
          <a:prstGeom prst="rect">
            <a:avLst/>
          </a:prstGeom>
          <a:noFill/>
        </p:spPr>
        <p:txBody>
          <a:bodyPr wrap="square" rtlCol="0">
            <a:spAutoFit/>
          </a:bodyPr>
          <a:lstStyle/>
          <a:p>
            <a:r>
              <a:rPr lang="en-US" sz="3600" dirty="0"/>
              <a:t>Undergraduate admissions and financial aid</a:t>
            </a:r>
          </a:p>
        </p:txBody>
      </p:sp>
      <p:pic>
        <p:nvPicPr>
          <p:cNvPr id="4100" name="Picture 4" descr="https://i.pinimg.com/originals/3f/8b/84/3f8b840390ef05c2841b8da343c0b4d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9660" y="3666861"/>
            <a:ext cx="4373910" cy="29194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94217" y="6488668"/>
            <a:ext cx="2290354" cy="369332"/>
          </a:xfrm>
          <a:prstGeom prst="rect">
            <a:avLst/>
          </a:prstGeom>
          <a:noFill/>
        </p:spPr>
        <p:txBody>
          <a:bodyPr wrap="square" rtlCol="0">
            <a:spAutoFit/>
          </a:bodyPr>
          <a:lstStyle/>
          <a:p>
            <a:r>
              <a:rPr lang="en-US" smtClean="0"/>
              <a:t>university library</a:t>
            </a:r>
            <a:endParaRPr lang="ru-RU" dirty="0"/>
          </a:p>
        </p:txBody>
      </p:sp>
    </p:spTree>
    <p:extLst>
      <p:ext uri="{BB962C8B-B14F-4D97-AF65-F5344CB8AC3E}">
        <p14:creationId xmlns:p14="http://schemas.microsoft.com/office/powerpoint/2010/main" val="2435664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7770" y="1463040"/>
            <a:ext cx="6714309" cy="1806246"/>
          </a:xfrm>
          <a:prstGeom prst="rect">
            <a:avLst/>
          </a:prstGeom>
          <a:noFill/>
        </p:spPr>
        <p:txBody>
          <a:bodyPr wrap="square" rtlCol="0">
            <a:spAutoFit/>
          </a:bodyPr>
          <a:lstStyle/>
          <a:p>
            <a:r>
              <a:rPr lang="en-US" dirty="0" smtClean="0"/>
              <a:t>As of 2021, Columbia employs 4,381 teachers, including 70 members of the </a:t>
            </a:r>
            <a:r>
              <a:rPr lang="en-US" dirty="0"/>
              <a:t>National Academy of </a:t>
            </a:r>
            <a:r>
              <a:rPr lang="en-US" dirty="0" smtClean="0"/>
              <a:t>Sciences</a:t>
            </a:r>
            <a:r>
              <a:rPr lang="en-US" baseline="30000" dirty="0" smtClean="0"/>
              <a:t> </a:t>
            </a:r>
            <a:r>
              <a:rPr lang="en-US" dirty="0" smtClean="0"/>
              <a:t>178 members of the American Academy of Arts and Sciences</a:t>
            </a:r>
            <a:r>
              <a:rPr lang="en-US" baseline="30000" dirty="0" smtClean="0"/>
              <a:t> </a:t>
            </a:r>
            <a:r>
              <a:rPr lang="en-US" dirty="0" smtClean="0"/>
              <a:t>and 65 members of the </a:t>
            </a:r>
            <a:r>
              <a:rPr lang="en-US" dirty="0"/>
              <a:t>National Academy of </a:t>
            </a:r>
            <a:r>
              <a:rPr lang="en-US" dirty="0" smtClean="0"/>
              <a:t>Medicine</a:t>
            </a:r>
            <a:r>
              <a:rPr lang="en-US" dirty="0"/>
              <a:t>.</a:t>
            </a:r>
            <a:r>
              <a:rPr lang="en-US" dirty="0" smtClean="0"/>
              <a:t> In total, the Columbia faculty has included 52 </a:t>
            </a:r>
            <a:r>
              <a:rPr lang="en-US" dirty="0"/>
              <a:t>Nobel laureates</a:t>
            </a:r>
            <a:r>
              <a:rPr lang="en-US" dirty="0" smtClean="0"/>
              <a:t>, 12 </a:t>
            </a:r>
            <a:r>
              <a:rPr lang="en-US" dirty="0"/>
              <a:t>National Medal of </a:t>
            </a:r>
            <a:r>
              <a:rPr lang="en-US" dirty="0" smtClean="0"/>
              <a:t>Science and 32 </a:t>
            </a:r>
            <a:r>
              <a:rPr lang="en-US" dirty="0"/>
              <a:t>National Academy of </a:t>
            </a:r>
            <a:r>
              <a:rPr lang="en-US" dirty="0" smtClean="0"/>
              <a:t>Engineering.</a:t>
            </a:r>
            <a:endParaRPr lang="ru-RU" dirty="0"/>
          </a:p>
        </p:txBody>
      </p:sp>
      <p:sp>
        <p:nvSpPr>
          <p:cNvPr id="3" name="TextBox 2"/>
          <p:cNvSpPr txBox="1"/>
          <p:nvPr/>
        </p:nvSpPr>
        <p:spPr>
          <a:xfrm>
            <a:off x="3770813" y="452845"/>
            <a:ext cx="5843450" cy="646331"/>
          </a:xfrm>
          <a:prstGeom prst="rect">
            <a:avLst/>
          </a:prstGeom>
          <a:noFill/>
        </p:spPr>
        <p:txBody>
          <a:bodyPr wrap="square" rtlCol="0">
            <a:spAutoFit/>
          </a:bodyPr>
          <a:lstStyle/>
          <a:p>
            <a:r>
              <a:rPr lang="en-US" sz="3600" dirty="0" smtClean="0"/>
              <a:t>Teaching staff</a:t>
            </a:r>
            <a:endParaRPr lang="ru-RU" sz="3600" dirty="0"/>
          </a:p>
        </p:txBody>
      </p:sp>
      <p:pic>
        <p:nvPicPr>
          <p:cNvPr id="5122" name="Picture 2" descr="https://worldkings.org/Userfiles/Upload/images/Columbia%20University%2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750" y="3497854"/>
            <a:ext cx="5257056" cy="2957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54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46468" y="418012"/>
            <a:ext cx="4136572" cy="646331"/>
          </a:xfrm>
          <a:prstGeom prst="rect">
            <a:avLst/>
          </a:prstGeom>
          <a:noFill/>
        </p:spPr>
        <p:txBody>
          <a:bodyPr wrap="square" rtlCol="0">
            <a:spAutoFit/>
          </a:bodyPr>
          <a:lstStyle/>
          <a:p>
            <a:r>
              <a:rPr lang="en-US" sz="3600" dirty="0"/>
              <a:t>Alumni</a:t>
            </a:r>
          </a:p>
        </p:txBody>
      </p:sp>
      <p:sp>
        <p:nvSpPr>
          <p:cNvPr id="3" name="TextBox 2"/>
          <p:cNvSpPr txBox="1"/>
          <p:nvPr/>
        </p:nvSpPr>
        <p:spPr>
          <a:xfrm>
            <a:off x="2011680" y="1149531"/>
            <a:ext cx="7498080" cy="2308324"/>
          </a:xfrm>
          <a:prstGeom prst="rect">
            <a:avLst/>
          </a:prstGeom>
          <a:noFill/>
        </p:spPr>
        <p:txBody>
          <a:bodyPr wrap="square" rtlCol="0">
            <a:spAutoFit/>
          </a:bodyPr>
          <a:lstStyle/>
          <a:p>
            <a:r>
              <a:rPr lang="en-US" dirty="0" smtClean="0"/>
              <a:t>The university has graduated many notable alumni, including five </a:t>
            </a:r>
            <a:r>
              <a:rPr lang="en-US" dirty="0"/>
              <a:t>Founding Fathers of the United </a:t>
            </a:r>
            <a:r>
              <a:rPr lang="en-US" dirty="0" smtClean="0"/>
              <a:t>States, </a:t>
            </a:r>
            <a:r>
              <a:rPr lang="en-US" dirty="0"/>
              <a:t>an author</a:t>
            </a:r>
            <a:r>
              <a:rPr lang="en-US" dirty="0" smtClean="0"/>
              <a:t> of the United States Constitution and </a:t>
            </a:r>
            <a:r>
              <a:rPr lang="en-US" dirty="0"/>
              <a:t>a member</a:t>
            </a:r>
            <a:r>
              <a:rPr lang="en-US" dirty="0" smtClean="0"/>
              <a:t> </a:t>
            </a:r>
            <a:r>
              <a:rPr lang="en-US" dirty="0"/>
              <a:t>Committee of Five</a:t>
            </a:r>
            <a:r>
              <a:rPr lang="en-US" dirty="0" smtClean="0"/>
              <a:t>. Three United States presidents have attended Columbia, as well as ten </a:t>
            </a:r>
            <a:r>
              <a:rPr lang="en-US" dirty="0"/>
              <a:t>Justices of the Supreme Court of the United States</a:t>
            </a:r>
            <a:r>
              <a:rPr lang="en-US" dirty="0" smtClean="0"/>
              <a:t>, including three </a:t>
            </a:r>
            <a:r>
              <a:rPr lang="en-US" dirty="0"/>
              <a:t>Chief Justices</a:t>
            </a:r>
            <a:r>
              <a:rPr lang="en-US" dirty="0" smtClean="0"/>
              <a:t>. As of 2011, 125 Pulitzer Prize winners and 39 Oscar winners have attended Columbia. As of 2006, there were 101 National Academy members who were alumni. Other political figures educated at Columbia include former U.S. President </a:t>
            </a:r>
            <a:r>
              <a:rPr lang="en-US" dirty="0"/>
              <a:t>Barack </a:t>
            </a:r>
            <a:r>
              <a:rPr lang="en-US" dirty="0" smtClean="0"/>
              <a:t>Obama.</a:t>
            </a:r>
            <a:endParaRPr lang="ru-RU" dirty="0"/>
          </a:p>
        </p:txBody>
      </p:sp>
      <p:pic>
        <p:nvPicPr>
          <p:cNvPr id="6146" name="Picture 2" descr="https://www.tc.columbia.edu/media/media-library-2018/departments/mst/cmltd/CMLTD-Grads.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9222" y="3607353"/>
            <a:ext cx="4711337" cy="3140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071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98720" y="278674"/>
            <a:ext cx="3971109" cy="646331"/>
          </a:xfrm>
          <a:prstGeom prst="rect">
            <a:avLst/>
          </a:prstGeom>
          <a:noFill/>
        </p:spPr>
        <p:txBody>
          <a:bodyPr wrap="square" rtlCol="0">
            <a:spAutoFit/>
          </a:bodyPr>
          <a:lstStyle/>
          <a:p>
            <a:r>
              <a:rPr lang="en-US" sz="3600" dirty="0" smtClean="0"/>
              <a:t>Traditions</a:t>
            </a:r>
            <a:endParaRPr lang="ru-RU" sz="3600" dirty="0"/>
          </a:p>
        </p:txBody>
      </p:sp>
      <p:sp>
        <p:nvSpPr>
          <p:cNvPr id="3" name="TextBox 2"/>
          <p:cNvSpPr txBox="1"/>
          <p:nvPr/>
        </p:nvSpPr>
        <p:spPr>
          <a:xfrm>
            <a:off x="0" y="1556431"/>
            <a:ext cx="5582194" cy="3970318"/>
          </a:xfrm>
          <a:prstGeom prst="rect">
            <a:avLst/>
          </a:prstGeom>
          <a:noFill/>
        </p:spPr>
        <p:txBody>
          <a:bodyPr wrap="square" rtlCol="0">
            <a:spAutoFit/>
          </a:bodyPr>
          <a:lstStyle/>
          <a:p>
            <a:r>
              <a:rPr lang="en-US" dirty="0" smtClean="0"/>
              <a:t>In one of the school's longest-lasting traditions, begun in 1975, at midnight before the </a:t>
            </a:r>
            <a:r>
              <a:rPr lang="en-US" dirty="0"/>
              <a:t>Organic </a:t>
            </a:r>
            <a:r>
              <a:rPr lang="en-US" dirty="0" smtClean="0"/>
              <a:t>Chemistry</a:t>
            </a:r>
            <a:r>
              <a:rPr lang="en-US" dirty="0"/>
              <a:t> </a:t>
            </a:r>
            <a:r>
              <a:rPr lang="en-US" dirty="0" smtClean="0"/>
              <a:t>exam—often the first day of final exams—the </a:t>
            </a:r>
            <a:r>
              <a:rPr lang="en-US" dirty="0"/>
              <a:t>Columbia University Marching Band</a:t>
            </a:r>
            <a:r>
              <a:rPr lang="en-US" dirty="0" smtClean="0"/>
              <a:t> invaded and briefly occupied the main undergraduate reading room in </a:t>
            </a:r>
            <a:r>
              <a:rPr lang="en-US" dirty="0"/>
              <a:t>Butler Library</a:t>
            </a:r>
            <a:r>
              <a:rPr lang="en-US" dirty="0" smtClean="0"/>
              <a:t> to distract and entertain studying students with some forty-five minutes of raucous jokes and music, beginning and ending with the singing of the school's fight song, "</a:t>
            </a:r>
            <a:r>
              <a:rPr lang="en-US" dirty="0"/>
              <a:t>Roar, Lion, Roar</a:t>
            </a:r>
            <a:r>
              <a:rPr lang="en-US" dirty="0" smtClean="0"/>
              <a:t>". After the main show before a crowd that routinely began filling the room well before the announced midnight start time, the Band led a procession to several campus locations, including the residential quadrangle of </a:t>
            </a:r>
            <a:r>
              <a:rPr lang="en-US" dirty="0"/>
              <a:t>Barnard College</a:t>
            </a:r>
            <a:r>
              <a:rPr lang="en-US" dirty="0" smtClean="0"/>
              <a:t> for more music and temporary relief from the stress of last-minute studying.</a:t>
            </a:r>
            <a:endParaRPr lang="ru-RU" dirty="0"/>
          </a:p>
        </p:txBody>
      </p:sp>
      <p:sp>
        <p:nvSpPr>
          <p:cNvPr id="4" name="TextBox 3"/>
          <p:cNvSpPr txBox="1"/>
          <p:nvPr/>
        </p:nvSpPr>
        <p:spPr>
          <a:xfrm>
            <a:off x="783770" y="925005"/>
            <a:ext cx="2595154" cy="461665"/>
          </a:xfrm>
          <a:prstGeom prst="rect">
            <a:avLst/>
          </a:prstGeom>
          <a:noFill/>
        </p:spPr>
        <p:txBody>
          <a:bodyPr wrap="square" rtlCol="0">
            <a:spAutoFit/>
          </a:bodyPr>
          <a:lstStyle/>
          <a:p>
            <a:r>
              <a:rPr lang="en-US" sz="2400" dirty="0" err="1"/>
              <a:t>Orgo</a:t>
            </a:r>
            <a:r>
              <a:rPr lang="en-US" sz="2400" dirty="0"/>
              <a:t> Night</a:t>
            </a:r>
          </a:p>
        </p:txBody>
      </p:sp>
      <p:pic>
        <p:nvPicPr>
          <p:cNvPr id="7170" name="Picture 2" descr="https://arc-anglerfish-arc2-prod-spectator.s3.amazonaws.com/public/H53AWETTFVHODNWHI36XHZ5R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401" y="2015522"/>
            <a:ext cx="4997541" cy="3331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49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892" y="505097"/>
            <a:ext cx="3413760" cy="461665"/>
          </a:xfrm>
          <a:prstGeom prst="rect">
            <a:avLst/>
          </a:prstGeom>
          <a:noFill/>
        </p:spPr>
        <p:txBody>
          <a:bodyPr wrap="square" rtlCol="0">
            <a:spAutoFit/>
          </a:bodyPr>
          <a:lstStyle/>
          <a:p>
            <a:r>
              <a:rPr lang="en-US" sz="2400" dirty="0"/>
              <a:t>T</a:t>
            </a:r>
            <a:r>
              <a:rPr lang="en-US" sz="2400" dirty="0" smtClean="0"/>
              <a:t>he owl and alma mater</a:t>
            </a:r>
            <a:endParaRPr lang="ru-RU" sz="2400" dirty="0"/>
          </a:p>
        </p:txBody>
      </p:sp>
      <p:sp>
        <p:nvSpPr>
          <p:cNvPr id="3" name="TextBox 2"/>
          <p:cNvSpPr txBox="1"/>
          <p:nvPr/>
        </p:nvSpPr>
        <p:spPr>
          <a:xfrm>
            <a:off x="924287" y="1332411"/>
            <a:ext cx="3090365" cy="3139321"/>
          </a:xfrm>
          <a:prstGeom prst="rect">
            <a:avLst/>
          </a:prstGeom>
          <a:noFill/>
        </p:spPr>
        <p:txBody>
          <a:bodyPr wrap="square" rtlCol="0">
            <a:spAutoFit/>
          </a:bodyPr>
          <a:lstStyle/>
          <a:p>
            <a:r>
              <a:rPr lang="en-US" dirty="0"/>
              <a:t>Alma Mater</a:t>
            </a:r>
            <a:r>
              <a:rPr lang="en-US" dirty="0" smtClean="0"/>
              <a:t> is literally the mother soul of the college/university. </a:t>
            </a:r>
            <a:r>
              <a:rPr lang="en-US" dirty="0"/>
              <a:t>An owl is hidden in the folds of Alma Mater's robes.</a:t>
            </a:r>
            <a:r>
              <a:rPr lang="en-US" dirty="0" smtClean="0"/>
              <a:t> </a:t>
            </a:r>
            <a:r>
              <a:rPr lang="en-US" dirty="0"/>
              <a:t>Legend holds that the first member of the incoming class to find the owl hidden on the statue of Alma Mater in Low Plaza will become the class valedictorian.</a:t>
            </a:r>
            <a:endParaRPr lang="ru-RU" dirty="0"/>
          </a:p>
        </p:txBody>
      </p:sp>
      <p:pic>
        <p:nvPicPr>
          <p:cNvPr id="8194" name="Picture 2" descr="https://www.scoutingny.com/wp-content/uploads/2009/05/sta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230" y="1476518"/>
            <a:ext cx="5538650" cy="3715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82641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122</Words>
  <Application>Microsoft Office PowerPoint</Application>
  <PresentationFormat>Широкоэкранный</PresentationFormat>
  <Paragraphs>18</Paragraphs>
  <Slides>8</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Arial</vt:lpstr>
      <vt:lpstr>Calibri</vt:lpstr>
      <vt:lpstr>Calibri Light</vt:lpstr>
      <vt:lpstr>Тема Office</vt:lpstr>
      <vt:lpstr>Columbia University in the city of New York</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Columbia University in the city of New York</dc:title>
  <dc:creator>danil</dc:creator>
  <cp:lastModifiedBy>danil</cp:lastModifiedBy>
  <cp:revision>9</cp:revision>
  <dcterms:created xsi:type="dcterms:W3CDTF">2022-10-05T16:11:46Z</dcterms:created>
  <dcterms:modified xsi:type="dcterms:W3CDTF">2022-10-05T17:59:39Z</dcterms:modified>
</cp:coreProperties>
</file>