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p:scale>
          <a:sx n="33" d="100"/>
          <a:sy n="33" d="100"/>
        </p:scale>
        <p:origin x="1805" y="1253"/>
      </p:cViewPr>
      <p:guideLst/>
    </p:cSldViewPr>
  </p:slideViewPr>
  <p:notesTextViewPr>
    <p:cViewPr>
      <p:scale>
        <a:sx n="1" d="1"/>
        <a:sy n="1" d="1"/>
      </p:scale>
      <p:origin x="0" y="0"/>
    </p:cViewPr>
  </p:notesTextViewPr>
  <p:sorterViewPr>
    <p:cViewPr>
      <p:scale>
        <a:sx n="100" d="100"/>
        <a:sy n="100" d="100"/>
      </p:scale>
      <p:origin x="0" y="-175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F43EAF7-32EA-4E68-BA1E-8A27D49ADDD2}"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37846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F43EAF7-32EA-4E68-BA1E-8A27D49ADDD2}"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331019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F43EAF7-32EA-4E68-BA1E-8A27D49ADDD2}"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236281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F43EAF7-32EA-4E68-BA1E-8A27D49ADDD2}"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375665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F43EAF7-32EA-4E68-BA1E-8A27D49ADDD2}" type="datetimeFigureOut">
              <a:rPr lang="ru-RU" smtClean="0"/>
              <a:t>08.11.2022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290719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F43EAF7-32EA-4E68-BA1E-8A27D49ADDD2}" type="datetimeFigureOut">
              <a:rPr lang="ru-RU" smtClean="0"/>
              <a:t>08.11.2022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378873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F43EAF7-32EA-4E68-BA1E-8A27D49ADDD2}" type="datetimeFigureOut">
              <a:rPr lang="ru-RU" smtClean="0"/>
              <a:t>08.11.2022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691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F43EAF7-32EA-4E68-BA1E-8A27D49ADDD2}" type="datetimeFigureOut">
              <a:rPr lang="ru-RU" smtClean="0"/>
              <a:t>08.11.2022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273868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F43EAF7-32EA-4E68-BA1E-8A27D49ADDD2}" type="datetimeFigureOut">
              <a:rPr lang="ru-RU" smtClean="0"/>
              <a:t>08.11.2022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265351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F43EAF7-32EA-4E68-BA1E-8A27D49ADDD2}" type="datetimeFigureOut">
              <a:rPr lang="ru-RU" smtClean="0"/>
              <a:t>08.11.2022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117899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F43EAF7-32EA-4E68-BA1E-8A27D49ADDD2}" type="datetimeFigureOut">
              <a:rPr lang="ru-RU" smtClean="0"/>
              <a:t>08.11.2022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314A19-E126-4B57-B335-EFE78C483109}" type="slidenum">
              <a:rPr lang="ru-RU" smtClean="0"/>
              <a:t>‹#›</a:t>
            </a:fld>
            <a:endParaRPr lang="ru-RU"/>
          </a:p>
        </p:txBody>
      </p:sp>
    </p:spTree>
    <p:extLst>
      <p:ext uri="{BB962C8B-B14F-4D97-AF65-F5344CB8AC3E}">
        <p14:creationId xmlns:p14="http://schemas.microsoft.com/office/powerpoint/2010/main" val="229930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3EAF7-32EA-4E68-BA1E-8A27D49ADDD2}" type="datetimeFigureOut">
              <a:rPr lang="ru-RU" smtClean="0"/>
              <a:t>08.11.2022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14A19-E126-4B57-B335-EFE78C483109}" type="slidenum">
              <a:rPr lang="ru-RU" smtClean="0"/>
              <a:t>‹#›</a:t>
            </a:fld>
            <a:endParaRPr lang="ru-RU"/>
          </a:p>
        </p:txBody>
      </p:sp>
    </p:spTree>
    <p:extLst>
      <p:ext uri="{BB962C8B-B14F-4D97-AF65-F5344CB8AC3E}">
        <p14:creationId xmlns:p14="http://schemas.microsoft.com/office/powerpoint/2010/main" val="2429685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Youth problems</a:t>
            </a:r>
            <a:endParaRPr lang="ru-RU" dirty="0"/>
          </a:p>
        </p:txBody>
      </p:sp>
      <p:sp>
        <p:nvSpPr>
          <p:cNvPr id="3" name="Подзаголовок 2"/>
          <p:cNvSpPr>
            <a:spLocks noGrp="1"/>
          </p:cNvSpPr>
          <p:nvPr>
            <p:ph type="subTitle" idx="1"/>
          </p:nvPr>
        </p:nvSpPr>
        <p:spPr/>
        <p:txBody>
          <a:bodyPr>
            <a:normAutofit/>
          </a:bodyPr>
          <a:lstStyle/>
          <a:p>
            <a:endParaRPr lang="ru-RU" sz="4000" dirty="0"/>
          </a:p>
        </p:txBody>
      </p:sp>
    </p:spTree>
    <p:extLst>
      <p:ext uri="{BB962C8B-B14F-4D97-AF65-F5344CB8AC3E}">
        <p14:creationId xmlns:p14="http://schemas.microsoft.com/office/powerpoint/2010/main" val="2944585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Treatment of gambling addiction</a:t>
            </a:r>
            <a:endParaRPr lang="ru-RU" dirty="0"/>
          </a:p>
        </p:txBody>
      </p:sp>
      <p:sp>
        <p:nvSpPr>
          <p:cNvPr id="3" name="Объект 2"/>
          <p:cNvSpPr>
            <a:spLocks noGrp="1"/>
          </p:cNvSpPr>
          <p:nvPr>
            <p:ph idx="1"/>
          </p:nvPr>
        </p:nvSpPr>
        <p:spPr>
          <a:xfrm>
            <a:off x="121920" y="1307464"/>
            <a:ext cx="7604760" cy="5321935"/>
          </a:xfrm>
        </p:spPr>
        <p:txBody>
          <a:bodyPr>
            <a:normAutofit lnSpcReduction="10000"/>
          </a:bodyPr>
          <a:lstStyle/>
          <a:p>
            <a:r>
              <a:rPr lang="en-US" dirty="0" smtClean="0"/>
              <a:t>Addiction cannot be considered as an independent disease, since it is a consequence of serious mental problems. It is important to identify the root cause of this phenomenon and deal specifically with it. Psychotherapy and medications are used to treat gambling addiction. It is very important to apply comprehensive measures. </a:t>
            </a:r>
            <a:r>
              <a:rPr lang="en-US" b="1" dirty="0" smtClean="0"/>
              <a:t>Psychotherapy </a:t>
            </a:r>
            <a:r>
              <a:rPr lang="en-US" dirty="0" smtClean="0"/>
              <a:t>should be aimed at correcting family relationships, eliminating psychological attitudes (isolation), problems, and treating fears. </a:t>
            </a:r>
            <a:r>
              <a:rPr lang="en-US" b="1" dirty="0" smtClean="0"/>
              <a:t>Symptomatic drug therapy </a:t>
            </a:r>
            <a:r>
              <a:rPr lang="en-US" dirty="0" smtClean="0"/>
              <a:t>of computer gaming addiction is aimed at treating depression, insomnia, increased anxiety and irritability.</a:t>
            </a:r>
          </a:p>
        </p:txBody>
      </p:sp>
      <p:pic>
        <p:nvPicPr>
          <p:cNvPr id="7170" name="Picture 2" descr="https://clever-lady.ru/wp-content/uploads/2021/05/61923568674258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2185" y="2639402"/>
            <a:ext cx="3416109" cy="227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793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Gambling addiction</a:t>
            </a:r>
            <a:r>
              <a:rPr lang="ru-RU" dirty="0"/>
              <a:t/>
            </a:r>
            <a:br>
              <a:rPr lang="ru-RU" dirty="0"/>
            </a:br>
            <a:endParaRPr lang="ru-RU" dirty="0"/>
          </a:p>
        </p:txBody>
      </p:sp>
      <p:sp>
        <p:nvSpPr>
          <p:cNvPr id="3" name="Объект 2"/>
          <p:cNvSpPr>
            <a:spLocks noGrp="1"/>
          </p:cNvSpPr>
          <p:nvPr>
            <p:ph idx="1"/>
          </p:nvPr>
        </p:nvSpPr>
        <p:spPr>
          <a:xfrm>
            <a:off x="838200" y="1032387"/>
            <a:ext cx="6703142" cy="5144576"/>
          </a:xfrm>
        </p:spPr>
        <p:txBody>
          <a:bodyPr>
            <a:normAutofit/>
          </a:bodyPr>
          <a:lstStyle/>
          <a:p>
            <a:r>
              <a:rPr lang="en-US" dirty="0" smtClean="0"/>
              <a:t>Gambling addiction has today acquired the scale of a real epidemic, and this is observed not only among children and adolescents, but also among adults. The average teenager spends up to six hours a day at the computer.</a:t>
            </a:r>
            <a:r>
              <a:rPr lang="ru-RU" dirty="0" smtClean="0"/>
              <a:t> </a:t>
            </a:r>
            <a:r>
              <a:rPr lang="en-US" dirty="0" smtClean="0"/>
              <a:t>Such behavior is considered a consequence of significant psychological pathologies. With the help of computer games, people try to get away from life situations that concern them or replace a certain missing element: the attention of loved ones, the absence of a loved one, social status.</a:t>
            </a:r>
            <a:endParaRPr lang="ru-RU" dirty="0"/>
          </a:p>
        </p:txBody>
      </p:sp>
      <p:pic>
        <p:nvPicPr>
          <p:cNvPr id="1026" name="Picture 2" descr="https://fondnika.ru/wp-content/uploads/2019/07/02-18-07-19-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1342" y="2357950"/>
            <a:ext cx="4138826" cy="2777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32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Reasons</a:t>
            </a:r>
            <a:endParaRPr lang="ru-RU" dirty="0"/>
          </a:p>
        </p:txBody>
      </p:sp>
      <p:sp>
        <p:nvSpPr>
          <p:cNvPr id="3" name="Объект 2"/>
          <p:cNvSpPr>
            <a:spLocks noGrp="1"/>
          </p:cNvSpPr>
          <p:nvPr>
            <p:ph idx="1"/>
          </p:nvPr>
        </p:nvSpPr>
        <p:spPr/>
        <p:txBody>
          <a:bodyPr>
            <a:normAutofit lnSpcReduction="10000"/>
          </a:bodyPr>
          <a:lstStyle/>
          <a:p>
            <a:r>
              <a:rPr lang="en-US" dirty="0" smtClean="0"/>
              <a:t>Various mental disorders (psychopathy).</a:t>
            </a:r>
          </a:p>
          <a:p>
            <a:r>
              <a:rPr lang="en-US" dirty="0" smtClean="0"/>
              <a:t>The peculiarities of human character, complexes, shyness, often lead to the emergence of dependencies of this kind.</a:t>
            </a:r>
          </a:p>
          <a:p>
            <a:r>
              <a:rPr lang="en-US" dirty="0" smtClean="0"/>
              <a:t>Many people use games to realize their childhood fantasies and fears.</a:t>
            </a:r>
          </a:p>
          <a:p>
            <a:r>
              <a:rPr lang="en-US" dirty="0" smtClean="0"/>
              <a:t>Lack of communication. This problem is very relevant among children and adolescents whose parents are constantly busy at work.</a:t>
            </a:r>
          </a:p>
          <a:p>
            <a:r>
              <a:rPr lang="en-US" dirty="0" smtClean="0"/>
              <a:t>Intra-family conflicts. Often, in order to avoid family scandals, people plunge into an imaginary world, which only aggravates the situation.</a:t>
            </a:r>
            <a:endParaRPr lang="ru-RU" dirty="0" smtClean="0"/>
          </a:p>
          <a:p>
            <a:r>
              <a:rPr lang="en-US" dirty="0" smtClean="0"/>
              <a:t>Social phobias, when a person is afraid of interpersonal relationships and real society.</a:t>
            </a:r>
            <a:endParaRPr lang="ru-RU" dirty="0"/>
          </a:p>
        </p:txBody>
      </p:sp>
    </p:spTree>
    <p:extLst>
      <p:ext uri="{BB962C8B-B14F-4D97-AF65-F5344CB8AC3E}">
        <p14:creationId xmlns:p14="http://schemas.microsoft.com/office/powerpoint/2010/main" val="3856417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Stages of gambling addiction</a:t>
            </a:r>
            <a:endParaRPr lang="ru-RU" dirty="0"/>
          </a:p>
        </p:txBody>
      </p:sp>
      <p:sp>
        <p:nvSpPr>
          <p:cNvPr id="3" name="Объект 2"/>
          <p:cNvSpPr>
            <a:spLocks noGrp="1"/>
          </p:cNvSpPr>
          <p:nvPr>
            <p:ph idx="1"/>
          </p:nvPr>
        </p:nvSpPr>
        <p:spPr/>
        <p:txBody>
          <a:bodyPr/>
          <a:lstStyle/>
          <a:p>
            <a:pPr marL="0" indent="0">
              <a:buNone/>
            </a:pPr>
            <a:r>
              <a:rPr lang="en-US" dirty="0" smtClean="0"/>
              <a:t>Gambling addiction does not occur simultaneously, there are several stages in its development, each of which is characterized by certain signs and changes in the behavior of the dependent.</a:t>
            </a:r>
            <a:endParaRPr lang="ru-RU" dirty="0" smtClean="0"/>
          </a:p>
          <a:p>
            <a:pPr marL="0" indent="0">
              <a:buNone/>
            </a:pPr>
            <a:r>
              <a:rPr lang="en-US" dirty="0" smtClean="0"/>
              <a:t>Stages</a:t>
            </a:r>
          </a:p>
          <a:p>
            <a:r>
              <a:rPr lang="en-US" dirty="0" smtClean="0">
                <a:hlinkClick r:id="rId2" action="ppaction://hlinksldjump"/>
              </a:rPr>
              <a:t>Preparatory stage</a:t>
            </a:r>
            <a:r>
              <a:rPr lang="en-US" dirty="0" smtClean="0"/>
              <a:t>;</a:t>
            </a:r>
          </a:p>
          <a:p>
            <a:r>
              <a:rPr lang="en-US" dirty="0" smtClean="0">
                <a:hlinkClick r:id="rId3" action="ppaction://hlinksldjump"/>
              </a:rPr>
              <a:t>Winning stage</a:t>
            </a:r>
            <a:r>
              <a:rPr lang="en-US" dirty="0" smtClean="0"/>
              <a:t>;</a:t>
            </a:r>
          </a:p>
          <a:p>
            <a:r>
              <a:rPr lang="en-US" dirty="0" smtClean="0">
                <a:hlinkClick r:id="rId4" action="ppaction://hlinksldjump"/>
              </a:rPr>
              <a:t>The stage of loss</a:t>
            </a:r>
            <a:r>
              <a:rPr lang="en-US" dirty="0" smtClean="0"/>
              <a:t>;</a:t>
            </a:r>
          </a:p>
          <a:p>
            <a:r>
              <a:rPr lang="en-US" dirty="0" smtClean="0">
                <a:hlinkClick r:id="rId5" action="ppaction://hlinksldjump"/>
              </a:rPr>
              <a:t>The stage of despair</a:t>
            </a:r>
            <a:r>
              <a:rPr lang="en-US" dirty="0" smtClean="0"/>
              <a:t>;</a:t>
            </a:r>
          </a:p>
          <a:p>
            <a:r>
              <a:rPr lang="en-US" dirty="0" smtClean="0">
                <a:hlinkClick r:id="rId6" action="ppaction://hlinksldjump"/>
              </a:rPr>
              <a:t>The stage of hopelessness</a:t>
            </a:r>
            <a:r>
              <a:rPr lang="en-US" dirty="0" smtClean="0"/>
              <a:t>.</a:t>
            </a:r>
            <a:endParaRPr lang="ru-RU" dirty="0"/>
          </a:p>
        </p:txBody>
      </p:sp>
    </p:spTree>
    <p:extLst>
      <p:ext uri="{BB962C8B-B14F-4D97-AF65-F5344CB8AC3E}">
        <p14:creationId xmlns:p14="http://schemas.microsoft.com/office/powerpoint/2010/main" val="396581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a:t>
            </a:r>
            <a:r>
              <a:rPr lang="en-US" dirty="0" smtClean="0"/>
              <a:t>reparatory stage</a:t>
            </a:r>
            <a:endParaRPr lang="ru-RU" dirty="0"/>
          </a:p>
        </p:txBody>
      </p:sp>
      <p:sp>
        <p:nvSpPr>
          <p:cNvPr id="3" name="Объект 2"/>
          <p:cNvSpPr>
            <a:spLocks noGrp="1"/>
          </p:cNvSpPr>
          <p:nvPr>
            <p:ph idx="1"/>
          </p:nvPr>
        </p:nvSpPr>
        <p:spPr>
          <a:xfrm>
            <a:off x="582562" y="1609315"/>
            <a:ext cx="6280355" cy="4351338"/>
          </a:xfrm>
        </p:spPr>
        <p:txBody>
          <a:bodyPr>
            <a:normAutofit lnSpcReduction="10000"/>
          </a:bodyPr>
          <a:lstStyle/>
          <a:p>
            <a:r>
              <a:rPr lang="en-US" dirty="0" smtClean="0"/>
              <a:t>The  stage, in which an increase in susceptibility to games develops. Personality traits such as low self-esteem, inability to control their emotions, lack of desire to accept criticism, aggression, impulsivity and hyperactivity, increased anxiety, depression and stress, a tendency to immerse themselves in the fantasy world, contribute to the development of gambling addiction in adults and children.</a:t>
            </a:r>
            <a:endParaRPr lang="ru-RU" dirty="0"/>
          </a:p>
        </p:txBody>
      </p:sp>
      <p:pic>
        <p:nvPicPr>
          <p:cNvPr id="2050" name="Picture 2" descr="https://3dnews.ru/assets/external/illustrations/2015/11/25/92414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285" y="2293937"/>
            <a:ext cx="4177616" cy="277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268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Winning stage</a:t>
            </a:r>
            <a:br>
              <a:rPr lang="en-US" dirty="0" smtClean="0"/>
            </a:br>
            <a:endParaRPr lang="ru-RU" dirty="0"/>
          </a:p>
        </p:txBody>
      </p:sp>
      <p:sp>
        <p:nvSpPr>
          <p:cNvPr id="3" name="Объект 2"/>
          <p:cNvSpPr>
            <a:spLocks noGrp="1"/>
          </p:cNvSpPr>
          <p:nvPr>
            <p:ph idx="1"/>
          </p:nvPr>
        </p:nvSpPr>
        <p:spPr>
          <a:xfrm>
            <a:off x="405580" y="1307690"/>
            <a:ext cx="6300020" cy="5026589"/>
          </a:xfrm>
        </p:spPr>
        <p:txBody>
          <a:bodyPr>
            <a:normAutofit/>
          </a:bodyPr>
          <a:lstStyle/>
          <a:p>
            <a:r>
              <a:rPr lang="en-US" dirty="0" smtClean="0"/>
              <a:t>The stage, in which the perception of the game is formed in the human consciousness as a way to realize oneself, and sometimes to get material benefits. The mind begins to cloud, and even a small win greatly spurs interest. At this stage, a person is not able to understand the consequences of his actions.</a:t>
            </a:r>
            <a:endParaRPr lang="ru-RU" dirty="0"/>
          </a:p>
        </p:txBody>
      </p:sp>
      <p:pic>
        <p:nvPicPr>
          <p:cNvPr id="3074" name="Picture 2" descr="https://i2.wp.com/steepmen.ru/wp-content/uploads/2019/10/1530386227_curb-your-addiction-to-news-step-6.jpg?fit=1600%2C1000&amp;ssl=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9792" y="2164080"/>
            <a:ext cx="3599815" cy="224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117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stage of loss</a:t>
            </a:r>
            <a:endParaRPr lang="en-US" dirty="0" smtClean="0"/>
          </a:p>
        </p:txBody>
      </p:sp>
      <p:sp>
        <p:nvSpPr>
          <p:cNvPr id="3" name="Объект 2"/>
          <p:cNvSpPr>
            <a:spLocks noGrp="1"/>
          </p:cNvSpPr>
          <p:nvPr>
            <p:ph idx="1"/>
          </p:nvPr>
        </p:nvSpPr>
        <p:spPr>
          <a:xfrm>
            <a:off x="228600" y="1368424"/>
            <a:ext cx="6812280" cy="5184775"/>
          </a:xfrm>
        </p:spPr>
        <p:txBody>
          <a:bodyPr>
            <a:normAutofit/>
          </a:bodyPr>
          <a:lstStyle/>
          <a:p>
            <a:r>
              <a:rPr lang="en-US" dirty="0"/>
              <a:t>W</a:t>
            </a:r>
            <a:r>
              <a:rPr lang="en-US" dirty="0" smtClean="0"/>
              <a:t>hen gamers find themselves in a closed cycle of certain events. Their desire to play is not supported every time by the presence of a material opportunity. They spend all available funds and even tend to borrow money. After a chain of losses, for a while, the desire to play disappears from them and an imaginary understanding of their mistakes comes. However, in the presence of some provoking factors (for example, advertising or material opportunities that have appeared), a person again goes on about his desire, and history repeats itself.</a:t>
            </a:r>
            <a:endParaRPr lang="ru-RU" dirty="0"/>
          </a:p>
        </p:txBody>
      </p:sp>
      <p:pic>
        <p:nvPicPr>
          <p:cNvPr id="5122" name="Picture 2" descr="https://www.casinozru.com/storage/images/imagestore/21800/21751/origin/4-1024x768-i2175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7480" y="2255520"/>
            <a:ext cx="357632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40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stage of despair</a:t>
            </a:r>
            <a:endParaRPr lang="en-US" dirty="0" smtClean="0"/>
          </a:p>
        </p:txBody>
      </p:sp>
      <p:sp>
        <p:nvSpPr>
          <p:cNvPr id="3" name="Объект 2"/>
          <p:cNvSpPr>
            <a:spLocks noGrp="1"/>
          </p:cNvSpPr>
          <p:nvPr>
            <p:ph idx="1"/>
          </p:nvPr>
        </p:nvSpPr>
        <p:spPr>
          <a:xfrm>
            <a:off x="838200" y="1825625"/>
            <a:ext cx="6889955" cy="4351338"/>
          </a:xfrm>
        </p:spPr>
        <p:txBody>
          <a:bodyPr>
            <a:normAutofit lnSpcReduction="10000"/>
          </a:bodyPr>
          <a:lstStyle/>
          <a:p>
            <a:r>
              <a:rPr lang="en-US" dirty="0" smtClean="0"/>
              <a:t>Due to the systematic desire to play, a person loses interest in everything else. Problems arise at school or at work, the circle of communication changes, the psychological state does not allow him to exist normally in the family. Loved ones get tired of constant deceptions, debts and negative attitudes and begin to gradually withdraw. The player often understands that the reason for everything is addiction, however, all attempts to control themselves do not bring a positive result.</a:t>
            </a:r>
            <a:endParaRPr lang="ru-RU" dirty="0"/>
          </a:p>
        </p:txBody>
      </p:sp>
      <p:pic>
        <p:nvPicPr>
          <p:cNvPr id="4104" name="Picture 8" descr="https://medaboutme.ru/upload/medialibrary/743/shutterstock_70390902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8155" y="2164080"/>
            <a:ext cx="4041342"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001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stage of hopelessness.</a:t>
            </a:r>
            <a:endParaRPr lang="ru-RU" dirty="0"/>
          </a:p>
        </p:txBody>
      </p:sp>
      <p:sp>
        <p:nvSpPr>
          <p:cNvPr id="3" name="Объект 2"/>
          <p:cNvSpPr>
            <a:spLocks noGrp="1"/>
          </p:cNvSpPr>
          <p:nvPr>
            <p:ph idx="1"/>
          </p:nvPr>
        </p:nvSpPr>
        <p:spPr>
          <a:xfrm>
            <a:off x="838200" y="1825625"/>
            <a:ext cx="4526280" cy="4351338"/>
          </a:xfrm>
        </p:spPr>
        <p:txBody>
          <a:bodyPr>
            <a:normAutofit fontScale="92500" lnSpcReduction="10000"/>
          </a:bodyPr>
          <a:lstStyle/>
          <a:p>
            <a:r>
              <a:rPr lang="en-US" dirty="0" smtClean="0"/>
              <a:t>The stage, in which the patient realizes his dependence and understands that there is practically no chance of hitting the jackpot, nevertheless he continues to play. At the same time, they are ruled by the desire to experience familiar emotions during the game, which is a manifestation of psychological dependence.</a:t>
            </a:r>
            <a:endParaRPr lang="ru-RU" dirty="0"/>
          </a:p>
        </p:txBody>
      </p:sp>
      <p:pic>
        <p:nvPicPr>
          <p:cNvPr id="6146" name="Picture 2" descr="https://cdn-tribuna.storage.yandexcloud.net/uploads/2020/06/zavisimost-ot-internet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015" y="2416334"/>
            <a:ext cx="5391785" cy="266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03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750</Words>
  <Application>Microsoft Office PowerPoint</Application>
  <PresentationFormat>Широкоэкранный</PresentationFormat>
  <Paragraphs>30</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Youth problems</vt:lpstr>
      <vt:lpstr>Gambling addiction </vt:lpstr>
      <vt:lpstr>Reasons</vt:lpstr>
      <vt:lpstr>Stages of gambling addiction</vt:lpstr>
      <vt:lpstr>Preparatory stage</vt:lpstr>
      <vt:lpstr>Winning stage </vt:lpstr>
      <vt:lpstr>The stage of loss</vt:lpstr>
      <vt:lpstr>The stage of despair</vt:lpstr>
      <vt:lpstr>The stage of hopelessness.</vt:lpstr>
      <vt:lpstr>Treatment of gambling addiction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problems</dc:title>
  <dc:creator>danil</dc:creator>
  <cp:lastModifiedBy>danil</cp:lastModifiedBy>
  <cp:revision>6</cp:revision>
  <dcterms:created xsi:type="dcterms:W3CDTF">2022-11-08T16:31:39Z</dcterms:created>
  <dcterms:modified xsi:type="dcterms:W3CDTF">2022-11-08T17:11:06Z</dcterms:modified>
</cp:coreProperties>
</file>