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4"/>
  </p:notesMasterIdLst>
  <p:handoutMasterIdLst>
    <p:handoutMasterId r:id="rId5"/>
  </p:handoutMasterIdLst>
  <p:sldIdLst>
    <p:sldId id="786" r:id="rId2"/>
    <p:sldId id="802" r:id="rId3"/>
  </p:sldIdLst>
  <p:sldSz cx="9144000" cy="6858000" type="screen4x3"/>
  <p:notesSz cx="6797675" cy="987266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000" kern="1200">
        <a:solidFill>
          <a:srgbClr val="00BFF3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rgbClr val="00BFF3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rgbClr val="00BFF3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rgbClr val="00BFF3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rgbClr val="00BFF3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00BFF3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00BFF3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00BFF3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00BFF3"/>
        </a:solidFill>
        <a:latin typeface="Verdana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90033"/>
    <a:srgbClr val="FFD600"/>
    <a:srgbClr val="D2A9C2"/>
    <a:srgbClr val="DAD7B1"/>
    <a:srgbClr val="B2B2B2"/>
    <a:srgbClr val="C0C0C0"/>
    <a:srgbClr val="666666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380" autoAdjust="0"/>
  </p:normalViewPr>
  <p:slideViewPr>
    <p:cSldViewPr>
      <p:cViewPr>
        <p:scale>
          <a:sx n="100" d="100"/>
          <a:sy n="100" d="100"/>
        </p:scale>
        <p:origin x="-756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82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76" y="-102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5862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t" anchorCtr="0" compatLnSpc="1">
            <a:prstTxWarp prst="textNoShape">
              <a:avLst/>
            </a:prstTxWarp>
          </a:bodyPr>
          <a:lstStyle>
            <a:lvl1pPr algn="l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5" y="2"/>
            <a:ext cx="2945862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035"/>
            <a:ext cx="2945862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b" anchorCtr="0" compatLnSpc="1">
            <a:prstTxWarp prst="textNoShape">
              <a:avLst/>
            </a:prstTxWarp>
          </a:bodyPr>
          <a:lstStyle>
            <a:lvl1pPr algn="l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5" y="9378035"/>
            <a:ext cx="2945862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8F9937-DA6A-48D1-85D0-05AFF62A97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24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5862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t" anchorCtr="0" compatLnSpc="1">
            <a:prstTxWarp prst="textNoShape">
              <a:avLst/>
            </a:prstTxWarp>
          </a:bodyPr>
          <a:lstStyle>
            <a:lvl1pPr algn="l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5" y="2"/>
            <a:ext cx="2945862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5" y="4689018"/>
            <a:ext cx="5438748" cy="444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035"/>
            <a:ext cx="2945862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b" anchorCtr="0" compatLnSpc="1">
            <a:prstTxWarp prst="textNoShape">
              <a:avLst/>
            </a:prstTxWarp>
          </a:bodyPr>
          <a:lstStyle>
            <a:lvl1pPr algn="l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5" y="9378035"/>
            <a:ext cx="2945862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E8C592-7463-40DA-B285-2197662869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19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1725" y="868363"/>
            <a:ext cx="4592638" cy="3444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07" y="1346200"/>
            <a:ext cx="8736013" cy="551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52636"/>
            <a:ext cx="5760641" cy="656692"/>
          </a:xfrm>
          <a:prstGeom prst="rect">
            <a:avLst/>
          </a:prstGeom>
        </p:spPr>
        <p:txBody>
          <a:bodyPr anchor="ctr" anchorCtr="0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52513"/>
            <a:ext cx="8736013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3" name="Rectangle 2"/>
          <p:cNvSpPr/>
          <p:nvPr/>
        </p:nvSpPr>
        <p:spPr bwMode="auto">
          <a:xfrm rot="20829566">
            <a:off x="2178050" y="454025"/>
            <a:ext cx="468313" cy="19367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altLang="en-US" sz="1800"/>
          </a:p>
        </p:txBody>
      </p:sp>
      <p:grpSp>
        <p:nvGrpSpPr>
          <p:cNvPr id="2" name="Group 7"/>
          <p:cNvGrpSpPr/>
          <p:nvPr/>
        </p:nvGrpSpPr>
        <p:grpSpPr>
          <a:xfrm>
            <a:off x="0" y="0"/>
            <a:ext cx="9144000" cy="1004888"/>
            <a:chOff x="242888" y="0"/>
            <a:chExt cx="8604250" cy="1004888"/>
          </a:xfrm>
        </p:grpSpPr>
        <p:pic>
          <p:nvPicPr>
            <p:cNvPr id="9" name="Picture 10" descr="Bar_header_Blue.jpg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8" y="0"/>
              <a:ext cx="8604250" cy="100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311210" y="57398"/>
              <a:ext cx="20129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800" b="0" dirty="0" smtClean="0">
                  <a:solidFill>
                    <a:schemeClr val="bg1"/>
                  </a:solidFill>
                  <a:latin typeface="+mj-lt"/>
                </a:rPr>
                <a:t>Nottingham</a:t>
              </a:r>
            </a:p>
            <a:p>
              <a:pPr algn="l"/>
              <a:r>
                <a:rPr lang="en-GB" sz="1800" b="0" dirty="0" smtClean="0">
                  <a:solidFill>
                    <a:schemeClr val="bg1"/>
                  </a:solidFill>
                  <a:latin typeface="+mj-lt"/>
                </a:rPr>
                <a:t>Geospatial</a:t>
              </a:r>
            </a:p>
            <a:p>
              <a:pPr algn="l"/>
              <a:r>
                <a:rPr lang="en-GB" sz="1800" b="0" dirty="0" smtClean="0">
                  <a:solidFill>
                    <a:schemeClr val="bg1"/>
                  </a:solidFill>
                  <a:latin typeface="+mj-lt"/>
                </a:rPr>
                <a:t>Institute</a:t>
              </a:r>
              <a:endParaRPr lang="en-GB" sz="1800" b="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8306B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8306B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8306B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8306B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8306B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8306B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8306B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8306B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8306B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8306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9900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306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4292C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BAED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BAED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BAED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BAED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BAED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323850" y="1412776"/>
            <a:ext cx="7920557" cy="489656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GB" kern="0" dirty="0" smtClean="0">
              <a:solidFill>
                <a:srgbClr val="003366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kern="0" dirty="0" smtClean="0">
              <a:solidFill>
                <a:srgbClr val="003366"/>
              </a:solidFill>
              <a:latin typeface="+mn-lt"/>
              <a:ea typeface="+mn-ea"/>
            </a:endParaRPr>
          </a:p>
          <a:p>
            <a:pPr marL="800100" lvl="1" indent="-342900" algn="l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GB" b="0" i="0" u="none" strike="noStrike" kern="0" cap="none" spc="0" normalizeH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buFont typeface="Arial" pitchFamily="34" charset="0"/>
              <a:buChar char="•"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kern="0" dirty="0" smtClean="0">
              <a:solidFill>
                <a:srgbClr val="003366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kern="0" dirty="0" smtClean="0">
              <a:solidFill>
                <a:srgbClr val="003366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8" descr="https://commerce.honeywell.com/wcsstore/B2BDirectMyAerospaceAssetStore/images/catalog/AH-2100_800x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993205"/>
            <a:ext cx="2363788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0" descr="http://gps.pl/img/novatel-fsas-bi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1124744"/>
            <a:ext cx="170021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4" descr="3DM-GX3-25 Miniature AHRS Orientation Sens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556792"/>
            <a:ext cx="1439862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107504" y="4365104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Ring Laser Gyros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£100k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0.003</a:t>
            </a:r>
            <a:r>
              <a:rPr lang="en-GB" sz="1600" baseline="30000" dirty="0" smtClean="0">
                <a:solidFill>
                  <a:srgbClr val="003366"/>
                </a:solidFill>
              </a:rPr>
              <a:t>o</a:t>
            </a:r>
            <a:r>
              <a:rPr lang="en-GB" sz="1600" dirty="0" smtClean="0">
                <a:solidFill>
                  <a:srgbClr val="003366"/>
                </a:solidFill>
              </a:rPr>
              <a:t>/hr 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1m after ~2 </a:t>
            </a:r>
            <a:r>
              <a:rPr lang="en-GB" sz="1600" dirty="0" err="1" smtClean="0">
                <a:solidFill>
                  <a:srgbClr val="003366"/>
                </a:solidFill>
              </a:rPr>
              <a:t>mins</a:t>
            </a:r>
            <a:endParaRPr lang="en-GB" sz="1600" dirty="0" smtClean="0">
              <a:solidFill>
                <a:srgbClr val="003366"/>
              </a:solidFill>
            </a:endParaRP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100m after ~10 </a:t>
            </a:r>
            <a:r>
              <a:rPr lang="en-GB" sz="1600" dirty="0" err="1" smtClean="0">
                <a:solidFill>
                  <a:srgbClr val="003366"/>
                </a:solidFill>
              </a:rPr>
              <a:t>mins</a:t>
            </a:r>
            <a:endParaRPr lang="en-GB" sz="1600" dirty="0" smtClean="0">
              <a:solidFill>
                <a:srgbClr val="003366"/>
              </a:solidFill>
            </a:endParaRPr>
          </a:p>
          <a:p>
            <a:pPr algn="ctr"/>
            <a:endParaRPr lang="en-GB" sz="1600" dirty="0">
              <a:solidFill>
                <a:srgbClr val="0033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72" y="4365104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Fibre optic gyros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£20k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1</a:t>
            </a:r>
            <a:r>
              <a:rPr lang="en-GB" sz="1600" baseline="30000" dirty="0" smtClean="0">
                <a:solidFill>
                  <a:srgbClr val="003366"/>
                </a:solidFill>
              </a:rPr>
              <a:t>o</a:t>
            </a:r>
            <a:r>
              <a:rPr lang="en-GB" sz="1600" dirty="0" smtClean="0">
                <a:solidFill>
                  <a:srgbClr val="003366"/>
                </a:solidFill>
              </a:rPr>
              <a:t>/hr 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1m after ~30s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100m after ~3 </a:t>
            </a:r>
            <a:r>
              <a:rPr lang="en-GB" sz="1600" dirty="0" err="1" smtClean="0">
                <a:solidFill>
                  <a:srgbClr val="003366"/>
                </a:solidFill>
              </a:rPr>
              <a:t>mins</a:t>
            </a:r>
            <a:endParaRPr lang="en-GB" sz="1600" dirty="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520" y="4365104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MEMS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&lt;£2k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360</a:t>
            </a:r>
            <a:r>
              <a:rPr lang="en-GB" sz="1600" baseline="30000" dirty="0" smtClean="0">
                <a:solidFill>
                  <a:srgbClr val="003366"/>
                </a:solidFill>
              </a:rPr>
              <a:t>o</a:t>
            </a:r>
            <a:r>
              <a:rPr lang="en-GB" sz="1600" dirty="0" smtClean="0">
                <a:solidFill>
                  <a:srgbClr val="003366"/>
                </a:solidFill>
              </a:rPr>
              <a:t>/hr 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1m after ~5s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100m after ~60s</a:t>
            </a:r>
            <a:endParaRPr lang="en-GB" sz="1600" dirty="0">
              <a:solidFill>
                <a:srgbClr val="0033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4248" y="4355812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MEMS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&lt;£1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3600</a:t>
            </a:r>
            <a:r>
              <a:rPr lang="en-GB" sz="1600" baseline="30000" dirty="0" smtClean="0">
                <a:solidFill>
                  <a:srgbClr val="003366"/>
                </a:solidFill>
              </a:rPr>
              <a:t>o</a:t>
            </a:r>
            <a:r>
              <a:rPr lang="en-GB" sz="1600" dirty="0" smtClean="0">
                <a:solidFill>
                  <a:srgbClr val="003366"/>
                </a:solidFill>
              </a:rPr>
              <a:t>/hr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1m after &lt;5s</a:t>
            </a:r>
          </a:p>
          <a:p>
            <a:pPr algn="ctr"/>
            <a:r>
              <a:rPr lang="en-GB" sz="1600" dirty="0" smtClean="0">
                <a:solidFill>
                  <a:srgbClr val="003366"/>
                </a:solidFill>
              </a:rPr>
              <a:t>100m after &lt;60s</a:t>
            </a:r>
            <a:endParaRPr lang="en-GB" sz="1600" dirty="0">
              <a:solidFill>
                <a:srgbClr val="0033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638132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 smtClean="0">
                <a:solidFill>
                  <a:srgbClr val="003366"/>
                </a:solidFill>
              </a:rPr>
              <a:t>Drift values are approximate and depend on many factors</a:t>
            </a:r>
          </a:p>
          <a:p>
            <a:pPr algn="l"/>
            <a:endParaRPr lang="en-GB" sz="1600" dirty="0">
              <a:solidFill>
                <a:srgbClr val="003366"/>
              </a:solidFill>
            </a:endParaRPr>
          </a:p>
        </p:txBody>
      </p:sp>
      <p:grpSp>
        <p:nvGrpSpPr>
          <p:cNvPr id="15" name="Group 7"/>
          <p:cNvGrpSpPr/>
          <p:nvPr/>
        </p:nvGrpSpPr>
        <p:grpSpPr>
          <a:xfrm>
            <a:off x="-3060848" y="0"/>
            <a:ext cx="9144000" cy="1004888"/>
            <a:chOff x="242888" y="0"/>
            <a:chExt cx="8604250" cy="1004888"/>
          </a:xfrm>
        </p:grpSpPr>
        <p:pic>
          <p:nvPicPr>
            <p:cNvPr id="16" name="Picture 10" descr="Bar_header_Blue.jpg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8" y="0"/>
              <a:ext cx="8604250" cy="100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3156462" y="57398"/>
              <a:ext cx="20129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800" b="0" dirty="0" smtClean="0">
                  <a:solidFill>
                    <a:schemeClr val="bg1"/>
                  </a:solidFill>
                  <a:latin typeface="+mj-lt"/>
                </a:rPr>
                <a:t>Nottingham</a:t>
              </a:r>
            </a:p>
            <a:p>
              <a:pPr algn="l"/>
              <a:r>
                <a:rPr lang="en-GB" sz="1800" b="0" dirty="0" smtClean="0">
                  <a:solidFill>
                    <a:schemeClr val="bg1"/>
                  </a:solidFill>
                  <a:latin typeface="+mj-lt"/>
                </a:rPr>
                <a:t>Geospatial</a:t>
              </a:r>
            </a:p>
            <a:p>
              <a:pPr algn="l"/>
              <a:r>
                <a:rPr lang="en-GB" sz="1800" b="0" dirty="0" smtClean="0">
                  <a:solidFill>
                    <a:schemeClr val="bg1"/>
                  </a:solidFill>
                  <a:latin typeface="+mj-lt"/>
                </a:rPr>
                <a:t>Institute</a:t>
              </a:r>
              <a:endParaRPr lang="en-GB" sz="1800" b="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-18256"/>
            <a:ext cx="9109075" cy="1143000"/>
          </a:xfrm>
        </p:spPr>
        <p:txBody>
          <a:bodyPr/>
          <a:lstStyle/>
          <a:p>
            <a:r>
              <a:rPr lang="en-GB" sz="2800" dirty="0" smtClean="0"/>
              <a:t>Contact Details</a:t>
            </a:r>
          </a:p>
        </p:txBody>
      </p:sp>
      <p:pic>
        <p:nvPicPr>
          <p:cNvPr id="7" name="Picture 9" descr="Grace Sheet-00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7504" y="1124744"/>
            <a:ext cx="3019425" cy="202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5" name="Picture 10" descr="Bar_header_Blu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0848" y="0"/>
            <a:ext cx="9144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96" y="57398"/>
            <a:ext cx="213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smtClean="0">
                <a:solidFill>
                  <a:schemeClr val="bg1"/>
                </a:solidFill>
                <a:latin typeface="+mj-lt"/>
              </a:rPr>
              <a:t>Nottingham</a:t>
            </a:r>
          </a:p>
          <a:p>
            <a:pPr algn="l"/>
            <a:r>
              <a:rPr lang="en-GB" sz="1800" b="0" dirty="0" smtClean="0">
                <a:solidFill>
                  <a:schemeClr val="bg1"/>
                </a:solidFill>
                <a:latin typeface="+mj-lt"/>
              </a:rPr>
              <a:t>Geospatial</a:t>
            </a:r>
          </a:p>
          <a:p>
            <a:pPr algn="l"/>
            <a:r>
              <a:rPr lang="en-GB" sz="1800" b="0" dirty="0" smtClean="0">
                <a:solidFill>
                  <a:schemeClr val="bg1"/>
                </a:solidFill>
                <a:latin typeface="+mj-lt"/>
              </a:rPr>
              <a:t>Institute</a:t>
            </a:r>
            <a:endParaRPr lang="en-GB" sz="18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I1">
  <a:themeElements>
    <a:clrScheme name="IESSG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ESSG_presentation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rgbClr val="08306B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rgbClr val="08306B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ESSG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SSG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SSG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SSG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SSG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SSG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SSG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NGI1</Template>
  <TotalTime>16</TotalTime>
  <Words>72</Words>
  <Application>Microsoft Office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NGI1</vt:lpstr>
      <vt:lpstr>PowerPoint Presentation</vt:lpstr>
      <vt:lpstr>Contact Details</vt:lpstr>
    </vt:vector>
  </TitlesOfParts>
  <Company>IESSG, The 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IESSG Template</dc:title>
  <dc:creator>Terry Moore</dc:creator>
  <cp:lastModifiedBy>Lukasz K Bonenberg</cp:lastModifiedBy>
  <cp:revision>1139</cp:revision>
  <cp:lastPrinted>2004-01-08T12:33:15Z</cp:lastPrinted>
  <dcterms:created xsi:type="dcterms:W3CDTF">2003-03-31T12:37:15Z</dcterms:created>
  <dcterms:modified xsi:type="dcterms:W3CDTF">2016-03-01T14:50:34Z</dcterms:modified>
</cp:coreProperties>
</file>