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FD5"/>
    <a:srgbClr val="949494"/>
    <a:srgbClr val="000000"/>
    <a:srgbClr val="628DB5"/>
    <a:srgbClr val="E5E5E7"/>
    <a:srgbClr val="4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844" autoAdjust="0"/>
  </p:normalViewPr>
  <p:slideViewPr>
    <p:cSldViewPr snapToGrid="0" snapToObjects="1">
      <p:cViewPr>
        <p:scale>
          <a:sx n="200" d="100"/>
          <a:sy n="200" d="100"/>
        </p:scale>
        <p:origin x="-3954" y="-7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26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2.svg"/><Relationship Id="rId26" Type="http://schemas.openxmlformats.org/officeDocument/2006/relationships/hyperlink" Target="https://adv-r.hadley.nz/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stackoverflow.com/help/minimal-reproducible-example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s://www.tidyverse.org/" TargetMode="External"/><Relationship Id="rId17" Type="http://schemas.openxmlformats.org/officeDocument/2006/relationships/image" Target="../media/image11.png"/><Relationship Id="rId25" Type="http://schemas.openxmlformats.org/officeDocument/2006/relationships/hyperlink" Target="https://r-pkgs.org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4.sv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r-lib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s://r4ds.hadley.nz/" TargetMode="External"/><Relationship Id="rId32" Type="http://schemas.openxmlformats.org/officeDocument/2006/relationships/image" Target="../media/image20.svg"/><Relationship Id="rId5" Type="http://schemas.openxmlformats.org/officeDocument/2006/relationships/hyperlink" Target="https://github.com/DfE-R-Community" TargetMode="External"/><Relationship Id="rId15" Type="http://schemas.openxmlformats.org/officeDocument/2006/relationships/image" Target="../media/image9.png"/><Relationship Id="rId23" Type="http://schemas.openxmlformats.org/officeDocument/2006/relationships/hyperlink" Target="https://style.tidyverse.org/" TargetMode="External"/><Relationship Id="rId28" Type="http://schemas.openxmlformats.org/officeDocument/2006/relationships/image" Target="../media/image16.pn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s://www.tidymodels.org/" TargetMode="External"/><Relationship Id="rId22" Type="http://schemas.openxmlformats.org/officeDocument/2006/relationships/image" Target="../media/image15.png"/><Relationship Id="rId27" Type="http://schemas.openxmlformats.org/officeDocument/2006/relationships/hyperlink" Target="https://mastering-shiny.org/" TargetMode="External"/><Relationship Id="rId30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46" name="Group"/>
          <p:cNvGrpSpPr/>
          <p:nvPr/>
        </p:nvGrpSpPr>
        <p:grpSpPr>
          <a:xfrm>
            <a:off x="8375702" y="-1020806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FF46EB54-339C-8042-EEE2-EBF6279CC148}"/>
              </a:ext>
            </a:extLst>
          </p:cNvPr>
          <p:cNvCxnSpPr>
            <a:cxnSpLocks/>
          </p:cNvCxnSpPr>
          <p:nvPr/>
        </p:nvCxnSpPr>
        <p:spPr>
          <a:xfrm>
            <a:off x="2133600" y="8864600"/>
            <a:ext cx="139700" cy="133350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5" name="Rectangle 554">
            <a:extLst>
              <a:ext uri="{FF2B5EF4-FFF2-40B4-BE49-F238E27FC236}">
                <a16:creationId xmlns:a16="http://schemas.microsoft.com/office/drawing/2014/main" id="{8C4C9312-CAAC-EBB0-2280-5D25040112FF}"/>
              </a:ext>
            </a:extLst>
          </p:cNvPr>
          <p:cNvSpPr/>
          <p:nvPr/>
        </p:nvSpPr>
        <p:spPr>
          <a:xfrm rot="5400000">
            <a:off x="11364971" y="3740849"/>
            <a:ext cx="769870" cy="3743807"/>
          </a:xfrm>
          <a:prstGeom prst="rect">
            <a:avLst/>
          </a:prstGeom>
          <a:noFill/>
          <a:ln w="12700" cap="flat">
            <a:solidFill>
              <a:schemeClr val="tx1">
                <a:lumMod val="40000"/>
                <a:lumOff val="60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>
            <a:no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endParaRPr lang="en-GB" b="0" dirty="0">
              <a:solidFill>
                <a:srgbClr val="000000"/>
              </a:solidFill>
            </a:endParaRP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59D17A02-D891-F69F-8311-B340E5D4AC8B}"/>
              </a:ext>
            </a:extLst>
          </p:cNvPr>
          <p:cNvSpPr/>
          <p:nvPr/>
        </p:nvSpPr>
        <p:spPr>
          <a:xfrm rot="5400000">
            <a:off x="11460393" y="2874984"/>
            <a:ext cx="583765" cy="3739068"/>
          </a:xfrm>
          <a:prstGeom prst="rect">
            <a:avLst/>
          </a:prstGeom>
          <a:noFill/>
          <a:ln w="12700" cap="flat">
            <a:solidFill>
              <a:schemeClr val="tx1">
                <a:lumMod val="40000"/>
                <a:lumOff val="60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>
            <a:no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endParaRPr lang="en-GB" b="0" dirty="0">
              <a:solidFill>
                <a:srgbClr val="000000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4ED4562D-865D-AB31-183B-2EEEFCC1C63F}"/>
              </a:ext>
            </a:extLst>
          </p:cNvPr>
          <p:cNvSpPr/>
          <p:nvPr/>
        </p:nvSpPr>
        <p:spPr>
          <a:xfrm rot="5400000">
            <a:off x="11368709" y="2008182"/>
            <a:ext cx="771869" cy="3734332"/>
          </a:xfrm>
          <a:prstGeom prst="rect">
            <a:avLst/>
          </a:prstGeom>
          <a:noFill/>
          <a:ln w="12700" cap="flat">
            <a:solidFill>
              <a:schemeClr val="tx1">
                <a:lumMod val="40000"/>
                <a:lumOff val="60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7DF40E89-A6FC-FADA-0C52-AF5B6189BA73}"/>
              </a:ext>
            </a:extLst>
          </p:cNvPr>
          <p:cNvSpPr/>
          <p:nvPr/>
        </p:nvSpPr>
        <p:spPr>
          <a:xfrm>
            <a:off x="9911362" y="5255003"/>
            <a:ext cx="2207718" cy="720688"/>
          </a:xfrm>
          <a:prstGeom prst="rect">
            <a:avLst/>
          </a:prstGeom>
          <a:solidFill>
            <a:srgbClr val="E5E5E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Basics"/>
          <p:cNvSpPr txBox="1"/>
          <p:nvPr/>
        </p:nvSpPr>
        <p:spPr>
          <a:xfrm>
            <a:off x="282688" y="1138177"/>
            <a:ext cx="12343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Software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09030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GB" dirty="0"/>
              <a:t>DfE Best Practice for R 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4"/>
              </a:rPr>
              <a:t>CC BY SA</a:t>
            </a:r>
            <a:r>
              <a:rPr dirty="0"/>
              <a:t> </a:t>
            </a:r>
            <a:r>
              <a:rPr lang="en-GB" dirty="0"/>
              <a:t>The DfE R Community </a:t>
            </a:r>
            <a:r>
              <a:rPr dirty="0"/>
              <a:t> • </a:t>
            </a:r>
            <a:r>
              <a:rPr lang="en-GB" dirty="0">
                <a:hlinkClick r:id="rId5"/>
              </a:rPr>
              <a:t>github.com/DfE-R-Community</a:t>
            </a:r>
            <a:r>
              <a:rPr dirty="0"/>
              <a:t> </a:t>
            </a:r>
            <a:r>
              <a:rPr lang="en-GB" dirty="0"/>
              <a:t> </a:t>
            </a:r>
            <a:r>
              <a:rPr dirty="0"/>
              <a:t>•  Updated: 20</a:t>
            </a:r>
            <a:r>
              <a:rPr lang="en-GB" dirty="0"/>
              <a:t>23</a:t>
            </a:r>
            <a:r>
              <a:rPr dirty="0"/>
              <a:t>-0</a:t>
            </a:r>
            <a:r>
              <a:rPr lang="en-GB" dirty="0"/>
              <a:t>3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>
            <a:off x="291339" y="1092292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4444237" y="3725889"/>
            <a:ext cx="2419232" cy="42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b="0" kern="12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Use 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6"/>
              </a:rPr>
              <a:t>r-lib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packages like {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rlang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}, {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cli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} and {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glue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} for low-level programming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6154900"/>
            <a:ext cx="95218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Styling</a:t>
            </a:r>
            <a:endParaRPr dirty="0"/>
          </a:p>
        </p:txBody>
      </p:sp>
      <p:sp>
        <p:nvSpPr>
          <p:cNvPr id="190" name="Line"/>
          <p:cNvSpPr/>
          <p:nvPr/>
        </p:nvSpPr>
        <p:spPr>
          <a:xfrm>
            <a:off x="7124371" y="6107024"/>
            <a:ext cx="6496189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151860"/>
            <a:ext cx="194123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Learning More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10540889" y="1103983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93" name="Table"/>
          <p:cNvGraphicFramePr/>
          <p:nvPr>
            <p:extLst>
              <p:ext uri="{D42A27DB-BD31-4B8C-83A1-F6EECF244321}">
                <p14:modId xmlns:p14="http://schemas.microsoft.com/office/powerpoint/2010/main" val="3698345661"/>
              </p:ext>
            </p:extLst>
          </p:nvPr>
        </p:nvGraphicFramePr>
        <p:xfrm>
          <a:off x="3770049" y="8508062"/>
          <a:ext cx="2974865" cy="162912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12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Don't</a:t>
                      </a:r>
                      <a:endParaRPr sz="1100" b="1" dirty="0">
                        <a:solidFill>
                          <a:srgbClr val="D5553F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36000" marR="36000" marT="36000" marB="36000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Do</a:t>
                      </a:r>
                      <a:endParaRPr sz="1100" b="1" dirty="0">
                        <a:solidFill>
                          <a:srgbClr val="D5553F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36000" marR="36000" marT="36000" marB="36000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 Semibold"/>
                          <a:sym typeface="Source Sans Pro Semibold"/>
                        </a:rPr>
                        <a:t>Post screenshots of your code</a:t>
                      </a:r>
                      <a:endParaRPr sz="11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Use</a:t>
                      </a:r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</a:t>
                      </a:r>
                      <a:r>
                        <a:rPr lang="en-GB" sz="900" b="1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reprex</a:t>
                      </a:r>
                      <a:r>
                        <a:rPr lang="en-GB" sz="900" b="1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::</a:t>
                      </a:r>
                      <a:r>
                        <a:rPr lang="en-GB" sz="900" b="1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reprex</a:t>
                      </a:r>
                      <a:r>
                        <a:rPr lang="en-GB" sz="900" b="1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r>
                        <a:rPr lang="en-GB" sz="1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and paste your code as text</a:t>
                      </a:r>
                      <a:endParaRPr sz="1100" dirty="0">
                        <a:latin typeface="Source Sans Pro" panose="020B0503030403020204" pitchFamily="34" charset="0"/>
                        <a:ea typeface="Source Sans Pro" panose="020B0503030403020204" pitchFamily="34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 Semibold"/>
                          <a:sym typeface="Source Sans Pro Semibold"/>
                        </a:rPr>
                        <a:t>Include big files</a:t>
                      </a:r>
                      <a:endParaRPr sz="11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Use</a:t>
                      </a:r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</a:t>
                      </a:r>
                      <a:r>
                        <a:rPr lang="en-GB" sz="900" b="1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dput</a:t>
                      </a:r>
                      <a:r>
                        <a:rPr lang="en-GB" sz="900" b="1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or </a:t>
                      </a:r>
                      <a:r>
                        <a:rPr lang="en-GB" sz="900" b="1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tibble</a:t>
                      </a:r>
                      <a:r>
                        <a:rPr lang="en-GB" sz="900" b="1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::tribble()</a:t>
                      </a:r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</a:t>
                      </a:r>
                      <a:r>
                        <a:rPr lang="en-GB" sz="1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to include a data sample</a:t>
                      </a:r>
                      <a:endParaRPr sz="1100" dirty="0">
                        <a:latin typeface="Source Sans Pro" panose="020B0503030403020204" pitchFamily="34" charset="0"/>
                        <a:ea typeface="Source Sans Pro" panose="020B0503030403020204" pitchFamily="34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 Semibold"/>
                          <a:sym typeface="Source Sans Pro Semibold"/>
                        </a:rPr>
                        <a:t>Ignore messages or warnings</a:t>
                      </a:r>
                      <a:endParaRPr sz="11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Ensure your code only fails where you're expecting it to</a:t>
                      </a:r>
                      <a:endParaRPr sz="11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CF7EF6A-ABCB-5BF6-46FE-7B2EF57B3A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8" y="1572271"/>
            <a:ext cx="875659" cy="307496"/>
          </a:xfrm>
          <a:prstGeom prst="rect">
            <a:avLst/>
          </a:pr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3C2A332B-74BC-2398-9446-5A99197FC39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36" y="1996085"/>
            <a:ext cx="667851" cy="278883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7C3BF75-68FC-5ABD-6B7F-C5C69FA50A0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8" y="2388126"/>
            <a:ext cx="312554" cy="31255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AE57C8A-E6E6-2E3B-782F-46997DBB45B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15" y="2379199"/>
            <a:ext cx="366882" cy="3522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7CA4FE-C34C-441B-3DED-185B59498FFC}"/>
              </a:ext>
            </a:extLst>
          </p:cNvPr>
          <p:cNvSpPr txBox="1"/>
          <p:nvPr/>
        </p:nvSpPr>
        <p:spPr>
          <a:xfrm>
            <a:off x="637097" y="2392394"/>
            <a:ext cx="437593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(or)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A120D-2DA0-2933-F401-1BC670FA360D}"/>
              </a:ext>
            </a:extLst>
          </p:cNvPr>
          <p:cNvSpPr txBox="1"/>
          <p:nvPr/>
        </p:nvSpPr>
        <p:spPr>
          <a:xfrm>
            <a:off x="1311817" y="1574076"/>
            <a:ext cx="206093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dirty="0">
                <a:solidFill>
                  <a:srgbClr val="000000"/>
                </a:solidFill>
              </a:rPr>
              <a:t>Write code in the </a:t>
            </a:r>
            <a:r>
              <a:rPr lang="en-GB" dirty="0">
                <a:solidFill>
                  <a:srgbClr val="000000"/>
                </a:solidFill>
              </a:rPr>
              <a:t>RStudio </a:t>
            </a:r>
            <a:r>
              <a:rPr lang="en-GB" b="0" dirty="0">
                <a:solidFill>
                  <a:srgbClr val="000000"/>
                </a:solidFill>
              </a:rPr>
              <a:t>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99BA8-74BD-3126-FE5A-6D1C9D5147AC}"/>
              </a:ext>
            </a:extLst>
          </p:cNvPr>
          <p:cNvSpPr txBox="1"/>
          <p:nvPr/>
        </p:nvSpPr>
        <p:spPr>
          <a:xfrm>
            <a:off x="1313627" y="1873707"/>
            <a:ext cx="2227436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dirty="0">
                <a:solidFill>
                  <a:srgbClr val="000000"/>
                </a:solidFill>
              </a:rPr>
              <a:t>Use </a:t>
            </a:r>
            <a:r>
              <a:rPr lang="en-GB" dirty="0">
                <a:solidFill>
                  <a:srgbClr val="000000"/>
                </a:solidFill>
              </a:rPr>
              <a:t>git </a:t>
            </a:r>
            <a:r>
              <a:rPr lang="en-GB" b="0" dirty="0">
                <a:solidFill>
                  <a:srgbClr val="000000"/>
                </a:solidFill>
              </a:rPr>
              <a:t>to version-control your code and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23473E-58BF-0D5F-BF93-0C40B04E705B}"/>
              </a:ext>
            </a:extLst>
          </p:cNvPr>
          <p:cNvSpPr txBox="1"/>
          <p:nvPr/>
        </p:nvSpPr>
        <p:spPr>
          <a:xfrm>
            <a:off x="1310869" y="2330893"/>
            <a:ext cx="219201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dirty="0">
                <a:solidFill>
                  <a:srgbClr val="000000"/>
                </a:solidFill>
              </a:rPr>
              <a:t>Use </a:t>
            </a:r>
            <a:r>
              <a:rPr lang="en-GB" dirty="0">
                <a:solidFill>
                  <a:srgbClr val="000000"/>
                </a:solidFill>
              </a:rPr>
              <a:t>GitHub </a:t>
            </a:r>
            <a:r>
              <a:rPr lang="en-GB" b="0" dirty="0">
                <a:solidFill>
                  <a:srgbClr val="000000"/>
                </a:solidFill>
              </a:rPr>
              <a:t>/ </a:t>
            </a:r>
            <a:r>
              <a:rPr lang="en-GB" dirty="0">
                <a:solidFill>
                  <a:srgbClr val="000000"/>
                </a:solidFill>
              </a:rPr>
              <a:t>AZURE DevOps</a:t>
            </a:r>
            <a:r>
              <a:rPr lang="en-GB" b="0" dirty="0">
                <a:solidFill>
                  <a:srgbClr val="000000"/>
                </a:solidFill>
              </a:rPr>
              <a:t> to collaborate with other people</a:t>
            </a:r>
          </a:p>
        </p:txBody>
      </p:sp>
      <p:sp>
        <p:nvSpPr>
          <p:cNvPr id="18" name="Basics">
            <a:extLst>
              <a:ext uri="{FF2B5EF4-FFF2-40B4-BE49-F238E27FC236}">
                <a16:creationId xmlns:a16="http://schemas.microsoft.com/office/drawing/2014/main" id="{1965393A-5CE9-0724-7973-E30011A34882}"/>
              </a:ext>
            </a:extLst>
          </p:cNvPr>
          <p:cNvSpPr txBox="1"/>
          <p:nvPr/>
        </p:nvSpPr>
        <p:spPr>
          <a:xfrm>
            <a:off x="3708698" y="1137381"/>
            <a:ext cx="129041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Packages</a:t>
            </a:r>
            <a:endParaRPr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5605B8E0-68A8-7B5A-53AC-8AA1ABE47CBF}"/>
              </a:ext>
            </a:extLst>
          </p:cNvPr>
          <p:cNvSpPr/>
          <p:nvPr/>
        </p:nvSpPr>
        <p:spPr>
          <a:xfrm>
            <a:off x="3770049" y="1089504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8D83772C-BA92-CFB2-7D29-61A00DE771E0}"/>
              </a:ext>
            </a:extLst>
          </p:cNvPr>
          <p:cNvSpPr/>
          <p:nvPr/>
        </p:nvSpPr>
        <p:spPr>
          <a:xfrm>
            <a:off x="3717349" y="1091496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4" name="Picture 23" descr="A picture containing text, light, vector graphics, sign&#10;&#10;Description automatically generated">
            <a:extLst>
              <a:ext uri="{FF2B5EF4-FFF2-40B4-BE49-F238E27FC236}">
                <a16:creationId xmlns:a16="http://schemas.microsoft.com/office/drawing/2014/main" id="{130C4D1A-D8C2-A35B-5748-920F42B6653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67" y="2025311"/>
            <a:ext cx="441541" cy="5098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9664807-F067-39EA-F12A-FC2F443A4A09}"/>
              </a:ext>
            </a:extLst>
          </p:cNvPr>
          <p:cNvSpPr txBox="1"/>
          <p:nvPr/>
        </p:nvSpPr>
        <p:spPr>
          <a:xfrm>
            <a:off x="4388189" y="2044707"/>
            <a:ext cx="2420985" cy="4795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Use the 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12"/>
              </a:rPr>
              <a:t>tidyverse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for normal wrangling, plotting etc</a:t>
            </a:r>
          </a:p>
        </p:txBody>
      </p:sp>
      <p:pic>
        <p:nvPicPr>
          <p:cNvPr id="28" name="Picture 27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6FE96A2D-F7FF-6A15-780B-7146E8985AC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68" y="2575118"/>
            <a:ext cx="441540" cy="5098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76692F1-8175-F18F-1E27-BD2EF5CCDE36}"/>
              </a:ext>
            </a:extLst>
          </p:cNvPr>
          <p:cNvSpPr txBox="1"/>
          <p:nvPr/>
        </p:nvSpPr>
        <p:spPr>
          <a:xfrm>
            <a:off x="4386358" y="2605426"/>
            <a:ext cx="2420985" cy="4795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b="0" kern="12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Use 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14"/>
              </a:rPr>
              <a:t>tidymodels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for modelling and machine learning</a:t>
            </a:r>
          </a:p>
        </p:txBody>
      </p:sp>
      <p:pic>
        <p:nvPicPr>
          <p:cNvPr id="31" name="Picture 30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5BE1DCF6-4009-D489-06AE-26266200998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51" y="3123550"/>
            <a:ext cx="437697" cy="5054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A0C2F67-8559-AA16-4D8D-88FC94C75B29}"/>
              </a:ext>
            </a:extLst>
          </p:cNvPr>
          <p:cNvSpPr txBox="1"/>
          <p:nvPr/>
        </p:nvSpPr>
        <p:spPr>
          <a:xfrm>
            <a:off x="4386358" y="3169064"/>
            <a:ext cx="2420985" cy="4795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Use {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shiny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}, {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bslib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} and {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bs4Dash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} for app development</a:t>
            </a:r>
          </a:p>
        </p:txBody>
      </p:sp>
      <p:pic>
        <p:nvPicPr>
          <p:cNvPr id="34" name="Picture 33" descr="A picture containing logo&#10;&#10;Description automatically generated">
            <a:extLst>
              <a:ext uri="{FF2B5EF4-FFF2-40B4-BE49-F238E27FC236}">
                <a16:creationId xmlns:a16="http://schemas.microsoft.com/office/drawing/2014/main" id="{32A8FFBC-FDA9-7254-9B92-BEA1FEFD0BB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50" y="3672900"/>
            <a:ext cx="431908" cy="498725"/>
          </a:xfrm>
          <a:prstGeom prst="rect">
            <a:avLst/>
          </a:prstGeom>
        </p:spPr>
      </p:pic>
      <p:sp>
        <p:nvSpPr>
          <p:cNvPr id="35" name="Basics">
            <a:extLst>
              <a:ext uri="{FF2B5EF4-FFF2-40B4-BE49-F238E27FC236}">
                <a16:creationId xmlns:a16="http://schemas.microsoft.com/office/drawing/2014/main" id="{E1B2C23A-6D5B-525D-C746-9B58E9A95DDF}"/>
              </a:ext>
            </a:extLst>
          </p:cNvPr>
          <p:cNvSpPr txBox="1"/>
          <p:nvPr/>
        </p:nvSpPr>
        <p:spPr>
          <a:xfrm>
            <a:off x="267311" y="2999634"/>
            <a:ext cx="111729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Projects</a:t>
            </a:r>
            <a:endParaRPr dirty="0"/>
          </a:p>
        </p:txBody>
      </p:sp>
      <p:sp>
        <p:nvSpPr>
          <p:cNvPr id="36" name="Line">
            <a:extLst>
              <a:ext uri="{FF2B5EF4-FFF2-40B4-BE49-F238E27FC236}">
                <a16:creationId xmlns:a16="http://schemas.microsoft.com/office/drawing/2014/main" id="{BDE653FF-102F-FA47-2380-1E229F7E646A}"/>
              </a:ext>
            </a:extLst>
          </p:cNvPr>
          <p:cNvSpPr/>
          <p:nvPr/>
        </p:nvSpPr>
        <p:spPr>
          <a:xfrm>
            <a:off x="286165" y="2953749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193C02-C6E2-DE85-AC49-73A252A768D9}"/>
              </a:ext>
            </a:extLst>
          </p:cNvPr>
          <p:cNvSpPr txBox="1"/>
          <p:nvPr/>
        </p:nvSpPr>
        <p:spPr>
          <a:xfrm>
            <a:off x="328663" y="3631383"/>
            <a:ext cx="3046030" cy="1387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Create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 new project in RStudio using </a:t>
            </a:r>
            <a:b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-GB" sz="105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File &gt; New Project &gt; New Directory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20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Do</a:t>
            </a:r>
            <a:r>
              <a:rPr kumimoji="0" lang="en-GB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put projects in</a:t>
            </a:r>
            <a:b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C:\Users\your-name\Documents</a:t>
            </a:r>
            <a:endParaRPr kumimoji="0" lang="en-GB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u="sng" dirty="0">
                <a:solidFill>
                  <a:srgbClr val="000000"/>
                </a:solidFill>
              </a:rPr>
              <a:t>Don't</a:t>
            </a:r>
            <a:r>
              <a:rPr lang="en-GB" b="0" dirty="0">
                <a:solidFill>
                  <a:srgbClr val="000000"/>
                </a:solidFill>
              </a:rPr>
              <a:t> put projects in 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C:\Users\your-name\OneDrive - Department for Education\Documents</a:t>
            </a:r>
            <a:endParaRPr lang="en-GB" b="0" dirty="0">
              <a:solidFill>
                <a:srgbClr val="00000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grpSp>
        <p:nvGrpSpPr>
          <p:cNvPr id="38" name="Group">
            <a:extLst>
              <a:ext uri="{FF2B5EF4-FFF2-40B4-BE49-F238E27FC236}">
                <a16:creationId xmlns:a16="http://schemas.microsoft.com/office/drawing/2014/main" id="{4A963DFC-6B64-7AD0-A630-33BBC3DC41E0}"/>
              </a:ext>
            </a:extLst>
          </p:cNvPr>
          <p:cNvGrpSpPr/>
          <p:nvPr/>
        </p:nvGrpSpPr>
        <p:grpSpPr>
          <a:xfrm>
            <a:off x="310444" y="3393038"/>
            <a:ext cx="2818196" cy="226109"/>
            <a:chOff x="0" y="0"/>
            <a:chExt cx="2818195" cy="226107"/>
          </a:xfrm>
        </p:grpSpPr>
        <p:sp>
          <p:nvSpPr>
            <p:cNvPr id="39" name="SUBTITLE">
              <a:extLst>
                <a:ext uri="{FF2B5EF4-FFF2-40B4-BE49-F238E27FC236}">
                  <a16:creationId xmlns:a16="http://schemas.microsoft.com/office/drawing/2014/main" id="{8ADA3345-2B12-AAAE-8987-4DB9669CD7A2}"/>
                </a:ext>
              </a:extLst>
            </p:cNvPr>
            <p:cNvSpPr txBox="1"/>
            <p:nvPr/>
          </p:nvSpPr>
          <p:spPr>
            <a:xfrm>
              <a:off x="0" y="15795"/>
              <a:ext cx="1383392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PROJECT CREATION</a:t>
              </a:r>
              <a:endParaRPr dirty="0"/>
            </a:p>
          </p:txBody>
        </p:sp>
        <p:sp>
          <p:nvSpPr>
            <p:cNvPr id="40" name="Line">
              <a:extLst>
                <a:ext uri="{FF2B5EF4-FFF2-40B4-BE49-F238E27FC236}">
                  <a16:creationId xmlns:a16="http://schemas.microsoft.com/office/drawing/2014/main" id="{B0889BA0-D7CD-E13C-8F85-984AC4DF9BAD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grpSp>
        <p:nvGrpSpPr>
          <p:cNvPr id="53" name="Group">
            <a:extLst>
              <a:ext uri="{FF2B5EF4-FFF2-40B4-BE49-F238E27FC236}">
                <a16:creationId xmlns:a16="http://schemas.microsoft.com/office/drawing/2014/main" id="{40B894E4-7105-F81C-8893-D3CB963B8C59}"/>
              </a:ext>
            </a:extLst>
          </p:cNvPr>
          <p:cNvGrpSpPr/>
          <p:nvPr/>
        </p:nvGrpSpPr>
        <p:grpSpPr>
          <a:xfrm>
            <a:off x="310444" y="5097188"/>
            <a:ext cx="2818196" cy="226109"/>
            <a:chOff x="0" y="0"/>
            <a:chExt cx="2818195" cy="226107"/>
          </a:xfrm>
        </p:grpSpPr>
        <p:sp>
          <p:nvSpPr>
            <p:cNvPr id="54" name="SUBTITLE">
              <a:extLst>
                <a:ext uri="{FF2B5EF4-FFF2-40B4-BE49-F238E27FC236}">
                  <a16:creationId xmlns:a16="http://schemas.microsoft.com/office/drawing/2014/main" id="{837B3EEC-46DC-E2FC-4B53-20FFC4CFC379}"/>
                </a:ext>
              </a:extLst>
            </p:cNvPr>
            <p:cNvSpPr txBox="1"/>
            <p:nvPr/>
          </p:nvSpPr>
          <p:spPr>
            <a:xfrm>
              <a:off x="0" y="15795"/>
              <a:ext cx="1510028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PROJECT STRUCTURE</a:t>
              </a:r>
              <a:endParaRPr dirty="0"/>
            </a:p>
          </p:txBody>
        </p:sp>
        <p:sp>
          <p:nvSpPr>
            <p:cNvPr id="55" name="Line">
              <a:extLst>
                <a:ext uri="{FF2B5EF4-FFF2-40B4-BE49-F238E27FC236}">
                  <a16:creationId xmlns:a16="http://schemas.microsoft.com/office/drawing/2014/main" id="{FBF37B7F-5F3B-990C-F35B-337CA0C5F618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pic>
        <p:nvPicPr>
          <p:cNvPr id="61" name="Graphic 60" descr="Open folder with solid fill">
            <a:extLst>
              <a:ext uri="{FF2B5EF4-FFF2-40B4-BE49-F238E27FC236}">
                <a16:creationId xmlns:a16="http://schemas.microsoft.com/office/drawing/2014/main" id="{3D642009-20E4-26BB-8EFF-37DB16086D3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0140" y="6046973"/>
            <a:ext cx="183922" cy="18392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2C51986-8F65-32D5-5916-1C60AD02FFE5}"/>
              </a:ext>
            </a:extLst>
          </p:cNvPr>
          <p:cNvSpPr txBox="1"/>
          <p:nvPr/>
        </p:nvSpPr>
        <p:spPr>
          <a:xfrm>
            <a:off x="579391" y="5967177"/>
            <a:ext cx="1288613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my-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project/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A6007D2-3982-538E-AD2D-4FA77CAEE218}"/>
              </a:ext>
            </a:extLst>
          </p:cNvPr>
          <p:cNvCxnSpPr>
            <a:cxnSpLocks/>
          </p:cNvCxnSpPr>
          <p:nvPr/>
        </p:nvCxnSpPr>
        <p:spPr>
          <a:xfrm>
            <a:off x="478103" y="6235443"/>
            <a:ext cx="0" cy="2847523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F1FC467-D8B0-EE18-ECB8-70DDBF610BFE}"/>
              </a:ext>
            </a:extLst>
          </p:cNvPr>
          <p:cNvCxnSpPr>
            <a:cxnSpLocks/>
          </p:cNvCxnSpPr>
          <p:nvPr/>
        </p:nvCxnSpPr>
        <p:spPr>
          <a:xfrm flipH="1">
            <a:off x="693855" y="6818472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7BEFBBC-D369-CF2A-EFE6-62173DA01CE1}"/>
              </a:ext>
            </a:extLst>
          </p:cNvPr>
          <p:cNvCxnSpPr>
            <a:cxnSpLocks/>
          </p:cNvCxnSpPr>
          <p:nvPr/>
        </p:nvCxnSpPr>
        <p:spPr>
          <a:xfrm>
            <a:off x="691505" y="6678834"/>
            <a:ext cx="0" cy="401501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3670A129-96FD-62B9-897E-32B78F8E35D3}"/>
              </a:ext>
            </a:extLst>
          </p:cNvPr>
          <p:cNvCxnSpPr>
            <a:cxnSpLocks/>
          </p:cNvCxnSpPr>
          <p:nvPr/>
        </p:nvCxnSpPr>
        <p:spPr>
          <a:xfrm flipH="1">
            <a:off x="697156" y="7066122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876023B1-755E-280E-8F68-EEF4D54EC14C}"/>
              </a:ext>
            </a:extLst>
          </p:cNvPr>
          <p:cNvCxnSpPr>
            <a:cxnSpLocks/>
          </p:cNvCxnSpPr>
          <p:nvPr/>
        </p:nvCxnSpPr>
        <p:spPr>
          <a:xfrm flipH="1">
            <a:off x="485247" y="6580348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46B303C7-ADE9-8D1E-7ECD-974775129BBF}"/>
              </a:ext>
            </a:extLst>
          </p:cNvPr>
          <p:cNvCxnSpPr>
            <a:cxnSpLocks/>
          </p:cNvCxnSpPr>
          <p:nvPr/>
        </p:nvCxnSpPr>
        <p:spPr>
          <a:xfrm flipH="1">
            <a:off x="485247" y="6347305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247E7FC1-1964-3122-7984-585F5326B0EE}"/>
              </a:ext>
            </a:extLst>
          </p:cNvPr>
          <p:cNvSpPr txBox="1"/>
          <p:nvPr/>
        </p:nvSpPr>
        <p:spPr>
          <a:xfrm>
            <a:off x="746474" y="6179620"/>
            <a:ext cx="1276262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</a:t>
            </a: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gitignore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361" name="Graphic 360" descr="Document with solid fill">
            <a:extLst>
              <a:ext uri="{FF2B5EF4-FFF2-40B4-BE49-F238E27FC236}">
                <a16:creationId xmlns:a16="http://schemas.microsoft.com/office/drawing/2014/main" id="{CE1D2EB2-0688-2D71-07CF-C7183BF729F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0671" y="6265388"/>
            <a:ext cx="176157" cy="176157"/>
          </a:xfrm>
          <a:prstGeom prst="rect">
            <a:avLst/>
          </a:prstGeom>
        </p:spPr>
      </p:pic>
      <p:sp>
        <p:nvSpPr>
          <p:cNvPr id="372" name="Rectangle 371">
            <a:extLst>
              <a:ext uri="{FF2B5EF4-FFF2-40B4-BE49-F238E27FC236}">
                <a16:creationId xmlns:a16="http://schemas.microsoft.com/office/drawing/2014/main" id="{EE3A6676-88D0-7866-7654-D46136B71771}"/>
              </a:ext>
            </a:extLst>
          </p:cNvPr>
          <p:cNvSpPr/>
          <p:nvPr/>
        </p:nvSpPr>
        <p:spPr>
          <a:xfrm>
            <a:off x="1787997" y="5988698"/>
            <a:ext cx="1583013" cy="405671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Tells Git which files it shouldn't track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CE13B237-72D6-7003-8E5B-F3D284133C92}"/>
              </a:ext>
            </a:extLst>
          </p:cNvPr>
          <p:cNvSpPr/>
          <p:nvPr/>
        </p:nvSpPr>
        <p:spPr>
          <a:xfrm>
            <a:off x="2067889" y="6487860"/>
            <a:ext cx="1306803" cy="701137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Scripts in R/ should define functions for use elsewhere</a:t>
            </a: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439766F5-302C-57E9-6DE5-44DDBECA9A10}"/>
              </a:ext>
            </a:extLst>
          </p:cNvPr>
          <p:cNvSpPr/>
          <p:nvPr/>
        </p:nvSpPr>
        <p:spPr>
          <a:xfrm>
            <a:off x="1926175" y="7288711"/>
            <a:ext cx="1448517" cy="701137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SQL, Python scripts etc should have dedicated folders too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87D19242-C7CB-BE16-28E1-5B97C6FD291E}"/>
              </a:ext>
            </a:extLst>
          </p:cNvPr>
          <p:cNvSpPr/>
          <p:nvPr/>
        </p:nvSpPr>
        <p:spPr>
          <a:xfrm>
            <a:off x="1784411" y="8083517"/>
            <a:ext cx="1590281" cy="553404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 top-level R script may be used to run the whole project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31D56196-BB49-0CCB-4C97-5469DF478AF8}"/>
              </a:ext>
            </a:extLst>
          </p:cNvPr>
          <p:cNvSpPr/>
          <p:nvPr/>
        </p:nvSpPr>
        <p:spPr>
          <a:xfrm>
            <a:off x="2255924" y="8742034"/>
            <a:ext cx="1099710" cy="887107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 .</a:t>
            </a:r>
            <a:r>
              <a:rPr kumimoji="0" lang="en-GB" sz="1200" b="0" i="1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Rproj</a:t>
            </a: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file makes this directory an RStudio project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9EC559CE-1D24-AE04-135A-077B36C9C257}"/>
              </a:ext>
            </a:extLst>
          </p:cNvPr>
          <p:cNvSpPr/>
          <p:nvPr/>
        </p:nvSpPr>
        <p:spPr>
          <a:xfrm>
            <a:off x="478104" y="9226301"/>
            <a:ext cx="1672588" cy="405671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1" dirty="0">
                <a:solidFill>
                  <a:schemeClr val="bg1"/>
                </a:solidFill>
              </a:rPr>
              <a:t>Write the main facts about the project here</a:t>
            </a:r>
            <a:endParaRPr kumimoji="0" lang="en-GB" sz="1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7EF8B3F2-67AE-2C00-19D0-0FD23EC01ABA}"/>
              </a:ext>
            </a:extLst>
          </p:cNvPr>
          <p:cNvCxnSpPr>
            <a:cxnSpLocks/>
          </p:cNvCxnSpPr>
          <p:nvPr/>
        </p:nvCxnSpPr>
        <p:spPr>
          <a:xfrm flipH="1">
            <a:off x="1826923" y="7527877"/>
            <a:ext cx="133087" cy="0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868E8F0A-F736-DB2A-2DF0-76CB70602A5A}"/>
              </a:ext>
            </a:extLst>
          </p:cNvPr>
          <p:cNvCxnSpPr>
            <a:cxnSpLocks/>
          </p:cNvCxnSpPr>
          <p:nvPr/>
        </p:nvCxnSpPr>
        <p:spPr>
          <a:xfrm flipH="1">
            <a:off x="1979679" y="6826297"/>
            <a:ext cx="133087" cy="0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937F71A4-B7CD-DE53-2052-94D46C58E671}"/>
              </a:ext>
            </a:extLst>
          </p:cNvPr>
          <p:cNvCxnSpPr>
            <a:cxnSpLocks/>
          </p:cNvCxnSpPr>
          <p:nvPr/>
        </p:nvCxnSpPr>
        <p:spPr>
          <a:xfrm flipH="1">
            <a:off x="1693836" y="6290523"/>
            <a:ext cx="133087" cy="56782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10" name="Graphic 409" descr="Open folder with solid fill">
            <a:extLst>
              <a:ext uri="{FF2B5EF4-FFF2-40B4-BE49-F238E27FC236}">
                <a16:creationId xmlns:a16="http://schemas.microsoft.com/office/drawing/2014/main" id="{00860A5F-979D-EDE1-3680-987F22A7D1D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2163" y="6498196"/>
            <a:ext cx="183922" cy="183922"/>
          </a:xfrm>
          <a:prstGeom prst="rect">
            <a:avLst/>
          </a:prstGeom>
        </p:spPr>
      </p:pic>
      <p:sp>
        <p:nvSpPr>
          <p:cNvPr id="411" name="TextBox 410">
            <a:extLst>
              <a:ext uri="{FF2B5EF4-FFF2-40B4-BE49-F238E27FC236}">
                <a16:creationId xmlns:a16="http://schemas.microsoft.com/office/drawing/2014/main" id="{613713EF-1A2F-8279-AE08-564864F5F808}"/>
              </a:ext>
            </a:extLst>
          </p:cNvPr>
          <p:cNvSpPr txBox="1"/>
          <p:nvPr/>
        </p:nvSpPr>
        <p:spPr>
          <a:xfrm>
            <a:off x="801415" y="6422247"/>
            <a:ext cx="1211534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R/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7757F20E-401F-9519-5DD7-BCF313135009}"/>
              </a:ext>
            </a:extLst>
          </p:cNvPr>
          <p:cNvSpPr txBox="1"/>
          <p:nvPr/>
        </p:nvSpPr>
        <p:spPr>
          <a:xfrm>
            <a:off x="952849" y="6652451"/>
            <a:ext cx="1003343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01-import</a:t>
            </a: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.R</a:t>
            </a:r>
          </a:p>
        </p:txBody>
      </p:sp>
      <p:pic>
        <p:nvPicPr>
          <p:cNvPr id="421" name="Graphic 420" descr="Document with solid fill">
            <a:extLst>
              <a:ext uri="{FF2B5EF4-FFF2-40B4-BE49-F238E27FC236}">
                <a16:creationId xmlns:a16="http://schemas.microsoft.com/office/drawing/2014/main" id="{DC8C0749-3953-B874-7359-7D22A37B5D9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7046" y="6738219"/>
            <a:ext cx="176157" cy="176157"/>
          </a:xfrm>
          <a:prstGeom prst="rect">
            <a:avLst/>
          </a:prstGeom>
        </p:spPr>
      </p:pic>
      <p:sp>
        <p:nvSpPr>
          <p:cNvPr id="424" name="TextBox 423">
            <a:extLst>
              <a:ext uri="{FF2B5EF4-FFF2-40B4-BE49-F238E27FC236}">
                <a16:creationId xmlns:a16="http://schemas.microsoft.com/office/drawing/2014/main" id="{504E11E5-E7EB-656F-202B-83ED034A51C0}"/>
              </a:ext>
            </a:extLst>
          </p:cNvPr>
          <p:cNvSpPr txBox="1"/>
          <p:nvPr/>
        </p:nvSpPr>
        <p:spPr>
          <a:xfrm>
            <a:off x="952849" y="6897719"/>
            <a:ext cx="901639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02-tidy</a:t>
            </a: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.R</a:t>
            </a:r>
          </a:p>
        </p:txBody>
      </p:sp>
      <p:pic>
        <p:nvPicPr>
          <p:cNvPr id="425" name="Graphic 424" descr="Document with solid fill">
            <a:extLst>
              <a:ext uri="{FF2B5EF4-FFF2-40B4-BE49-F238E27FC236}">
                <a16:creationId xmlns:a16="http://schemas.microsoft.com/office/drawing/2014/main" id="{03E24AE3-415B-EE1E-1BE9-A422DBA36FF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7046" y="6983487"/>
            <a:ext cx="176157" cy="176157"/>
          </a:xfrm>
          <a:prstGeom prst="rect">
            <a:avLst/>
          </a:prstGeom>
        </p:spPr>
      </p:pic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C402FD1B-37BA-90CF-8081-578EF41FE31A}"/>
              </a:ext>
            </a:extLst>
          </p:cNvPr>
          <p:cNvCxnSpPr>
            <a:cxnSpLocks/>
          </p:cNvCxnSpPr>
          <p:nvPr/>
        </p:nvCxnSpPr>
        <p:spPr>
          <a:xfrm flipH="1">
            <a:off x="693855" y="7523322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84EC381-BA48-2C2F-5E51-FEDC1BD940F6}"/>
              </a:ext>
            </a:extLst>
          </p:cNvPr>
          <p:cNvCxnSpPr>
            <a:cxnSpLocks/>
          </p:cNvCxnSpPr>
          <p:nvPr/>
        </p:nvCxnSpPr>
        <p:spPr>
          <a:xfrm>
            <a:off x="691505" y="7383684"/>
            <a:ext cx="0" cy="401501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CD513BB5-EF5C-7EC6-A402-7B3672B4EEC9}"/>
              </a:ext>
            </a:extLst>
          </p:cNvPr>
          <p:cNvCxnSpPr>
            <a:cxnSpLocks/>
          </p:cNvCxnSpPr>
          <p:nvPr/>
        </p:nvCxnSpPr>
        <p:spPr>
          <a:xfrm flipH="1">
            <a:off x="704299" y="7770972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42419FBA-31D2-8795-A19D-35A79CF634F7}"/>
              </a:ext>
            </a:extLst>
          </p:cNvPr>
          <p:cNvCxnSpPr>
            <a:cxnSpLocks/>
          </p:cNvCxnSpPr>
          <p:nvPr/>
        </p:nvCxnSpPr>
        <p:spPr>
          <a:xfrm flipH="1">
            <a:off x="485247" y="7285198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32" name="Graphic 431" descr="Open folder with solid fill">
            <a:extLst>
              <a:ext uri="{FF2B5EF4-FFF2-40B4-BE49-F238E27FC236}">
                <a16:creationId xmlns:a16="http://schemas.microsoft.com/office/drawing/2014/main" id="{946B222B-7AF6-2267-C3C2-D21F0F6864E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2163" y="7203046"/>
            <a:ext cx="183922" cy="183922"/>
          </a:xfrm>
          <a:prstGeom prst="rect">
            <a:avLst/>
          </a:prstGeom>
        </p:spPr>
      </p:pic>
      <p:sp>
        <p:nvSpPr>
          <p:cNvPr id="433" name="TextBox 432">
            <a:extLst>
              <a:ext uri="{FF2B5EF4-FFF2-40B4-BE49-F238E27FC236}">
                <a16:creationId xmlns:a16="http://schemas.microsoft.com/office/drawing/2014/main" id="{4C16322E-BB7E-DE01-328D-A763BB099B42}"/>
              </a:ext>
            </a:extLst>
          </p:cNvPr>
          <p:cNvSpPr txBox="1"/>
          <p:nvPr/>
        </p:nvSpPr>
        <p:spPr>
          <a:xfrm>
            <a:off x="801415" y="7127097"/>
            <a:ext cx="1211534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SQL</a:t>
            </a:r>
            <a:r>
              <a:rPr lang="en-GB" sz="1050" b="0" dirty="0">
                <a:latin typeface="Fira Mono" panose="020B0509050000020004" pitchFamily="49" charset="0"/>
                <a:ea typeface="Fira Mono" panose="020B0509050000020004" pitchFamily="49" charset="0"/>
              </a:rPr>
              <a:t>/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90BFFD25-4407-0C93-29BC-26E64D573141}"/>
              </a:ext>
            </a:extLst>
          </p:cNvPr>
          <p:cNvSpPr txBox="1"/>
          <p:nvPr/>
        </p:nvSpPr>
        <p:spPr>
          <a:xfrm>
            <a:off x="952849" y="7357301"/>
            <a:ext cx="835150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costs</a:t>
            </a: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.sql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435" name="Graphic 434" descr="Document with solid fill">
            <a:extLst>
              <a:ext uri="{FF2B5EF4-FFF2-40B4-BE49-F238E27FC236}">
                <a16:creationId xmlns:a16="http://schemas.microsoft.com/office/drawing/2014/main" id="{9A2DE805-4269-49A3-F1E7-29572DD3364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7046" y="7443069"/>
            <a:ext cx="176157" cy="176157"/>
          </a:xfrm>
          <a:prstGeom prst="rect">
            <a:avLst/>
          </a:prstGeom>
        </p:spPr>
      </p:pic>
      <p:sp>
        <p:nvSpPr>
          <p:cNvPr id="436" name="TextBox 435">
            <a:extLst>
              <a:ext uri="{FF2B5EF4-FFF2-40B4-BE49-F238E27FC236}">
                <a16:creationId xmlns:a16="http://schemas.microsoft.com/office/drawing/2014/main" id="{56B2D2AE-B12A-D777-2E57-271C90EBF532}"/>
              </a:ext>
            </a:extLst>
          </p:cNvPr>
          <p:cNvSpPr txBox="1"/>
          <p:nvPr/>
        </p:nvSpPr>
        <p:spPr>
          <a:xfrm>
            <a:off x="952849" y="7602569"/>
            <a:ext cx="858482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names</a:t>
            </a: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.sql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437" name="Graphic 436" descr="Document with solid fill">
            <a:extLst>
              <a:ext uri="{FF2B5EF4-FFF2-40B4-BE49-F238E27FC236}">
                <a16:creationId xmlns:a16="http://schemas.microsoft.com/office/drawing/2014/main" id="{6F85FFD7-1B99-2B1E-E331-F9A80385F14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7046" y="7688337"/>
            <a:ext cx="176157" cy="176157"/>
          </a:xfrm>
          <a:prstGeom prst="rect">
            <a:avLst/>
          </a:prstGeom>
        </p:spPr>
      </p:pic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272FDE2A-BEFD-ACEB-9A8C-7F703FAFFC20}"/>
              </a:ext>
            </a:extLst>
          </p:cNvPr>
          <p:cNvCxnSpPr>
            <a:cxnSpLocks/>
          </p:cNvCxnSpPr>
          <p:nvPr/>
        </p:nvCxnSpPr>
        <p:spPr>
          <a:xfrm flipH="1">
            <a:off x="700998" y="8228966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83DEFFF-BEE9-9A3B-174F-A367A172337B}"/>
              </a:ext>
            </a:extLst>
          </p:cNvPr>
          <p:cNvCxnSpPr>
            <a:cxnSpLocks/>
          </p:cNvCxnSpPr>
          <p:nvPr/>
        </p:nvCxnSpPr>
        <p:spPr>
          <a:xfrm flipH="1">
            <a:off x="485247" y="8002748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40" name="Graphic 439" descr="Open folder with solid fill">
            <a:extLst>
              <a:ext uri="{FF2B5EF4-FFF2-40B4-BE49-F238E27FC236}">
                <a16:creationId xmlns:a16="http://schemas.microsoft.com/office/drawing/2014/main" id="{90010014-0DFB-F020-F5BF-161696108D7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2163" y="7920596"/>
            <a:ext cx="183922" cy="183922"/>
          </a:xfrm>
          <a:prstGeom prst="rect">
            <a:avLst/>
          </a:prstGeom>
        </p:spPr>
      </p:pic>
      <p:sp>
        <p:nvSpPr>
          <p:cNvPr id="441" name="TextBox 440">
            <a:extLst>
              <a:ext uri="{FF2B5EF4-FFF2-40B4-BE49-F238E27FC236}">
                <a16:creationId xmlns:a16="http://schemas.microsoft.com/office/drawing/2014/main" id="{E253D8D9-0510-6FCF-4212-6D4446E6289C}"/>
              </a:ext>
            </a:extLst>
          </p:cNvPr>
          <p:cNvSpPr txBox="1"/>
          <p:nvPr/>
        </p:nvSpPr>
        <p:spPr>
          <a:xfrm>
            <a:off x="801415" y="7844647"/>
            <a:ext cx="1211534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data</a:t>
            </a:r>
            <a:r>
              <a:rPr lang="en-GB" sz="1050" b="0" dirty="0">
                <a:latin typeface="Fira Mono" panose="020B0509050000020004" pitchFamily="49" charset="0"/>
                <a:ea typeface="Fira Mono" panose="020B0509050000020004" pitchFamily="49" charset="0"/>
              </a:rPr>
              <a:t>/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5A9019A9-D1C4-A279-E513-1B796ACB3216}"/>
              </a:ext>
            </a:extLst>
          </p:cNvPr>
          <p:cNvSpPr txBox="1"/>
          <p:nvPr/>
        </p:nvSpPr>
        <p:spPr>
          <a:xfrm>
            <a:off x="952849" y="8074851"/>
            <a:ext cx="835150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keys.csv</a:t>
            </a:r>
          </a:p>
        </p:txBody>
      </p:sp>
      <p:pic>
        <p:nvPicPr>
          <p:cNvPr id="443" name="Graphic 442" descr="Document with solid fill">
            <a:extLst>
              <a:ext uri="{FF2B5EF4-FFF2-40B4-BE49-F238E27FC236}">
                <a16:creationId xmlns:a16="http://schemas.microsoft.com/office/drawing/2014/main" id="{BCCADE6E-529B-CCD5-6D28-4241E152F96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7046" y="8160619"/>
            <a:ext cx="176157" cy="176157"/>
          </a:xfrm>
          <a:prstGeom prst="rect">
            <a:avLst/>
          </a:prstGeom>
        </p:spPr>
      </p:pic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29F15E4B-69D8-4162-F054-F466CCE1546B}"/>
              </a:ext>
            </a:extLst>
          </p:cNvPr>
          <p:cNvCxnSpPr>
            <a:cxnSpLocks/>
          </p:cNvCxnSpPr>
          <p:nvPr/>
        </p:nvCxnSpPr>
        <p:spPr>
          <a:xfrm>
            <a:off x="691505" y="8101234"/>
            <a:ext cx="0" cy="139638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88B3B76A-3551-426C-437C-9434A3E11ABF}"/>
              </a:ext>
            </a:extLst>
          </p:cNvPr>
          <p:cNvCxnSpPr>
            <a:cxnSpLocks/>
          </p:cNvCxnSpPr>
          <p:nvPr/>
        </p:nvCxnSpPr>
        <p:spPr>
          <a:xfrm flipH="1">
            <a:off x="485247" y="8525355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30B06242-812C-D122-C95D-12D521209D3C}"/>
              </a:ext>
            </a:extLst>
          </p:cNvPr>
          <p:cNvSpPr txBox="1"/>
          <p:nvPr/>
        </p:nvSpPr>
        <p:spPr>
          <a:xfrm>
            <a:off x="746474" y="8357670"/>
            <a:ext cx="1276262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run-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all</a:t>
            </a:r>
            <a:r>
              <a:rPr lang="en-GB" sz="1050" b="0" dirty="0" err="1">
                <a:latin typeface="Fira Mono" panose="020B0509050000020004" pitchFamily="49" charset="0"/>
                <a:ea typeface="Fira Mono" panose="020B0509050000020004" pitchFamily="49" charset="0"/>
              </a:rPr>
              <a:t>.R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448" name="Graphic 447" descr="Document with solid fill">
            <a:extLst>
              <a:ext uri="{FF2B5EF4-FFF2-40B4-BE49-F238E27FC236}">
                <a16:creationId xmlns:a16="http://schemas.microsoft.com/office/drawing/2014/main" id="{551CBFE3-E243-1BB8-151C-7D23E0FF1AD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0671" y="8443438"/>
            <a:ext cx="176157" cy="176157"/>
          </a:xfrm>
          <a:prstGeom prst="rect">
            <a:avLst/>
          </a:prstGeom>
        </p:spPr>
      </p:pic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DD596707-6903-8012-0EB5-D56AEEAE21A4}"/>
              </a:ext>
            </a:extLst>
          </p:cNvPr>
          <p:cNvCxnSpPr>
            <a:cxnSpLocks/>
          </p:cNvCxnSpPr>
          <p:nvPr/>
        </p:nvCxnSpPr>
        <p:spPr>
          <a:xfrm flipH="1">
            <a:off x="485247" y="8798405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D0EF5A41-C1D7-CF29-E9EA-5CE25AF7BFBC}"/>
              </a:ext>
            </a:extLst>
          </p:cNvPr>
          <p:cNvSpPr txBox="1"/>
          <p:nvPr/>
        </p:nvSpPr>
        <p:spPr>
          <a:xfrm>
            <a:off x="746473" y="8634567"/>
            <a:ext cx="1434387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my-</a:t>
            </a: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project</a:t>
            </a: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.Rproj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451" name="Graphic 450" descr="Document with solid fill">
            <a:extLst>
              <a:ext uri="{FF2B5EF4-FFF2-40B4-BE49-F238E27FC236}">
                <a16:creationId xmlns:a16="http://schemas.microsoft.com/office/drawing/2014/main" id="{62C947E5-50F5-8B6B-A5E2-606F407270F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0671" y="8716488"/>
            <a:ext cx="176157" cy="176157"/>
          </a:xfrm>
          <a:prstGeom prst="rect">
            <a:avLst/>
          </a:prstGeom>
        </p:spPr>
      </p:pic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D1017214-58EC-F90F-890D-3DB3E27421F3}"/>
              </a:ext>
            </a:extLst>
          </p:cNvPr>
          <p:cNvCxnSpPr>
            <a:cxnSpLocks/>
          </p:cNvCxnSpPr>
          <p:nvPr/>
        </p:nvCxnSpPr>
        <p:spPr>
          <a:xfrm flipH="1">
            <a:off x="485247" y="9069867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2C9960B8-5BD4-3613-CC9A-C0B359562052}"/>
              </a:ext>
            </a:extLst>
          </p:cNvPr>
          <p:cNvSpPr txBox="1"/>
          <p:nvPr/>
        </p:nvSpPr>
        <p:spPr>
          <a:xfrm>
            <a:off x="746474" y="8897420"/>
            <a:ext cx="1276262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README.md</a:t>
            </a:r>
          </a:p>
        </p:txBody>
      </p:sp>
      <p:pic>
        <p:nvPicPr>
          <p:cNvPr id="454" name="Graphic 453" descr="Document with solid fill">
            <a:extLst>
              <a:ext uri="{FF2B5EF4-FFF2-40B4-BE49-F238E27FC236}">
                <a16:creationId xmlns:a16="http://schemas.microsoft.com/office/drawing/2014/main" id="{57B76206-E0BC-4E2F-4D7C-15EDF84D303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0671" y="8983188"/>
            <a:ext cx="176157" cy="176157"/>
          </a:xfrm>
          <a:prstGeom prst="rect">
            <a:avLst/>
          </a:prstGeom>
        </p:spPr>
      </p:pic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EA88CD69-7B43-EACD-1D1D-B572A490CDD4}"/>
              </a:ext>
            </a:extLst>
          </p:cNvPr>
          <p:cNvCxnSpPr>
            <a:cxnSpLocks/>
          </p:cNvCxnSpPr>
          <p:nvPr/>
        </p:nvCxnSpPr>
        <p:spPr>
          <a:xfrm flipH="1">
            <a:off x="1645042" y="8443438"/>
            <a:ext cx="142957" cy="81917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B5403089-32D0-1260-4850-D232EC1F4EF9}"/>
              </a:ext>
            </a:extLst>
          </p:cNvPr>
          <p:cNvCxnSpPr>
            <a:cxnSpLocks/>
          </p:cNvCxnSpPr>
          <p:nvPr/>
        </p:nvCxnSpPr>
        <p:spPr>
          <a:xfrm>
            <a:off x="1572123" y="9099714"/>
            <a:ext cx="121713" cy="143536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8" name="TextBox 467">
            <a:extLst>
              <a:ext uri="{FF2B5EF4-FFF2-40B4-BE49-F238E27FC236}">
                <a16:creationId xmlns:a16="http://schemas.microsoft.com/office/drawing/2014/main" id="{1D2FA2A7-F1E3-B279-756A-5FF1D7FDA289}"/>
              </a:ext>
            </a:extLst>
          </p:cNvPr>
          <p:cNvSpPr txBox="1"/>
          <p:nvPr/>
        </p:nvSpPr>
        <p:spPr>
          <a:xfrm>
            <a:off x="328663" y="5269696"/>
            <a:ext cx="3037294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Projects are folders containing a file with the extension .</a:t>
            </a:r>
            <a:r>
              <a:rPr lang="en-GB" b="0" dirty="0" err="1">
                <a:solidFill>
                  <a:srgbClr val="000000"/>
                </a:solidFill>
              </a:rPr>
              <a:t>Rproj</a:t>
            </a:r>
            <a:r>
              <a:rPr lang="en-GB" b="0" dirty="0">
                <a:solidFill>
                  <a:srgbClr val="000000"/>
                </a:solidFill>
              </a:rPr>
              <a:t>. Projects should be structured something like this: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1EA2032A-E99F-1E74-FF09-FD516D957477}"/>
              </a:ext>
            </a:extLst>
          </p:cNvPr>
          <p:cNvSpPr txBox="1"/>
          <p:nvPr/>
        </p:nvSpPr>
        <p:spPr>
          <a:xfrm>
            <a:off x="3716603" y="1480141"/>
            <a:ext cx="3046030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Packages should be loaded in one place with successive calls to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library()</a:t>
            </a:r>
            <a:endParaRPr lang="en-GB" b="0" dirty="0">
              <a:solidFill>
                <a:srgbClr val="00000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4EEBC666-5065-0BE6-6E57-6E22BA5E8335}"/>
              </a:ext>
            </a:extLst>
          </p:cNvPr>
          <p:cNvSpPr txBox="1"/>
          <p:nvPr/>
        </p:nvSpPr>
        <p:spPr>
          <a:xfrm>
            <a:off x="3716603" y="4156699"/>
            <a:ext cx="3046030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GitHub stars are a good proxy for a package's quality. Not sure whether to use a package? If it has &gt;200 stars on GitHub it's probably okay!</a:t>
            </a:r>
            <a:endParaRPr lang="en-GB" b="0" dirty="0">
              <a:solidFill>
                <a:srgbClr val="00000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473" name="Basics">
            <a:extLst>
              <a:ext uri="{FF2B5EF4-FFF2-40B4-BE49-F238E27FC236}">
                <a16:creationId xmlns:a16="http://schemas.microsoft.com/office/drawing/2014/main" id="{15E9A91F-BD46-FE95-8734-66D67EAA0827}"/>
              </a:ext>
            </a:extLst>
          </p:cNvPr>
          <p:cNvSpPr txBox="1"/>
          <p:nvPr/>
        </p:nvSpPr>
        <p:spPr>
          <a:xfrm>
            <a:off x="3708698" y="4976868"/>
            <a:ext cx="170559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Getting Help</a:t>
            </a:r>
            <a:endParaRPr dirty="0"/>
          </a:p>
        </p:txBody>
      </p:sp>
      <p:sp>
        <p:nvSpPr>
          <p:cNvPr id="474" name="Line">
            <a:extLst>
              <a:ext uri="{FF2B5EF4-FFF2-40B4-BE49-F238E27FC236}">
                <a16:creationId xmlns:a16="http://schemas.microsoft.com/office/drawing/2014/main" id="{57E812A9-2AFB-8C4B-0300-B9BA9C520998}"/>
              </a:ext>
            </a:extLst>
          </p:cNvPr>
          <p:cNvSpPr/>
          <p:nvPr/>
        </p:nvSpPr>
        <p:spPr>
          <a:xfrm>
            <a:off x="3717349" y="4930983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DB3A19B7-7DBC-0BAC-4CFB-310FA8A2385A}"/>
              </a:ext>
            </a:extLst>
          </p:cNvPr>
          <p:cNvSpPr txBox="1"/>
          <p:nvPr/>
        </p:nvSpPr>
        <p:spPr>
          <a:xfrm>
            <a:off x="3728918" y="5542504"/>
            <a:ext cx="3150187" cy="1479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21"/>
              </a:rPr>
              <a:t>minimal, reproducible example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should demonstrate the issue as simply as possible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Copy your example code and run </a:t>
            </a:r>
            <a:r>
              <a:rPr lang="en-GB" sz="105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reprex</a:t>
            </a:r>
            <a:r>
              <a:rPr lang="en-GB" sz="105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::</a:t>
            </a:r>
            <a:r>
              <a:rPr lang="en-GB" sz="105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reprex</a:t>
            </a:r>
            <a:r>
              <a:rPr lang="en-GB" sz="105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embed errors/messages/outputs as comments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your </a:t>
            </a:r>
            <a:r>
              <a:rPr lang="en-GB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reprex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a question on Teams or </a:t>
            </a:r>
            <a:r>
              <a:rPr lang="en-GB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Stackoverflow</a:t>
            </a:r>
            <a:endParaRPr lang="en-GB" b="0" dirty="0">
              <a:solidFill>
                <a:srgbClr val="00000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5B4ADB93-B1CA-06EA-B626-F45EFBA03268}"/>
              </a:ext>
            </a:extLst>
          </p:cNvPr>
          <p:cNvSpPr txBox="1"/>
          <p:nvPr/>
        </p:nvSpPr>
        <p:spPr>
          <a:xfrm>
            <a:off x="3765845" y="7047816"/>
            <a:ext cx="2979070" cy="533479"/>
          </a:xfrm>
          <a:prstGeom prst="rect">
            <a:avLst/>
          </a:prstGeom>
          <a:solidFill>
            <a:srgbClr val="E5E5E7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print(</a:t>
            </a:r>
            <a:r>
              <a:rPr lang="en-GB" sz="900" b="0" dirty="0">
                <a:solidFill>
                  <a:srgbClr val="A31515"/>
                </a:solidFill>
                <a:effectLst/>
                <a:latin typeface="Fira Mono" panose="020B0509050000020004" pitchFamily="49" charset="0"/>
              </a:rPr>
              <a:t>"Hello "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+ </a:t>
            </a:r>
            <a:r>
              <a:rPr lang="en-GB" sz="900" b="0" dirty="0">
                <a:solidFill>
                  <a:srgbClr val="A31515"/>
                </a:solidFill>
                <a:effectLst/>
                <a:latin typeface="Fira Mono" panose="020B0509050000020004" pitchFamily="49" charset="0"/>
              </a:rPr>
              <a:t>"world!"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  <a:p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#&gt; Error in "Hello " + "world!": non-numeric argument to binary operator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</p:txBody>
      </p:sp>
      <p:grpSp>
        <p:nvGrpSpPr>
          <p:cNvPr id="490" name="Group">
            <a:extLst>
              <a:ext uri="{FF2B5EF4-FFF2-40B4-BE49-F238E27FC236}">
                <a16:creationId xmlns:a16="http://schemas.microsoft.com/office/drawing/2014/main" id="{4982F147-12F9-4B12-A3A3-DAAD749189FA}"/>
              </a:ext>
            </a:extLst>
          </p:cNvPr>
          <p:cNvGrpSpPr/>
          <p:nvPr/>
        </p:nvGrpSpPr>
        <p:grpSpPr>
          <a:xfrm>
            <a:off x="3730352" y="5363269"/>
            <a:ext cx="2818196" cy="226109"/>
            <a:chOff x="0" y="0"/>
            <a:chExt cx="2818195" cy="226107"/>
          </a:xfrm>
        </p:grpSpPr>
        <p:sp>
          <p:nvSpPr>
            <p:cNvPr id="491" name="SUBTITLE">
              <a:extLst>
                <a:ext uri="{FF2B5EF4-FFF2-40B4-BE49-F238E27FC236}">
                  <a16:creationId xmlns:a16="http://schemas.microsoft.com/office/drawing/2014/main" id="{F70A5272-5C4E-EFCC-D00F-C0A11B3E78AA}"/>
                </a:ext>
              </a:extLst>
            </p:cNvPr>
            <p:cNvSpPr txBox="1"/>
            <p:nvPr/>
          </p:nvSpPr>
          <p:spPr>
            <a:xfrm>
              <a:off x="0" y="15795"/>
              <a:ext cx="1239122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CREATE A REPREX</a:t>
              </a:r>
              <a:endParaRPr dirty="0"/>
            </a:p>
          </p:txBody>
        </p:sp>
        <p:sp>
          <p:nvSpPr>
            <p:cNvPr id="492" name="Line">
              <a:extLst>
                <a:ext uri="{FF2B5EF4-FFF2-40B4-BE49-F238E27FC236}">
                  <a16:creationId xmlns:a16="http://schemas.microsoft.com/office/drawing/2014/main" id="{25F63429-85A0-B9FE-D1B3-5CC160784DC4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493" name="Rectangle 492">
            <a:extLst>
              <a:ext uri="{FF2B5EF4-FFF2-40B4-BE49-F238E27FC236}">
                <a16:creationId xmlns:a16="http://schemas.microsoft.com/office/drawing/2014/main" id="{8C314863-E9D4-2691-1A4E-FA3BAF84C7CF}"/>
              </a:ext>
            </a:extLst>
          </p:cNvPr>
          <p:cNvSpPr/>
          <p:nvPr/>
        </p:nvSpPr>
        <p:spPr>
          <a:xfrm>
            <a:off x="4297841" y="7619246"/>
            <a:ext cx="2511333" cy="553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dirty="0">
                <a:solidFill>
                  <a:srgbClr val="000000"/>
                </a:solidFill>
              </a:rPr>
              <a:t>This </a:t>
            </a:r>
            <a:r>
              <a:rPr lang="en-GB" b="0" dirty="0" err="1">
                <a:solidFill>
                  <a:srgbClr val="000000"/>
                </a:solidFill>
              </a:rPr>
              <a:t>reprex</a:t>
            </a:r>
            <a:r>
              <a:rPr lang="en-GB" b="0" dirty="0">
                <a:solidFill>
                  <a:srgbClr val="000000"/>
                </a:solidFill>
              </a:rPr>
              <a:t> minimally demonstrates an error when attempting to use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+</a:t>
            </a:r>
            <a:r>
              <a:rPr lang="en-GB" b="0" dirty="0">
                <a:solidFill>
                  <a:srgbClr val="000000"/>
                </a:solidFill>
              </a:rPr>
              <a:t> for Python-style string concatenation</a:t>
            </a:r>
            <a:endParaRPr kumimoji="0" lang="en-GB" sz="12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6" name="Arc 495">
            <a:extLst>
              <a:ext uri="{FF2B5EF4-FFF2-40B4-BE49-F238E27FC236}">
                <a16:creationId xmlns:a16="http://schemas.microsoft.com/office/drawing/2014/main" id="{7A5EDBDD-E0B8-CBB6-10EC-C796AE4A5BA2}"/>
              </a:ext>
            </a:extLst>
          </p:cNvPr>
          <p:cNvSpPr/>
          <p:nvPr/>
        </p:nvSpPr>
        <p:spPr>
          <a:xfrm rot="11427216">
            <a:off x="4000888" y="7574257"/>
            <a:ext cx="593907" cy="339677"/>
          </a:xfrm>
          <a:prstGeom prst="arc">
            <a:avLst>
              <a:gd name="adj1" fmla="val 16200000"/>
              <a:gd name="adj2" fmla="val 21548887"/>
            </a:avLst>
          </a:prstGeom>
          <a:noFill/>
          <a:ln w="2222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497" name="Group">
            <a:extLst>
              <a:ext uri="{FF2B5EF4-FFF2-40B4-BE49-F238E27FC236}">
                <a16:creationId xmlns:a16="http://schemas.microsoft.com/office/drawing/2014/main" id="{46540239-CBC5-C666-769D-8B2462E4EC72}"/>
              </a:ext>
            </a:extLst>
          </p:cNvPr>
          <p:cNvGrpSpPr/>
          <p:nvPr/>
        </p:nvGrpSpPr>
        <p:grpSpPr>
          <a:xfrm>
            <a:off x="3730352" y="8201714"/>
            <a:ext cx="2818196" cy="274800"/>
            <a:chOff x="0" y="0"/>
            <a:chExt cx="2818195" cy="274798"/>
          </a:xfrm>
        </p:grpSpPr>
        <p:sp>
          <p:nvSpPr>
            <p:cNvPr id="498" name="SUBTITLE">
              <a:extLst>
                <a:ext uri="{FF2B5EF4-FFF2-40B4-BE49-F238E27FC236}">
                  <a16:creationId xmlns:a16="http://schemas.microsoft.com/office/drawing/2014/main" id="{FF3CAA75-CCCB-1DC2-E4F5-25A4A83B0F15}"/>
                </a:ext>
              </a:extLst>
            </p:cNvPr>
            <p:cNvSpPr txBox="1"/>
            <p:nvPr/>
          </p:nvSpPr>
          <p:spPr>
            <a:xfrm>
              <a:off x="0" y="64486"/>
              <a:ext cx="2616100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>
                  <a:sym typeface="Wingdings" panose="05000000000000000000" pitchFamily="2" charset="2"/>
                </a:rPr>
                <a:t>ETIQUETTE WHEN ASKING QUESTIONS</a:t>
              </a:r>
              <a:endParaRPr dirty="0"/>
            </a:p>
          </p:txBody>
        </p:sp>
        <p:sp>
          <p:nvSpPr>
            <p:cNvPr id="499" name="Line">
              <a:extLst>
                <a:ext uri="{FF2B5EF4-FFF2-40B4-BE49-F238E27FC236}">
                  <a16:creationId xmlns:a16="http://schemas.microsoft.com/office/drawing/2014/main" id="{7F82882A-115E-E167-C641-EB0EE1C4F5C4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pic>
        <p:nvPicPr>
          <p:cNvPr id="503" name="Picture 502" descr="Icon&#10;&#10;Description automatically generated">
            <a:extLst>
              <a:ext uri="{FF2B5EF4-FFF2-40B4-BE49-F238E27FC236}">
                <a16:creationId xmlns:a16="http://schemas.microsoft.com/office/drawing/2014/main" id="{99206BC7-1896-A422-BF5C-2F413A7E191A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71" y="4993642"/>
            <a:ext cx="453973" cy="524203"/>
          </a:xfrm>
          <a:prstGeom prst="rect">
            <a:avLst/>
          </a:prstGeom>
        </p:spPr>
      </p:pic>
      <p:grpSp>
        <p:nvGrpSpPr>
          <p:cNvPr id="505" name="Group">
            <a:extLst>
              <a:ext uri="{FF2B5EF4-FFF2-40B4-BE49-F238E27FC236}">
                <a16:creationId xmlns:a16="http://schemas.microsoft.com/office/drawing/2014/main" id="{2D039538-FC81-1F93-59CC-5BC5044E61F3}"/>
              </a:ext>
            </a:extLst>
          </p:cNvPr>
          <p:cNvGrpSpPr/>
          <p:nvPr/>
        </p:nvGrpSpPr>
        <p:grpSpPr>
          <a:xfrm>
            <a:off x="7207369" y="6547757"/>
            <a:ext cx="6030674" cy="226109"/>
            <a:chOff x="0" y="0"/>
            <a:chExt cx="6030672" cy="226107"/>
          </a:xfrm>
        </p:grpSpPr>
        <p:sp>
          <p:nvSpPr>
            <p:cNvPr id="506" name="SUBTITLE">
              <a:extLst>
                <a:ext uri="{FF2B5EF4-FFF2-40B4-BE49-F238E27FC236}">
                  <a16:creationId xmlns:a16="http://schemas.microsoft.com/office/drawing/2014/main" id="{93B7F46F-CCC2-A1C8-E202-59D77A586C6E}"/>
                </a:ext>
              </a:extLst>
            </p:cNvPr>
            <p:cNvSpPr txBox="1"/>
            <p:nvPr/>
          </p:nvSpPr>
          <p:spPr>
            <a:xfrm>
              <a:off x="0" y="15795"/>
              <a:ext cx="1131720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NAMING THINGS</a:t>
              </a:r>
              <a:endParaRPr dirty="0"/>
            </a:p>
          </p:txBody>
        </p:sp>
        <p:sp>
          <p:nvSpPr>
            <p:cNvPr id="507" name="Line">
              <a:extLst>
                <a:ext uri="{FF2B5EF4-FFF2-40B4-BE49-F238E27FC236}">
                  <a16:creationId xmlns:a16="http://schemas.microsoft.com/office/drawing/2014/main" id="{F13D1D20-BF22-36C1-55B3-992E02F4A1A7}"/>
                </a:ext>
              </a:extLst>
            </p:cNvPr>
            <p:cNvSpPr/>
            <p:nvPr/>
          </p:nvSpPr>
          <p:spPr>
            <a:xfrm>
              <a:off x="23250" y="0"/>
              <a:ext cx="6007422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508" name="TextBox 507">
            <a:extLst>
              <a:ext uri="{FF2B5EF4-FFF2-40B4-BE49-F238E27FC236}">
                <a16:creationId xmlns:a16="http://schemas.microsoft.com/office/drawing/2014/main" id="{0BDE6A28-DEA8-3B4B-BD47-DFBEBFA62AE3}"/>
              </a:ext>
            </a:extLst>
          </p:cNvPr>
          <p:cNvSpPr txBox="1"/>
          <p:nvPr/>
        </p:nvSpPr>
        <p:spPr>
          <a:xfrm>
            <a:off x="7151460" y="6722486"/>
            <a:ext cx="3046030" cy="1479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Use </a:t>
            </a:r>
            <a:r>
              <a:rPr lang="en-GB" sz="105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lower_snake_case</a:t>
            </a:r>
            <a:r>
              <a:rPr lang="en-GB" b="0" dirty="0">
                <a:solidFill>
                  <a:srgbClr val="000000"/>
                </a:solidFill>
              </a:rPr>
              <a:t> </a:t>
            </a:r>
            <a:r>
              <a:rPr lang="en-GB" b="0" i="1" dirty="0">
                <a:solidFill>
                  <a:srgbClr val="000000"/>
                </a:solidFill>
              </a:rPr>
              <a:t>for most objects </a:t>
            </a:r>
            <a:r>
              <a:rPr lang="en-GB" b="0" dirty="0">
                <a:solidFill>
                  <a:srgbClr val="000000"/>
                </a:solidFill>
              </a:rPr>
              <a:t>(functions, variables etc)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5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Title_Snake_Case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0" dirty="0">
                <a:solidFill>
                  <a:srgbClr val="000000"/>
                </a:solidFill>
              </a:rPr>
              <a:t>may be used for</a:t>
            </a:r>
            <a:r>
              <a:rPr lang="en-GB" b="0" i="1" dirty="0">
                <a:solidFill>
                  <a:srgbClr val="000000"/>
                </a:solidFill>
              </a:rPr>
              <a:t> column names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Use only </a:t>
            </a:r>
            <a:r>
              <a:rPr lang="en-GB" dirty="0">
                <a:solidFill>
                  <a:srgbClr val="000000"/>
                </a:solidFill>
              </a:rPr>
              <a:t>syntactic</a:t>
            </a:r>
            <a:r>
              <a:rPr lang="en-GB" b="0" dirty="0">
                <a:solidFill>
                  <a:srgbClr val="000000"/>
                </a:solidFill>
              </a:rPr>
              <a:t> names where possible (include only </a:t>
            </a:r>
            <a:r>
              <a:rPr lang="en-GB" b="0" i="1" dirty="0">
                <a:solidFill>
                  <a:srgbClr val="000000"/>
                </a:solidFill>
              </a:rPr>
              <a:t>numbers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b="0" i="1" dirty="0">
                <a:solidFill>
                  <a:srgbClr val="000000"/>
                </a:solidFill>
              </a:rPr>
              <a:t>letters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b="0" i="1" dirty="0">
                <a:solidFill>
                  <a:srgbClr val="000000"/>
                </a:solidFill>
              </a:rPr>
              <a:t>underscores</a:t>
            </a:r>
            <a:r>
              <a:rPr lang="en-GB" b="0" dirty="0">
                <a:solidFill>
                  <a:srgbClr val="000000"/>
                </a:solidFill>
              </a:rPr>
              <a:t> and </a:t>
            </a:r>
            <a:r>
              <a:rPr lang="en-GB" b="0" i="1" dirty="0">
                <a:solidFill>
                  <a:srgbClr val="000000"/>
                </a:solidFill>
              </a:rPr>
              <a:t>periods</a:t>
            </a:r>
            <a:r>
              <a:rPr lang="en-GB" b="0" dirty="0">
                <a:solidFill>
                  <a:srgbClr val="000000"/>
                </a:solidFill>
              </a:rPr>
              <a:t>, and don't start with a number)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98000F32-AE8F-85EF-9106-A6CAF4966703}"/>
              </a:ext>
            </a:extLst>
          </p:cNvPr>
          <p:cNvSpPr txBox="1"/>
          <p:nvPr/>
        </p:nvSpPr>
        <p:spPr>
          <a:xfrm>
            <a:off x="10316323" y="6630110"/>
            <a:ext cx="3343125" cy="1518364"/>
          </a:xfrm>
          <a:prstGeom prst="rect">
            <a:avLst/>
          </a:prstGeom>
          <a:solidFill>
            <a:srgbClr val="E5E5E7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Good (</a:t>
            </a:r>
            <a:r>
              <a:rPr lang="en-GB" sz="900" b="0" dirty="0" err="1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lower_snake_case</a:t>
            </a: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GB" sz="900" b="0" i="1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everywhere</a:t>
            </a: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):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add1          &lt;- 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function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(x) x + 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1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first_letters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&lt;- letters[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1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: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3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]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iris_sample   &lt;- slice_sample(iris, n = </a:t>
            </a:r>
            <a:r>
              <a:rPr lang="pt-BR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5</a:t>
            </a:r>
            <a:r>
              <a:rPr lang="pt-BR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Bad (non-syntactic, not </a:t>
            </a:r>
            <a:r>
              <a:rPr lang="en-GB" sz="900" b="0" dirty="0" err="1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lower_snake_case</a:t>
            </a: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):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`add 1`       &lt;- 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function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(x) x + 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1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FirstLetters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 &lt;- letters[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1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: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3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]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iris.sample   &lt;- slice_sample(iris, n = </a:t>
            </a:r>
            <a:r>
              <a:rPr lang="pt-BR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5</a:t>
            </a:r>
            <a:r>
              <a:rPr lang="pt-BR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</p:txBody>
      </p:sp>
      <p:grpSp>
        <p:nvGrpSpPr>
          <p:cNvPr id="512" name="Group">
            <a:extLst>
              <a:ext uri="{FF2B5EF4-FFF2-40B4-BE49-F238E27FC236}">
                <a16:creationId xmlns:a16="http://schemas.microsoft.com/office/drawing/2014/main" id="{552B4148-19F2-6DB2-045A-8E149A6F678F}"/>
              </a:ext>
            </a:extLst>
          </p:cNvPr>
          <p:cNvGrpSpPr/>
          <p:nvPr/>
        </p:nvGrpSpPr>
        <p:grpSpPr>
          <a:xfrm>
            <a:off x="7207369" y="8243207"/>
            <a:ext cx="6030674" cy="226109"/>
            <a:chOff x="0" y="0"/>
            <a:chExt cx="6030672" cy="226107"/>
          </a:xfrm>
        </p:grpSpPr>
        <p:sp>
          <p:nvSpPr>
            <p:cNvPr id="513" name="SUBTITLE">
              <a:extLst>
                <a:ext uri="{FF2B5EF4-FFF2-40B4-BE49-F238E27FC236}">
                  <a16:creationId xmlns:a16="http://schemas.microsoft.com/office/drawing/2014/main" id="{D09AE67D-500A-8797-3448-7FAF741B0443}"/>
                </a:ext>
              </a:extLst>
            </p:cNvPr>
            <p:cNvSpPr txBox="1"/>
            <p:nvPr/>
          </p:nvSpPr>
          <p:spPr>
            <a:xfrm>
              <a:off x="0" y="15795"/>
              <a:ext cx="910506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WHITESPACE</a:t>
              </a:r>
              <a:endParaRPr dirty="0"/>
            </a:p>
          </p:txBody>
        </p:sp>
        <p:sp>
          <p:nvSpPr>
            <p:cNvPr id="514" name="Line">
              <a:extLst>
                <a:ext uri="{FF2B5EF4-FFF2-40B4-BE49-F238E27FC236}">
                  <a16:creationId xmlns:a16="http://schemas.microsoft.com/office/drawing/2014/main" id="{7928A5B0-30CF-6A16-07D9-32DA0D4E788A}"/>
                </a:ext>
              </a:extLst>
            </p:cNvPr>
            <p:cNvSpPr/>
            <p:nvPr/>
          </p:nvSpPr>
          <p:spPr>
            <a:xfrm>
              <a:off x="23250" y="0"/>
              <a:ext cx="6007422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515" name="TextBox 514">
            <a:extLst>
              <a:ext uri="{FF2B5EF4-FFF2-40B4-BE49-F238E27FC236}">
                <a16:creationId xmlns:a16="http://schemas.microsoft.com/office/drawing/2014/main" id="{BBC24933-CA47-4EF0-0A3E-15BD19D833A2}"/>
              </a:ext>
            </a:extLst>
          </p:cNvPr>
          <p:cNvSpPr txBox="1"/>
          <p:nvPr/>
        </p:nvSpPr>
        <p:spPr>
          <a:xfrm>
            <a:off x="7151460" y="8417560"/>
            <a:ext cx="3046030" cy="1874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000000"/>
                </a:solidFill>
              </a:rPr>
              <a:t>Add spaces</a:t>
            </a:r>
            <a:r>
              <a:rPr lang="en-GB" b="0" dirty="0">
                <a:solidFill>
                  <a:srgbClr val="000000"/>
                </a:solidFill>
              </a:rPr>
              <a:t> after commas and around operators like </a:t>
            </a:r>
            <a:r>
              <a:rPr lang="en-GB" sz="90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|&gt;</a:t>
            </a:r>
            <a:r>
              <a:rPr lang="en-GB" sz="1050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sz="90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%&gt;%</a:t>
            </a:r>
            <a:r>
              <a:rPr lang="en-GB" sz="1050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+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-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sz="100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*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/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=</a:t>
            </a:r>
            <a:r>
              <a:rPr lang="en-GB" b="0" dirty="0">
                <a:solidFill>
                  <a:srgbClr val="000000"/>
                </a:solidFill>
              </a:rPr>
              <a:t> and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&lt;-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Indentation increases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should always be by </a:t>
            </a:r>
            <a:r>
              <a:rPr lang="en-GB" b="0" i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exactly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2 spaces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Add </a:t>
            </a:r>
            <a:r>
              <a:rPr lang="en-GB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linebreaks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when lines get longer </a:t>
            </a:r>
            <a:b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than 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80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characters. 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When there are many arguments in a call, 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give each argument its own line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(including the first one!)</a:t>
            </a:r>
            <a:endParaRPr lang="en-GB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DF6ED36F-E6DA-BCCC-C756-F50D2AB55A49}"/>
              </a:ext>
            </a:extLst>
          </p:cNvPr>
          <p:cNvSpPr txBox="1"/>
          <p:nvPr/>
        </p:nvSpPr>
        <p:spPr>
          <a:xfrm>
            <a:off x="10310839" y="8326624"/>
            <a:ext cx="3343125" cy="1846659"/>
          </a:xfrm>
          <a:prstGeom prst="rect">
            <a:avLst/>
          </a:prstGeom>
          <a:solidFill>
            <a:srgbClr val="E5E5E7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Good (lots of spaces, indents always by +2):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df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&lt;- iris |&gt;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mutate(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Sepal.Area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=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Sepal.Width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*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Sepal.Length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,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Petal.Area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=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Petal.Width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*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Petal.Length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)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Bad (inconsistent spacing and indentation):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df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&lt;-iris |&gt;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mutate(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Sepal.Area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Sepal.Width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*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Sepal.Length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,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Petal.Area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Petal.Width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*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Petal.Length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</p:txBody>
      </p:sp>
      <p:sp>
        <p:nvSpPr>
          <p:cNvPr id="522" name="Logistics">
            <a:extLst>
              <a:ext uri="{FF2B5EF4-FFF2-40B4-BE49-F238E27FC236}">
                <a16:creationId xmlns:a16="http://schemas.microsoft.com/office/drawing/2014/main" id="{2FD0DD3B-C66A-4E01-9840-13ADF6CAA852}"/>
              </a:ext>
            </a:extLst>
          </p:cNvPr>
          <p:cNvSpPr txBox="1"/>
          <p:nvPr/>
        </p:nvSpPr>
        <p:spPr>
          <a:xfrm>
            <a:off x="7168231" y="1136620"/>
            <a:ext cx="142346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Databases</a:t>
            </a:r>
            <a:endParaRPr dirty="0"/>
          </a:p>
        </p:txBody>
      </p:sp>
      <p:sp>
        <p:nvSpPr>
          <p:cNvPr id="523" name="Line">
            <a:extLst>
              <a:ext uri="{FF2B5EF4-FFF2-40B4-BE49-F238E27FC236}">
                <a16:creationId xmlns:a16="http://schemas.microsoft.com/office/drawing/2014/main" id="{28EB0EDE-36FD-E6C4-CEBB-62DFB13576D0}"/>
              </a:ext>
            </a:extLst>
          </p:cNvPr>
          <p:cNvSpPr/>
          <p:nvPr/>
        </p:nvSpPr>
        <p:spPr>
          <a:xfrm>
            <a:off x="7136021" y="1088743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559742E7-6F74-93D2-20E1-CD133674C033}"/>
              </a:ext>
            </a:extLst>
          </p:cNvPr>
          <p:cNvSpPr txBox="1"/>
          <p:nvPr/>
        </p:nvSpPr>
        <p:spPr>
          <a:xfrm>
            <a:off x="9601201" y="6159205"/>
            <a:ext cx="407503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1" dirty="0"/>
              <a:t>For other styling guidance, refer to the </a:t>
            </a:r>
            <a:r>
              <a:rPr lang="en-GB" b="0" i="1" dirty="0" err="1">
                <a:hlinkClick r:id="rId23"/>
              </a:rPr>
              <a:t>Tidyverse</a:t>
            </a:r>
            <a:r>
              <a:rPr lang="en-GB" b="0" i="1" dirty="0">
                <a:hlinkClick r:id="rId23"/>
              </a:rPr>
              <a:t> style guide</a:t>
            </a:r>
            <a:endParaRPr kumimoji="0" lang="en-GB" sz="1200" b="0" i="1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50C8AA03-E4D9-0945-7969-1A6AAA0969D6}"/>
              </a:ext>
            </a:extLst>
          </p:cNvPr>
          <p:cNvSpPr txBox="1"/>
          <p:nvPr/>
        </p:nvSpPr>
        <p:spPr>
          <a:xfrm>
            <a:off x="7135605" y="1393720"/>
            <a:ext cx="3095846" cy="5308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Use {</a:t>
            </a:r>
            <a:r>
              <a:rPr lang="en-GB" dirty="0">
                <a:solidFill>
                  <a:srgbClr val="000000"/>
                </a:solidFill>
              </a:rPr>
              <a:t>DBI</a:t>
            </a:r>
            <a:r>
              <a:rPr lang="en-GB" b="0" dirty="0">
                <a:solidFill>
                  <a:srgbClr val="000000"/>
                </a:solidFill>
              </a:rPr>
              <a:t>}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0" dirty="0">
                <a:solidFill>
                  <a:srgbClr val="000000"/>
                </a:solidFill>
              </a:rPr>
              <a:t>and {</a:t>
            </a:r>
            <a:r>
              <a:rPr lang="en-GB" dirty="0" err="1">
                <a:solidFill>
                  <a:srgbClr val="000000"/>
                </a:solidFill>
              </a:rPr>
              <a:t>odbc</a:t>
            </a:r>
            <a:r>
              <a:rPr lang="en-GB" b="0" dirty="0">
                <a:solidFill>
                  <a:srgbClr val="000000"/>
                </a:solidFill>
              </a:rPr>
              <a:t>}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0" dirty="0">
                <a:solidFill>
                  <a:srgbClr val="000000"/>
                </a:solidFill>
              </a:rPr>
              <a:t>to connect to SQL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Use </a:t>
            </a:r>
            <a:r>
              <a:rPr lang="en-GB" dirty="0">
                <a:solidFill>
                  <a:srgbClr val="000000"/>
                </a:solidFill>
              </a:rPr>
              <a:t>helper functions</a:t>
            </a:r>
            <a:r>
              <a:rPr lang="en-GB" b="0" dirty="0">
                <a:solidFill>
                  <a:srgbClr val="000000"/>
                </a:solidFill>
              </a:rPr>
              <a:t> to create connections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974D1B39-6614-BD04-6711-7A4C6765E557}"/>
              </a:ext>
            </a:extLst>
          </p:cNvPr>
          <p:cNvSpPr txBox="1"/>
          <p:nvPr/>
        </p:nvSpPr>
        <p:spPr>
          <a:xfrm>
            <a:off x="9911362" y="3513058"/>
            <a:ext cx="2207718" cy="723275"/>
          </a:xfrm>
          <a:prstGeom prst="rect">
            <a:avLst/>
          </a:prstGeom>
          <a:solidFill>
            <a:srgbClr val="E5E5E7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0000"/>
                </a:solidFill>
                <a:latin typeface="Fira Mono" panose="020B0509050000020004" pitchFamily="49" charset="0"/>
              </a:rPr>
              <a:t>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&lt;- </a:t>
            </a:r>
            <a:endParaRPr lang="en-GB" sz="900" b="0" dirty="0">
              <a:solidFill>
                <a:srgbClr val="000000"/>
              </a:solidFill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b &lt;- </a:t>
            </a:r>
            <a:endParaRPr lang="en-GB" sz="900" b="0" dirty="0">
              <a:solidFill>
                <a:srgbClr val="000000"/>
              </a:solidFill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 &lt;-</a:t>
            </a:r>
          </a:p>
          <a:p>
            <a:r>
              <a:rPr lang="en-GB" sz="900" b="0" dirty="0">
                <a:solidFill>
                  <a:srgbClr val="000000"/>
                </a:solidFill>
                <a:latin typeface="Fira Mono" panose="020B0509050000020004" pitchFamily="49" charset="0"/>
              </a:rPr>
              <a:t>d &lt;- 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</a:t>
            </a:r>
          </a:p>
        </p:txBody>
      </p:sp>
      <p:sp>
        <p:nvSpPr>
          <p:cNvPr id="534" name="Rectangle: Rounded Corners 533">
            <a:extLst>
              <a:ext uri="{FF2B5EF4-FFF2-40B4-BE49-F238E27FC236}">
                <a16:creationId xmlns:a16="http://schemas.microsoft.com/office/drawing/2014/main" id="{5A185BAB-9BCF-423B-61E1-171E2A8A3D34}"/>
              </a:ext>
            </a:extLst>
          </p:cNvPr>
          <p:cNvSpPr/>
          <p:nvPr/>
        </p:nvSpPr>
        <p:spPr>
          <a:xfrm>
            <a:off x="10302539" y="3568465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a</a:t>
            </a:r>
          </a:p>
        </p:txBody>
      </p:sp>
      <p:sp>
        <p:nvSpPr>
          <p:cNvPr id="536" name="Rectangle: Rounded Corners 535">
            <a:extLst>
              <a:ext uri="{FF2B5EF4-FFF2-40B4-BE49-F238E27FC236}">
                <a16:creationId xmlns:a16="http://schemas.microsoft.com/office/drawing/2014/main" id="{8890AA35-3315-CC6B-6480-BBA6E24D9577}"/>
              </a:ext>
            </a:extLst>
          </p:cNvPr>
          <p:cNvSpPr/>
          <p:nvPr/>
        </p:nvSpPr>
        <p:spPr>
          <a:xfrm>
            <a:off x="10302539" y="3726570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b</a:t>
            </a:r>
          </a:p>
        </p:txBody>
      </p: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82C87FAF-F4C5-41F1-113B-F64CA648BEB9}"/>
              </a:ext>
            </a:extLst>
          </p:cNvPr>
          <p:cNvSpPr/>
          <p:nvPr/>
        </p:nvSpPr>
        <p:spPr>
          <a:xfrm>
            <a:off x="10302539" y="3890800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</a:t>
            </a:r>
          </a:p>
        </p:txBody>
      </p:sp>
      <p:sp>
        <p:nvSpPr>
          <p:cNvPr id="538" name="Rectangle: Rounded Corners 537">
            <a:extLst>
              <a:ext uri="{FF2B5EF4-FFF2-40B4-BE49-F238E27FC236}">
                <a16:creationId xmlns:a16="http://schemas.microsoft.com/office/drawing/2014/main" id="{E2CB76F3-7415-ED82-296C-50598FA79B70}"/>
              </a:ext>
            </a:extLst>
          </p:cNvPr>
          <p:cNvSpPr/>
          <p:nvPr/>
        </p:nvSpPr>
        <p:spPr>
          <a:xfrm>
            <a:off x="10302539" y="4049358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d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FF27FB4E-4F45-5ECC-3CA7-67E77AAC8DCA}"/>
              </a:ext>
            </a:extLst>
          </p:cNvPr>
          <p:cNvSpPr txBox="1"/>
          <p:nvPr/>
        </p:nvSpPr>
        <p:spPr>
          <a:xfrm>
            <a:off x="9914162" y="4477022"/>
            <a:ext cx="2204918" cy="533479"/>
          </a:xfrm>
          <a:prstGeom prst="rect">
            <a:avLst/>
          </a:prstGeom>
          <a:solidFill>
            <a:srgbClr val="E5E5E7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          &lt;- 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function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(x) {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}</a:t>
            </a:r>
          </a:p>
        </p:txBody>
      </p:sp>
      <p:sp>
        <p:nvSpPr>
          <p:cNvPr id="540" name="Rectangle: Rounded Corners 539">
            <a:extLst>
              <a:ext uri="{FF2B5EF4-FFF2-40B4-BE49-F238E27FC236}">
                <a16:creationId xmlns:a16="http://schemas.microsoft.com/office/drawing/2014/main" id="{BE36FC84-1B36-F7C5-13F3-80936CC08BD9}"/>
              </a:ext>
            </a:extLst>
          </p:cNvPr>
          <p:cNvSpPr/>
          <p:nvPr/>
        </p:nvSpPr>
        <p:spPr>
          <a:xfrm>
            <a:off x="10178028" y="4684377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x</a:t>
            </a:r>
          </a:p>
        </p:txBody>
      </p:sp>
      <p:sp>
        <p:nvSpPr>
          <p:cNvPr id="544" name="Rectangle: Rounded Corners 543">
            <a:extLst>
              <a:ext uri="{FF2B5EF4-FFF2-40B4-BE49-F238E27FC236}">
                <a16:creationId xmlns:a16="http://schemas.microsoft.com/office/drawing/2014/main" id="{74E6315E-ECB6-3A98-4072-DCE24CF989E2}"/>
              </a:ext>
            </a:extLst>
          </p:cNvPr>
          <p:cNvSpPr/>
          <p:nvPr/>
        </p:nvSpPr>
        <p:spPr>
          <a:xfrm>
            <a:off x="9949428" y="4525627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5" name="Rectangle: Rounded Corners 544">
            <a:extLst>
              <a:ext uri="{FF2B5EF4-FFF2-40B4-BE49-F238E27FC236}">
                <a16:creationId xmlns:a16="http://schemas.microsoft.com/office/drawing/2014/main" id="{7708413D-497A-863D-C42B-BFE402C8EF96}"/>
              </a:ext>
            </a:extLst>
          </p:cNvPr>
          <p:cNvSpPr/>
          <p:nvPr/>
        </p:nvSpPr>
        <p:spPr>
          <a:xfrm>
            <a:off x="10272456" y="5302905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6" name="Rectangle: Rounded Corners 545">
            <a:extLst>
              <a:ext uri="{FF2B5EF4-FFF2-40B4-BE49-F238E27FC236}">
                <a16:creationId xmlns:a16="http://schemas.microsoft.com/office/drawing/2014/main" id="{878A46B2-2CF7-1CBC-24F8-34D447DA5879}"/>
              </a:ext>
            </a:extLst>
          </p:cNvPr>
          <p:cNvSpPr/>
          <p:nvPr/>
        </p:nvSpPr>
        <p:spPr>
          <a:xfrm>
            <a:off x="10272456" y="5463792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7" name="Rectangle: Rounded Corners 546">
            <a:extLst>
              <a:ext uri="{FF2B5EF4-FFF2-40B4-BE49-F238E27FC236}">
                <a16:creationId xmlns:a16="http://schemas.microsoft.com/office/drawing/2014/main" id="{DB6EFBB6-5B06-1363-6406-54328397B08C}"/>
              </a:ext>
            </a:extLst>
          </p:cNvPr>
          <p:cNvSpPr/>
          <p:nvPr/>
        </p:nvSpPr>
        <p:spPr>
          <a:xfrm>
            <a:off x="10272456" y="5625548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E562A263-369E-384E-5B52-9F9EDF04B5E2}"/>
              </a:ext>
            </a:extLst>
          </p:cNvPr>
          <p:cNvSpPr/>
          <p:nvPr/>
        </p:nvSpPr>
        <p:spPr>
          <a:xfrm>
            <a:off x="10272456" y="5783718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BB294173-4652-BA1D-3C75-99E691BE50DF}"/>
              </a:ext>
            </a:extLst>
          </p:cNvPr>
          <p:cNvSpPr txBox="1"/>
          <p:nvPr/>
        </p:nvSpPr>
        <p:spPr>
          <a:xfrm>
            <a:off x="9911361" y="5252415"/>
            <a:ext cx="1691781" cy="7232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a &lt;-           (a)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b &lt;-           (b)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 &lt;-           (c)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 &lt;-           (d)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28B540A8-C17D-6FAD-0066-ABA96CEC21E7}"/>
              </a:ext>
            </a:extLst>
          </p:cNvPr>
          <p:cNvSpPr txBox="1"/>
          <p:nvPr/>
        </p:nvSpPr>
        <p:spPr>
          <a:xfrm>
            <a:off x="12119080" y="3467461"/>
            <a:ext cx="1530816" cy="812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marR="0" indent="-2286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sz="11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Repetitive, complex code; purpose clarified by comments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4BF28F1D-8844-358D-5362-3899E7EB2DED}"/>
              </a:ext>
            </a:extLst>
          </p:cNvPr>
          <p:cNvSpPr txBox="1"/>
          <p:nvPr/>
        </p:nvSpPr>
        <p:spPr>
          <a:xfrm>
            <a:off x="12119080" y="4403666"/>
            <a:ext cx="1505024" cy="6436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marR="0" indent="-2286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n-GB" sz="11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Complex logic abstracted into functions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AA942003-2FB1-4B70-08FC-BD255F3D8F33}"/>
              </a:ext>
            </a:extLst>
          </p:cNvPr>
          <p:cNvSpPr txBox="1"/>
          <p:nvPr/>
        </p:nvSpPr>
        <p:spPr>
          <a:xfrm>
            <a:off x="12116786" y="5211581"/>
            <a:ext cx="1505024" cy="812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marR="0" indent="-2286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lang="en-GB" sz="1100" dirty="0"/>
              <a:t>Repetition reduced; clearer code; less need for comments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9" name="Logistics">
            <a:extLst>
              <a:ext uri="{FF2B5EF4-FFF2-40B4-BE49-F238E27FC236}">
                <a16:creationId xmlns:a16="http://schemas.microsoft.com/office/drawing/2014/main" id="{52BB52B2-0185-9D91-995E-BB1FED4340A4}"/>
              </a:ext>
            </a:extLst>
          </p:cNvPr>
          <p:cNvSpPr txBox="1"/>
          <p:nvPr/>
        </p:nvSpPr>
        <p:spPr>
          <a:xfrm>
            <a:off x="7168231" y="3146713"/>
            <a:ext cx="134972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Functions</a:t>
            </a:r>
            <a:endParaRPr dirty="0"/>
          </a:p>
        </p:txBody>
      </p:sp>
      <p:sp>
        <p:nvSpPr>
          <p:cNvPr id="560" name="Line">
            <a:extLst>
              <a:ext uri="{FF2B5EF4-FFF2-40B4-BE49-F238E27FC236}">
                <a16:creationId xmlns:a16="http://schemas.microsoft.com/office/drawing/2014/main" id="{43BD296E-65CF-D001-2B23-F7745236C240}"/>
              </a:ext>
            </a:extLst>
          </p:cNvPr>
          <p:cNvSpPr/>
          <p:nvPr/>
        </p:nvSpPr>
        <p:spPr>
          <a:xfrm>
            <a:off x="7136021" y="3098837"/>
            <a:ext cx="6540217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A0B2C900-44FE-DCCF-98CE-F3298EA2B7D8}"/>
              </a:ext>
            </a:extLst>
          </p:cNvPr>
          <p:cNvSpPr txBox="1"/>
          <p:nvPr/>
        </p:nvSpPr>
        <p:spPr>
          <a:xfrm>
            <a:off x="7135604" y="3489501"/>
            <a:ext cx="2742397" cy="1295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Write functions to </a:t>
            </a:r>
            <a:r>
              <a:rPr lang="en-GB" dirty="0">
                <a:solidFill>
                  <a:srgbClr val="000000"/>
                </a:solidFill>
              </a:rPr>
              <a:t>reduce repetition</a:t>
            </a:r>
            <a:r>
              <a:rPr lang="en-GB" b="0" dirty="0">
                <a:solidFill>
                  <a:srgbClr val="000000"/>
                </a:solidFill>
              </a:rPr>
              <a:t> or </a:t>
            </a:r>
            <a:r>
              <a:rPr lang="en-GB" dirty="0">
                <a:solidFill>
                  <a:srgbClr val="000000"/>
                </a:solidFill>
              </a:rPr>
              <a:t>increase clarity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Write many </a:t>
            </a:r>
            <a:r>
              <a:rPr lang="en-GB" dirty="0">
                <a:solidFill>
                  <a:srgbClr val="000000"/>
                </a:solidFill>
              </a:rPr>
              <a:t>small</a:t>
            </a:r>
            <a:r>
              <a:rPr lang="en-GB" b="0" dirty="0">
                <a:solidFill>
                  <a:srgbClr val="000000"/>
                </a:solidFill>
              </a:rPr>
              <a:t> functions that </a:t>
            </a:r>
            <a:r>
              <a:rPr lang="en-GB" dirty="0">
                <a:solidFill>
                  <a:srgbClr val="000000"/>
                </a:solidFill>
              </a:rPr>
              <a:t>call each other</a:t>
            </a:r>
            <a:endParaRPr lang="en-GB" b="0" dirty="0">
              <a:solidFill>
                <a:srgbClr val="000000"/>
              </a:solidFill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Define functions in </a:t>
            </a:r>
            <a:r>
              <a:rPr lang="en-GB" dirty="0">
                <a:solidFill>
                  <a:srgbClr val="000000"/>
                </a:solidFill>
              </a:rPr>
              <a:t>dedicated scripts </a:t>
            </a:r>
            <a:r>
              <a:rPr lang="en-GB" b="0" dirty="0">
                <a:solidFill>
                  <a:srgbClr val="000000"/>
                </a:solidFill>
              </a:rPr>
              <a:t>with corresponding names</a:t>
            </a:r>
          </a:p>
        </p:txBody>
      </p:sp>
      <p:sp>
        <p:nvSpPr>
          <p:cNvPr id="562" name="SUBSUBTITLE">
            <a:extLst>
              <a:ext uri="{FF2B5EF4-FFF2-40B4-BE49-F238E27FC236}">
                <a16:creationId xmlns:a16="http://schemas.microsoft.com/office/drawing/2014/main" id="{038012C8-4773-FD8C-FC8F-7863D4482D3D}"/>
              </a:ext>
            </a:extLst>
          </p:cNvPr>
          <p:cNvSpPr txBox="1"/>
          <p:nvPr/>
        </p:nvSpPr>
        <p:spPr>
          <a:xfrm>
            <a:off x="9882741" y="3199770"/>
            <a:ext cx="23419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GB" dirty="0"/>
              <a:t>WRITING FUNCTIONS: WORKFLOW</a:t>
            </a:r>
            <a:endParaRPr dirty="0"/>
          </a:p>
        </p:txBody>
      </p:sp>
      <p:graphicFrame>
        <p:nvGraphicFramePr>
          <p:cNvPr id="563" name="Table">
            <a:extLst>
              <a:ext uri="{FF2B5EF4-FFF2-40B4-BE49-F238E27FC236}">
                <a16:creationId xmlns:a16="http://schemas.microsoft.com/office/drawing/2014/main" id="{6BCD6167-DC68-5AB9-D016-262D294D0C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552765"/>
              </p:ext>
            </p:extLst>
          </p:nvPr>
        </p:nvGraphicFramePr>
        <p:xfrm>
          <a:off x="7130875" y="5078332"/>
          <a:ext cx="2663039" cy="9128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1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Good (verb-like)</a:t>
                      </a:r>
                      <a:endParaRPr sz="1100" b="1" dirty="0">
                        <a:solidFill>
                          <a:srgbClr val="D5553F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36000" marR="36000" marT="36000" marB="36000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Wingdings" panose="05000000000000000000" pitchFamily="2" charset="2"/>
                        </a:rPr>
                        <a:t> </a:t>
                      </a: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Bad (noun-like)</a:t>
                      </a:r>
                      <a:endParaRPr sz="1100" b="1" dirty="0">
                        <a:solidFill>
                          <a:srgbClr val="D5553F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36000" marR="36000" marT="36000" marB="36000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compute_totals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totals_getter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fit_model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modeller_func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import_datasets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project_data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4" name="SUBSUBTITLE">
            <a:extLst>
              <a:ext uri="{FF2B5EF4-FFF2-40B4-BE49-F238E27FC236}">
                <a16:creationId xmlns:a16="http://schemas.microsoft.com/office/drawing/2014/main" id="{442938DD-4AC8-4C2E-F062-710A48A41F65}"/>
              </a:ext>
            </a:extLst>
          </p:cNvPr>
          <p:cNvSpPr txBox="1"/>
          <p:nvPr/>
        </p:nvSpPr>
        <p:spPr>
          <a:xfrm>
            <a:off x="7142792" y="4807391"/>
            <a:ext cx="160620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GB" dirty="0"/>
              <a:t>NAMING CONVENTIONS</a:t>
            </a:r>
            <a:endParaRPr dirty="0"/>
          </a:p>
        </p:txBody>
      </p:sp>
      <p:sp>
        <p:nvSpPr>
          <p:cNvPr id="566" name="Flowchart: Merge 565">
            <a:extLst>
              <a:ext uri="{FF2B5EF4-FFF2-40B4-BE49-F238E27FC236}">
                <a16:creationId xmlns:a16="http://schemas.microsoft.com/office/drawing/2014/main" id="{C2F69DA3-1B84-C530-E716-0F8E3B19FA41}"/>
              </a:ext>
            </a:extLst>
          </p:cNvPr>
          <p:cNvSpPr/>
          <p:nvPr/>
        </p:nvSpPr>
        <p:spPr>
          <a:xfrm>
            <a:off x="11477952" y="4303414"/>
            <a:ext cx="543907" cy="133250"/>
          </a:xfrm>
          <a:prstGeom prst="flowChartMerge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7" name="Flowchart: Merge 566">
            <a:extLst>
              <a:ext uri="{FF2B5EF4-FFF2-40B4-BE49-F238E27FC236}">
                <a16:creationId xmlns:a16="http://schemas.microsoft.com/office/drawing/2014/main" id="{098667D3-39FF-2D83-5D04-651FB1DD31BE}"/>
              </a:ext>
            </a:extLst>
          </p:cNvPr>
          <p:cNvSpPr/>
          <p:nvPr/>
        </p:nvSpPr>
        <p:spPr>
          <a:xfrm>
            <a:off x="11477952" y="5080513"/>
            <a:ext cx="543907" cy="133250"/>
          </a:xfrm>
          <a:prstGeom prst="flowChartMerge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5443AC55-5B9F-7E2C-091A-ACD76F0D93FB}"/>
              </a:ext>
            </a:extLst>
          </p:cNvPr>
          <p:cNvSpPr txBox="1"/>
          <p:nvPr/>
        </p:nvSpPr>
        <p:spPr>
          <a:xfrm>
            <a:off x="7174761" y="1899219"/>
            <a:ext cx="2619153" cy="1051570"/>
          </a:xfrm>
          <a:prstGeom prst="rect">
            <a:avLst/>
          </a:prstGeom>
          <a:solidFill>
            <a:srgbClr val="E5E5E7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connect_to_db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&lt;- 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function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db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DBI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dbConnect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odbc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odbc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(), Database =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db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,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Hard-code common options here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}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B0EE33C4-EA86-33AE-DF2B-CF985D181CB4}"/>
              </a:ext>
            </a:extLst>
          </p:cNvPr>
          <p:cNvSpPr txBox="1"/>
          <p:nvPr/>
        </p:nvSpPr>
        <p:spPr>
          <a:xfrm>
            <a:off x="7745087" y="2634089"/>
            <a:ext cx="2356841" cy="394980"/>
          </a:xfrm>
          <a:prstGeom prst="rect">
            <a:avLst/>
          </a:prstGeom>
          <a:solidFill>
            <a:srgbClr val="E5E5E7"/>
          </a:solidFill>
          <a:ln>
            <a:solidFill>
              <a:schemeClr val="tx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Connect using the helper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 &lt;-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connect_to_db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GB" sz="900" b="0" dirty="0">
                <a:solidFill>
                  <a:srgbClr val="A31515"/>
                </a:solidFill>
                <a:effectLst/>
                <a:latin typeface="Fira Mono" panose="020B0509050000020004" pitchFamily="49" charset="0"/>
              </a:rPr>
              <a:t>"DWH_PL"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48BB25D6-B9B4-8365-4EB9-054717DE6A82}"/>
              </a:ext>
            </a:extLst>
          </p:cNvPr>
          <p:cNvSpPr txBox="1"/>
          <p:nvPr/>
        </p:nvSpPr>
        <p:spPr>
          <a:xfrm>
            <a:off x="10560129" y="1436430"/>
            <a:ext cx="2425287" cy="1690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Common data science tasks: use </a:t>
            </a:r>
            <a:r>
              <a:rPr lang="en-GB" b="0" i="1" dirty="0">
                <a:solidFill>
                  <a:srgbClr val="000000"/>
                </a:solidFill>
                <a:hlinkClick r:id="rId24"/>
              </a:rPr>
              <a:t>R for Data Science (2e)</a:t>
            </a:r>
            <a:endParaRPr lang="en-GB" b="0" i="1" dirty="0">
              <a:solidFill>
                <a:srgbClr val="000000"/>
              </a:solidFill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Developing packages: use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i="1" dirty="0">
                <a:solidFill>
                  <a:srgbClr val="000000"/>
                </a:solidFill>
                <a:hlinkClick r:id="rId25"/>
              </a:rPr>
              <a:t>R Packages (2e)</a:t>
            </a:r>
            <a:endParaRPr lang="en-GB" b="0" i="1" dirty="0">
              <a:solidFill>
                <a:srgbClr val="000000"/>
              </a:solidFill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Advanced programming: use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i="1" dirty="0">
                <a:solidFill>
                  <a:srgbClr val="000000"/>
                </a:solidFill>
                <a:hlinkClick r:id="rId26"/>
              </a:rPr>
              <a:t>Advanced R (2e)</a:t>
            </a:r>
            <a:endParaRPr lang="en-GB" b="0" dirty="0">
              <a:solidFill>
                <a:srgbClr val="000000"/>
              </a:solidFill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>
                <a:solidFill>
                  <a:srgbClr val="000000"/>
                </a:solidFill>
              </a:rPr>
              <a:t>Developing </a:t>
            </a:r>
            <a:r>
              <a:rPr lang="en-GB" b="0" dirty="0">
                <a:solidFill>
                  <a:srgbClr val="000000"/>
                </a:solidFill>
              </a:rPr>
              <a:t>apps: use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i="1" dirty="0">
                <a:solidFill>
                  <a:srgbClr val="000000"/>
                </a:solidFill>
                <a:hlinkClick r:id="rId27"/>
              </a:rPr>
              <a:t>Mastering Shiny</a:t>
            </a:r>
            <a:endParaRPr lang="en-GB" b="0" i="1" dirty="0">
              <a:solidFill>
                <a:srgbClr val="000000"/>
              </a:solidFill>
            </a:endParaRPr>
          </a:p>
        </p:txBody>
      </p:sp>
      <p:pic>
        <p:nvPicPr>
          <p:cNvPr id="572" name="Picture 571" descr="Logo&#10;&#10;Description automatically generated">
            <a:extLst>
              <a:ext uri="{FF2B5EF4-FFF2-40B4-BE49-F238E27FC236}">
                <a16:creationId xmlns:a16="http://schemas.microsoft.com/office/drawing/2014/main" id="{09DF6119-41AB-2D5A-7220-83C216439EB6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374" y="1282891"/>
            <a:ext cx="584074" cy="876111"/>
          </a:xfrm>
          <a:prstGeom prst="rect">
            <a:avLst/>
          </a:prstGeom>
        </p:spPr>
      </p:pic>
      <p:pic>
        <p:nvPicPr>
          <p:cNvPr id="574" name="Picture 573" descr="A bird on a sign&#10;&#10;Description automatically generated with medium confidence">
            <a:extLst>
              <a:ext uri="{FF2B5EF4-FFF2-40B4-BE49-F238E27FC236}">
                <a16:creationId xmlns:a16="http://schemas.microsoft.com/office/drawing/2014/main" id="{1979245D-359D-F148-40CF-F20FEA542825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374" y="2199474"/>
            <a:ext cx="587675" cy="771030"/>
          </a:xfrm>
          <a:prstGeom prst="rect">
            <a:avLst/>
          </a:prstGeom>
        </p:spPr>
      </p:pic>
      <p:pic>
        <p:nvPicPr>
          <p:cNvPr id="576" name="Picture 575" descr="Logo&#10;&#10;Description automatically generated">
            <a:extLst>
              <a:ext uri="{FF2B5EF4-FFF2-40B4-BE49-F238E27FC236}">
                <a16:creationId xmlns:a16="http://schemas.microsoft.com/office/drawing/2014/main" id="{AD1FF1F1-878D-FB26-E0C2-300CB6B8B2B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4" b="26781"/>
          <a:stretch/>
        </p:blipFill>
        <p:spPr>
          <a:xfrm>
            <a:off x="11984277" y="83162"/>
            <a:ext cx="1640251" cy="868176"/>
          </a:xfrm>
          <a:prstGeom prst="rect">
            <a:avLst/>
          </a:prstGeom>
        </p:spPr>
      </p:pic>
      <p:sp>
        <p:nvSpPr>
          <p:cNvPr id="578" name="TextBox 577">
            <a:extLst>
              <a:ext uri="{FF2B5EF4-FFF2-40B4-BE49-F238E27FC236}">
                <a16:creationId xmlns:a16="http://schemas.microsoft.com/office/drawing/2014/main" id="{5931B9C0-8EBD-6D3A-0963-9F1EAFD85363}"/>
              </a:ext>
            </a:extLst>
          </p:cNvPr>
          <p:cNvSpPr txBox="1"/>
          <p:nvPr/>
        </p:nvSpPr>
        <p:spPr>
          <a:xfrm>
            <a:off x="328664" y="9578399"/>
            <a:ext cx="2678264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NB, 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usethis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::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use_description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</a:rPr>
              <a:t> + 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usethis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::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use_namespace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</a:rPr>
              <a:t> will 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turn this structure into a package!</a:t>
            </a:r>
          </a:p>
        </p:txBody>
      </p:sp>
      <p:pic>
        <p:nvPicPr>
          <p:cNvPr id="583" name="Graphic 582" descr="Box with solid fill">
            <a:extLst>
              <a:ext uri="{FF2B5EF4-FFF2-40B4-BE49-F238E27FC236}">
                <a16:creationId xmlns:a16="http://schemas.microsoft.com/office/drawing/2014/main" id="{D9773483-A52A-3A51-94B9-1A711D2E3EF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714382" y="9717737"/>
            <a:ext cx="563768" cy="56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059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1040</Words>
  <Application>Microsoft Office PowerPoint</Application>
  <PresentationFormat>Custom</PresentationFormat>
  <Paragraphs>141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</vt:lpstr>
      <vt:lpstr>Fira Mono</vt:lpstr>
      <vt:lpstr>Helvetica Light</vt:lpstr>
      <vt:lpstr>Source Sans Pro</vt:lpstr>
      <vt:lpstr>Source Sans Pro Light</vt:lpstr>
      <vt:lpstr>Source Sans Pro Semibold</vt:lpstr>
      <vt:lpstr>White</vt:lpstr>
      <vt:lpstr>DfE Best Practice for R 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SCOTT, Jacob</dc:creator>
  <cp:lastModifiedBy>SCOTT, Jacob</cp:lastModifiedBy>
  <cp:revision>22</cp:revision>
  <dcterms:modified xsi:type="dcterms:W3CDTF">2023-03-17T09:20:36Z</dcterms:modified>
</cp:coreProperties>
</file>