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4"/>
  </p:sldMasterIdLst>
  <p:notesMasterIdLst>
    <p:notesMasterId r:id="rId18"/>
  </p:notesMasterIdLst>
  <p:handoutMasterIdLst>
    <p:handoutMasterId r:id="rId19"/>
  </p:handoutMasterIdLst>
  <p:sldIdLst>
    <p:sldId id="256" r:id="rId5"/>
    <p:sldId id="257" r:id="rId6"/>
    <p:sldId id="258" r:id="rId7"/>
    <p:sldId id="281" r:id="rId8"/>
    <p:sldId id="280" r:id="rId9"/>
    <p:sldId id="283" r:id="rId10"/>
    <p:sldId id="284" r:id="rId11"/>
    <p:sldId id="286" r:id="rId12"/>
    <p:sldId id="285" r:id="rId13"/>
    <p:sldId id="271" r:id="rId14"/>
    <p:sldId id="288" r:id="rId15"/>
    <p:sldId id="289"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0655" autoAdjust="0"/>
  </p:normalViewPr>
  <p:slideViewPr>
    <p:cSldViewPr snapToGrid="0">
      <p:cViewPr varScale="1">
        <p:scale>
          <a:sx n="100" d="100"/>
          <a:sy n="100" d="100"/>
        </p:scale>
        <p:origin x="2634"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The average views-to-likes ratio over time shows contrasting trends between the top-viewed(blue) and lower-viewed(red) videos. The spite in the red ratio suggests fewer engagements, likely due to the smaller number of views compared to the top viewed where the engagements were significantly larger. </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6568878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623247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9438500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305937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9078911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3796473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4744952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62397168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8935030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450650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1379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24697799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51034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507177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1309680"/>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1794057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17101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0315975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6250891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457023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7454390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34776036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84406122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7742453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00659070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64432" y="2180258"/>
            <a:ext cx="4941771" cy="3200400"/>
          </a:xfrm>
        </p:spPr>
        <p:txBody>
          <a:bodyPr anchor="ctr"/>
          <a:lstStyle/>
          <a:p>
            <a:r>
              <a:rPr lang="en-US" b="0" i="0" u="sng" dirty="0">
                <a:solidFill>
                  <a:schemeClr val="tx1"/>
                </a:solidFill>
                <a:effectLst/>
                <a:latin typeface="Selawik Semibold" panose="020B0702040204020203" pitchFamily="34" charset="0"/>
              </a:rPr>
              <a:t>Super Bowl Commercial: </a:t>
            </a:r>
            <a:br>
              <a:rPr lang="en-US" b="0" i="0" dirty="0">
                <a:solidFill>
                  <a:schemeClr val="tx1"/>
                </a:solidFill>
                <a:effectLst/>
                <a:latin typeface="Selawik Semibold" panose="020B0702040204020203" pitchFamily="34" charset="0"/>
              </a:rPr>
            </a:br>
            <a:r>
              <a:rPr lang="en-US" sz="2000" b="0" i="0" dirty="0">
                <a:solidFill>
                  <a:schemeClr val="tx1"/>
                </a:solidFill>
                <a:effectLst/>
                <a:latin typeface="Selawik Semibold" panose="020B0702040204020203" pitchFamily="34" charset="0"/>
              </a:rPr>
              <a:t>Impact of Brand Engagement &amp; Stock Performance</a:t>
            </a:r>
            <a:endParaRPr lang="en-US" sz="2000" dirty="0">
              <a:solidFill>
                <a:schemeClr val="tx1"/>
              </a:solidFill>
              <a:latin typeface="Selawik Semibold" panose="020B0702040204020203" pitchFamily="34" charset="0"/>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83637" y="0"/>
            <a:ext cx="9440034" cy="724512"/>
          </a:xfrm>
        </p:spPr>
        <p:txBody>
          <a:bodyPr>
            <a:normAutofit/>
          </a:bodyPr>
          <a:lstStyle/>
          <a:p>
            <a:r>
              <a:rPr lang="en-US" sz="2800" dirty="0"/>
              <a:t>Objective 3: Cost and Stock Performance Analysis</a:t>
            </a:r>
            <a:endParaRPr lang="en-US" sz="2800" dirty="0">
              <a:latin typeface="+mn-lt"/>
            </a:endParaRP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Subtitle 4">
            <a:extLst>
              <a:ext uri="{FF2B5EF4-FFF2-40B4-BE49-F238E27FC236}">
                <a16:creationId xmlns:a16="http://schemas.microsoft.com/office/drawing/2014/main" id="{2A6BAA4F-A5F6-4969-81BC-98FEA2EF3B47}"/>
              </a:ext>
            </a:extLst>
          </p:cNvPr>
          <p:cNvSpPr>
            <a:spLocks noGrp="1"/>
          </p:cNvSpPr>
          <p:nvPr>
            <p:ph type="subTitle" idx="1"/>
          </p:nvPr>
        </p:nvSpPr>
        <p:spPr>
          <a:xfrm>
            <a:off x="1073977" y="724512"/>
            <a:ext cx="9440034" cy="1049867"/>
          </a:xfrm>
        </p:spPr>
        <p:txBody>
          <a:bodyPr/>
          <a:lstStyle/>
          <a:p>
            <a:r>
              <a:rPr lang="en-US" dirty="0"/>
              <a:t>Focusing on the most-viewed and most-liked brand an analysis of cost and stock performance was conducted. </a:t>
            </a:r>
          </a:p>
        </p:txBody>
      </p:sp>
      <p:pic>
        <p:nvPicPr>
          <p:cNvPr id="9" name="Picture 8" descr="A graph with numbers and a line&#10;&#10;Description automatically generated">
            <a:extLst>
              <a:ext uri="{FF2B5EF4-FFF2-40B4-BE49-F238E27FC236}">
                <a16:creationId xmlns:a16="http://schemas.microsoft.com/office/drawing/2014/main" id="{C85918C9-785F-8CB3-E417-ACD84C359ED7}"/>
              </a:ext>
            </a:extLst>
          </p:cNvPr>
          <p:cNvPicPr>
            <a:picLocks noChangeAspect="1"/>
          </p:cNvPicPr>
          <p:nvPr/>
        </p:nvPicPr>
        <p:blipFill>
          <a:blip r:embed="rId3"/>
          <a:stretch>
            <a:fillRect/>
          </a:stretch>
        </p:blipFill>
        <p:spPr>
          <a:xfrm>
            <a:off x="499780" y="1536110"/>
            <a:ext cx="3823062" cy="3135845"/>
          </a:xfrm>
          <a:prstGeom prst="rect">
            <a:avLst/>
          </a:prstGeom>
        </p:spPr>
      </p:pic>
      <p:sp>
        <p:nvSpPr>
          <p:cNvPr id="10" name="TextBox 9">
            <a:extLst>
              <a:ext uri="{FF2B5EF4-FFF2-40B4-BE49-F238E27FC236}">
                <a16:creationId xmlns:a16="http://schemas.microsoft.com/office/drawing/2014/main" id="{6DC71DBF-444D-D213-6568-0492CC47593A}"/>
              </a:ext>
            </a:extLst>
          </p:cNvPr>
          <p:cNvSpPr txBox="1"/>
          <p:nvPr/>
        </p:nvSpPr>
        <p:spPr>
          <a:xfrm>
            <a:off x="4528457" y="1837509"/>
            <a:ext cx="5843452" cy="2308324"/>
          </a:xfrm>
          <a:prstGeom prst="rect">
            <a:avLst/>
          </a:prstGeom>
          <a:noFill/>
        </p:spPr>
        <p:txBody>
          <a:bodyPr wrap="square" rtlCol="0">
            <a:spAutoFit/>
          </a:bodyPr>
          <a:lstStyle/>
          <a:p>
            <a:r>
              <a:rPr lang="en-US" dirty="0"/>
              <a:t>Understanding the estimated cost to advertise plays a factor in whether an ad campaign is judged “successful” or not. </a:t>
            </a:r>
          </a:p>
          <a:p>
            <a:endParaRPr lang="en-US" dirty="0"/>
          </a:p>
          <a:p>
            <a:r>
              <a:rPr lang="en-US" dirty="0"/>
              <a:t>Using the data, we were able to graph the advertisement cost from 2000-2021. Although, not surprising, the graph shows the steady increase in cost to advertise over time, this is useful to understand for future projects. </a:t>
            </a:r>
          </a:p>
        </p:txBody>
      </p:sp>
    </p:spTree>
    <p:extLst>
      <p:ext uri="{BB962C8B-B14F-4D97-AF65-F5344CB8AC3E}">
        <p14:creationId xmlns:p14="http://schemas.microsoft.com/office/powerpoint/2010/main" val="196978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74AC-C187-5BF7-B1B2-0ABA9AD9B294}"/>
              </a:ext>
            </a:extLst>
          </p:cNvPr>
          <p:cNvSpPr>
            <a:spLocks noGrp="1"/>
          </p:cNvSpPr>
          <p:nvPr>
            <p:ph type="title"/>
          </p:nvPr>
        </p:nvSpPr>
        <p:spPr>
          <a:xfrm>
            <a:off x="913796" y="609600"/>
            <a:ext cx="5168052" cy="1117600"/>
          </a:xfrm>
        </p:spPr>
        <p:txBody>
          <a:bodyPr vert="horz" lIns="91440" tIns="45720" rIns="91440" bIns="45720" rtlCol="0" anchor="ctr">
            <a:normAutofit/>
          </a:bodyPr>
          <a:lstStyle/>
          <a:p>
            <a:pPr>
              <a:lnSpc>
                <a:spcPct val="90000"/>
              </a:lnSpc>
            </a:pPr>
            <a:r>
              <a:rPr lang="en-US">
                <a:solidFill>
                  <a:schemeClr val="tx2"/>
                </a:solidFill>
              </a:rPr>
              <a:t>Objective 3: Cost and Stock Performance Analysis</a:t>
            </a:r>
          </a:p>
        </p:txBody>
      </p:sp>
      <p:sp>
        <p:nvSpPr>
          <p:cNvPr id="3" name="Text Placeholder 2">
            <a:extLst>
              <a:ext uri="{FF2B5EF4-FFF2-40B4-BE49-F238E27FC236}">
                <a16:creationId xmlns:a16="http://schemas.microsoft.com/office/drawing/2014/main" id="{49330CB8-18D2-D35C-9114-F1B49E17BF38}"/>
              </a:ext>
            </a:extLst>
          </p:cNvPr>
          <p:cNvSpPr>
            <a:spLocks noGrp="1"/>
          </p:cNvSpPr>
          <p:nvPr>
            <p:ph type="body" idx="1"/>
          </p:nvPr>
        </p:nvSpPr>
        <p:spPr>
          <a:xfrm>
            <a:off x="913796" y="1998718"/>
            <a:ext cx="4541073" cy="3132083"/>
          </a:xfrm>
        </p:spPr>
        <p:txBody>
          <a:bodyPr vert="horz" lIns="91440" tIns="45720" rIns="91440" bIns="45720" rtlCol="0" anchor="t">
            <a:normAutofit/>
          </a:bodyPr>
          <a:lstStyle/>
          <a:p>
            <a:pPr>
              <a:buClr>
                <a:srgbClr val="3A3AFB"/>
              </a:buClr>
            </a:pPr>
            <a:r>
              <a:rPr lang="en-US" b="0" i="0" dirty="0">
                <a:solidFill>
                  <a:schemeClr val="tx2"/>
                </a:solidFill>
                <a:latin typeface="+mn-lt"/>
                <a:ea typeface="+mn-ea"/>
                <a:cs typeface="+mn-cs"/>
              </a:rPr>
              <a:t>The most viewed video in the dataset was a 2012 Doritos commercial. Analyzing stock data for Pepsi(PEP), the parent company, a dip in prices in February followed by a rise in March suggests the Super Bowl advertising campaign may have influenced stock growth</a:t>
            </a:r>
          </a:p>
        </p:txBody>
      </p:sp>
      <p:pic>
        <p:nvPicPr>
          <p:cNvPr id="16" name="Picture 15">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9" name="Content Placeholder 8" descr="A graph with a line going up&#10;&#10;Description automatically generated">
            <a:extLst>
              <a:ext uri="{FF2B5EF4-FFF2-40B4-BE49-F238E27FC236}">
                <a16:creationId xmlns:a16="http://schemas.microsoft.com/office/drawing/2014/main" id="{FB51A99F-06DF-C127-9CEF-FBE26DD9281D}"/>
              </a:ext>
            </a:extLst>
          </p:cNvPr>
          <p:cNvPicPr>
            <a:picLocks noGrp="1" noChangeAspect="1"/>
          </p:cNvPicPr>
          <p:nvPr>
            <p:ph sz="half" idx="2"/>
          </p:nvPr>
        </p:nvPicPr>
        <p:blipFill>
          <a:blip r:embed="rId4"/>
          <a:stretch>
            <a:fillRect/>
          </a:stretch>
        </p:blipFill>
        <p:spPr>
          <a:xfrm>
            <a:off x="5605306" y="1599325"/>
            <a:ext cx="5985555" cy="3531476"/>
          </a:xfrm>
          <a:prstGeom prst="rect">
            <a:avLst/>
          </a:prstGeom>
        </p:spPr>
      </p:pic>
      <p:sp>
        <p:nvSpPr>
          <p:cNvPr id="7" name="Slide Number Placeholder 6">
            <a:extLst>
              <a:ext uri="{FF2B5EF4-FFF2-40B4-BE49-F238E27FC236}">
                <a16:creationId xmlns:a16="http://schemas.microsoft.com/office/drawing/2014/main" id="{63BF6B3B-0EFC-F44F-BDCD-14A84A140BE6}"/>
              </a:ext>
            </a:extLst>
          </p:cNvPr>
          <p:cNvSpPr>
            <a:spLocks noGrp="1"/>
          </p:cNvSpPr>
          <p:nvPr>
            <p:ph type="sldNum" sz="quarter" idx="12"/>
          </p:nvPr>
        </p:nvSpPr>
        <p:spPr>
          <a:xfrm>
            <a:off x="10514011" y="6075779"/>
            <a:ext cx="753545" cy="365125"/>
          </a:xfrm>
        </p:spPr>
        <p:txBody>
          <a:bodyPr vert="horz" lIns="91440" tIns="45720" rIns="91440" bIns="45720" rtlCol="0" anchor="ctr">
            <a:normAutofit/>
          </a:bodyPr>
          <a:lstStyle/>
          <a:p>
            <a:pPr defTabSz="914400">
              <a:spcAft>
                <a:spcPts val="600"/>
              </a:spcAft>
            </a:pPr>
            <a:fld id="{A49DFD55-3C28-40EF-9E31-A92D2E4017FF}" type="slidenum">
              <a:rPr lang="en-US" sz="1000" smtClean="0"/>
              <a:pPr defTabSz="914400">
                <a:spcAft>
                  <a:spcPts val="600"/>
                </a:spcAft>
              </a:pPr>
              <a:t>11</a:t>
            </a:fld>
            <a:endParaRPr lang="en-US" sz="1000"/>
          </a:p>
        </p:txBody>
      </p:sp>
    </p:spTree>
    <p:extLst>
      <p:ext uri="{BB962C8B-B14F-4D97-AF65-F5344CB8AC3E}">
        <p14:creationId xmlns:p14="http://schemas.microsoft.com/office/powerpoint/2010/main" val="100028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B3AA-6688-EB26-CA97-11272EB421F2}"/>
              </a:ext>
            </a:extLst>
          </p:cNvPr>
          <p:cNvSpPr>
            <a:spLocks noGrp="1"/>
          </p:cNvSpPr>
          <p:nvPr>
            <p:ph type="title"/>
          </p:nvPr>
        </p:nvSpPr>
        <p:spPr>
          <a:xfrm>
            <a:off x="4240365" y="329489"/>
            <a:ext cx="7308296" cy="668994"/>
          </a:xfrm>
        </p:spPr>
        <p:txBody>
          <a:bodyPr vert="horz" lIns="91440" tIns="45720" rIns="91440" bIns="45720" rtlCol="0" anchor="b">
            <a:noAutofit/>
          </a:bodyPr>
          <a:lstStyle/>
          <a:p>
            <a:pPr>
              <a:lnSpc>
                <a:spcPct val="90000"/>
              </a:lnSpc>
            </a:pPr>
            <a:r>
              <a:rPr lang="en-US" sz="2400" dirty="0">
                <a:solidFill>
                  <a:schemeClr val="tx2"/>
                </a:solidFill>
              </a:rPr>
              <a:t>Objective 3: Cost and Stock Performance Analysis</a:t>
            </a:r>
          </a:p>
        </p:txBody>
      </p:sp>
      <p:sp>
        <p:nvSpPr>
          <p:cNvPr id="3" name="Content Placeholder 2">
            <a:extLst>
              <a:ext uri="{FF2B5EF4-FFF2-40B4-BE49-F238E27FC236}">
                <a16:creationId xmlns:a16="http://schemas.microsoft.com/office/drawing/2014/main" id="{E8BBDD8D-DB47-3933-A0D9-B5448D2EE8DF}"/>
              </a:ext>
            </a:extLst>
          </p:cNvPr>
          <p:cNvSpPr>
            <a:spLocks noGrp="1"/>
          </p:cNvSpPr>
          <p:nvPr>
            <p:ph sz="half" idx="2"/>
          </p:nvPr>
        </p:nvSpPr>
        <p:spPr>
          <a:xfrm>
            <a:off x="4360448" y="1131915"/>
            <a:ext cx="6685924" cy="4585713"/>
          </a:xfrm>
        </p:spPr>
        <p:txBody>
          <a:bodyPr vert="horz" lIns="91440" tIns="45720" rIns="91440" bIns="45720" rtlCol="0" anchor="t">
            <a:normAutofit/>
          </a:bodyPr>
          <a:lstStyle/>
          <a:p>
            <a:r>
              <a:rPr lang="en-US" sz="1600" b="0" i="0" dirty="0">
                <a:solidFill>
                  <a:schemeClr val="tx1"/>
                </a:solidFill>
                <a:effectLst/>
              </a:rPr>
              <a:t>Knowing the advertising costs for similar products or brands helps companies benchmark their own advertising spending against competitors. It provides insights into industry norms and competitive dynamics, allowing companies to assess their competitiveness and adjust their marketing strategies accordingly.</a:t>
            </a:r>
          </a:p>
          <a:p>
            <a:endParaRPr lang="en-US" sz="1600" b="0" dirty="0">
              <a:solidFill>
                <a:schemeClr val="tx1"/>
              </a:solidFill>
              <a:effectLst/>
            </a:endParaRPr>
          </a:p>
          <a:p>
            <a:r>
              <a:rPr lang="en-US" sz="1600" b="0" dirty="0">
                <a:solidFill>
                  <a:schemeClr val="tx1"/>
                </a:solidFill>
                <a:effectLst/>
              </a:rPr>
              <a:t>As seen on the top figure, we found like brands to the top-viewed video and compared their advertisement costs to understand potential return on investments of the market efforts. </a:t>
            </a:r>
          </a:p>
          <a:p>
            <a:endParaRPr lang="en-US" sz="1600" b="0" dirty="0">
              <a:solidFill>
                <a:schemeClr val="tx1"/>
              </a:solidFill>
              <a:effectLst/>
            </a:endParaRPr>
          </a:p>
          <a:p>
            <a:r>
              <a:rPr lang="en-US" sz="1600" b="0" dirty="0">
                <a:solidFill>
                  <a:schemeClr val="tx1"/>
                </a:solidFill>
                <a:effectLst/>
              </a:rPr>
              <a:t>The bottom figure, further expands on the Pepsi brand, to factor into the estimated cost of advertisement in relation to the “successfulness” of the ad-campaign for Doritos. </a:t>
            </a:r>
            <a:endParaRPr lang="en-US" sz="1600" dirty="0">
              <a:solidFill>
                <a:schemeClr val="tx1"/>
              </a:solidFill>
            </a:endParaRPr>
          </a:p>
        </p:txBody>
      </p:sp>
      <p:pic>
        <p:nvPicPr>
          <p:cNvPr id="13" name="Picture 12">
            <a:extLst>
              <a:ext uri="{FF2B5EF4-FFF2-40B4-BE49-F238E27FC236}">
                <a16:creationId xmlns:a16="http://schemas.microsoft.com/office/drawing/2014/main" id="{BBFC95FA-585A-433A-8ECF-D85700125B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8" name="Picture 7" descr="A graph of different colored dots&#10;&#10;Description automatically generated">
            <a:extLst>
              <a:ext uri="{FF2B5EF4-FFF2-40B4-BE49-F238E27FC236}">
                <a16:creationId xmlns:a16="http://schemas.microsoft.com/office/drawing/2014/main" id="{DB339944-6D3F-70B8-8AD5-48ECC11EA438}"/>
              </a:ext>
            </a:extLst>
          </p:cNvPr>
          <p:cNvPicPr>
            <a:picLocks noChangeAspect="1"/>
          </p:cNvPicPr>
          <p:nvPr/>
        </p:nvPicPr>
        <p:blipFill>
          <a:blip r:embed="rId4"/>
          <a:stretch>
            <a:fillRect/>
          </a:stretch>
        </p:blipFill>
        <p:spPr>
          <a:xfrm>
            <a:off x="643339" y="886890"/>
            <a:ext cx="3551912" cy="2219944"/>
          </a:xfrm>
          <a:prstGeom prst="rect">
            <a:avLst/>
          </a:prstGeom>
        </p:spPr>
      </p:pic>
      <p:pic>
        <p:nvPicPr>
          <p:cNvPr id="6" name="Picture 5" descr="A graph with blue dots and a red line&#10;&#10;Description automatically generated">
            <a:extLst>
              <a:ext uri="{FF2B5EF4-FFF2-40B4-BE49-F238E27FC236}">
                <a16:creationId xmlns:a16="http://schemas.microsoft.com/office/drawing/2014/main" id="{F0491D61-C4A0-0B9E-8053-744970617E30}"/>
              </a:ext>
            </a:extLst>
          </p:cNvPr>
          <p:cNvPicPr>
            <a:picLocks noChangeAspect="1"/>
          </p:cNvPicPr>
          <p:nvPr/>
        </p:nvPicPr>
        <p:blipFill>
          <a:blip r:embed="rId5"/>
          <a:stretch>
            <a:fillRect/>
          </a:stretch>
        </p:blipFill>
        <p:spPr>
          <a:xfrm>
            <a:off x="743261" y="3511127"/>
            <a:ext cx="3352067" cy="2706794"/>
          </a:xfrm>
          <a:prstGeom prst="rect">
            <a:avLst/>
          </a:prstGeom>
        </p:spPr>
      </p:pic>
      <p:sp>
        <p:nvSpPr>
          <p:cNvPr id="4" name="Slide Number Placeholder 3">
            <a:extLst>
              <a:ext uri="{FF2B5EF4-FFF2-40B4-BE49-F238E27FC236}">
                <a16:creationId xmlns:a16="http://schemas.microsoft.com/office/drawing/2014/main" id="{E66BC377-618A-506E-53D4-562FC2A95D16}"/>
              </a:ext>
            </a:extLst>
          </p:cNvPr>
          <p:cNvSpPr>
            <a:spLocks noGrp="1"/>
          </p:cNvSpPr>
          <p:nvPr>
            <p:ph type="sldNum" sz="quarter" idx="12"/>
          </p:nvPr>
        </p:nvSpPr>
        <p:spPr>
          <a:xfrm>
            <a:off x="10514011" y="6291353"/>
            <a:ext cx="753545" cy="365125"/>
          </a:xfrm>
        </p:spPr>
        <p:txBody>
          <a:bodyPr vert="horz" lIns="91440" tIns="45720" rIns="91440" bIns="45720" rtlCol="0" anchor="ctr">
            <a:normAutofit/>
          </a:bodyPr>
          <a:lstStyle/>
          <a:p>
            <a:pPr defTabSz="914400">
              <a:spcAft>
                <a:spcPts val="600"/>
              </a:spcAft>
            </a:pPr>
            <a:fld id="{A49DFD55-3C28-40EF-9E31-A92D2E4017FF}" type="slidenum">
              <a:rPr lang="en-US" sz="1000" smtClean="0"/>
              <a:pPr defTabSz="914400">
                <a:spcAft>
                  <a:spcPts val="600"/>
                </a:spcAft>
              </a:pPr>
              <a:t>12</a:t>
            </a:fld>
            <a:endParaRPr lang="en-US" sz="1000"/>
          </a:p>
        </p:txBody>
      </p:sp>
    </p:spTree>
    <p:extLst>
      <p:ext uri="{BB962C8B-B14F-4D97-AF65-F5344CB8AC3E}">
        <p14:creationId xmlns:p14="http://schemas.microsoft.com/office/powerpoint/2010/main" val="162045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9BA14-EBBB-C7E7-646F-E16E9AC0924C}"/>
              </a:ext>
            </a:extLst>
          </p:cNvPr>
          <p:cNvSpPr>
            <a:spLocks noGrp="1"/>
          </p:cNvSpPr>
          <p:nvPr>
            <p:ph idx="1"/>
          </p:nvPr>
        </p:nvSpPr>
        <p:spPr>
          <a:xfrm>
            <a:off x="913795" y="879567"/>
            <a:ext cx="10353762" cy="4911634"/>
          </a:xfrm>
        </p:spPr>
        <p:txBody>
          <a:bodyPr>
            <a:normAutofit/>
          </a:bodyPr>
          <a:lstStyle/>
          <a:p>
            <a:r>
              <a:rPr lang="en-US" dirty="0">
                <a:solidFill>
                  <a:schemeClr val="tx1"/>
                </a:solidFill>
              </a:rPr>
              <a:t>Investigate the impact of Super Bowl commercials on brand engagement and stock performance. </a:t>
            </a:r>
          </a:p>
          <a:p>
            <a:pPr lvl="1"/>
            <a:r>
              <a:rPr lang="en-US" sz="1400" dirty="0">
                <a:solidFill>
                  <a:schemeClr val="tx1"/>
                </a:solidFill>
              </a:rPr>
              <a:t>Based on the data analysis done, it showed that there is a potential link to successful ad-campaigns in relation to the company’s stock performance. With a well-executed ad a company can bolster brand visibility and further consumer engagement. </a:t>
            </a:r>
          </a:p>
          <a:p>
            <a:r>
              <a:rPr lang="en-US" dirty="0">
                <a:solidFill>
                  <a:schemeClr val="tx1"/>
                </a:solidFill>
              </a:rPr>
              <a:t>To examine if there is a relationship between the type of brand and the engagement metrics they garner during the Super Bowl ad time. </a:t>
            </a:r>
          </a:p>
          <a:p>
            <a:pPr lvl="1"/>
            <a:r>
              <a:rPr lang="en-US" sz="1400" b="0" i="0" dirty="0">
                <a:solidFill>
                  <a:schemeClr val="tx1"/>
                </a:solidFill>
                <a:effectLst/>
              </a:rPr>
              <a:t>Based on our analysis, brands that operate in the food and beverage industry tend to have more success when it comes to YouTube views, while brands that operate in the sports and entertainment industry that had the most success when it came to YouTube likes was sports and entertainment.</a:t>
            </a:r>
            <a:endParaRPr lang="en-US" sz="1400" dirty="0">
              <a:solidFill>
                <a:schemeClr val="tx1"/>
              </a:solidFill>
            </a:endParaRPr>
          </a:p>
          <a:p>
            <a:r>
              <a:rPr lang="en-US" dirty="0">
                <a:solidFill>
                  <a:schemeClr val="tx1"/>
                </a:solidFill>
              </a:rPr>
              <a:t>Uncover trends linking commercial types to viewership metrics through comprehensive data analysis.</a:t>
            </a:r>
          </a:p>
          <a:p>
            <a:pPr lvl="1"/>
            <a:r>
              <a:rPr lang="en-US" sz="1400" dirty="0">
                <a:solidFill>
                  <a:schemeClr val="tx1"/>
                </a:solidFill>
              </a:rPr>
              <a:t> After analyzing the data found, we found advertising trends are dynamic and subject to rapid shifts in consumer preference. While ads can contain similar metrics, the successfulness can come down to more factors than it is available to analyze at this time.  </a:t>
            </a:r>
          </a:p>
          <a:p>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47C0704C-90C6-F03D-FB6A-AAC951BAD703}"/>
              </a:ext>
            </a:extLst>
          </p:cNvPr>
          <p:cNvSpPr>
            <a:spLocks noGrp="1"/>
          </p:cNvSpPr>
          <p:nvPr>
            <p:ph type="sldNum" sz="quarter" idx="12"/>
          </p:nvPr>
        </p:nvSpPr>
        <p:spPr/>
        <p:txBody>
          <a:bodyPr/>
          <a:lstStyle/>
          <a:p>
            <a:fld id="{A49DFD55-3C28-40EF-9E31-A92D2E4017FF}" type="slidenum">
              <a:rPr lang="en-US" smtClean="0"/>
              <a:t>13</a:t>
            </a:fld>
            <a:endParaRPr lang="en-US" dirty="0"/>
          </a:p>
        </p:txBody>
      </p:sp>
      <p:sp>
        <p:nvSpPr>
          <p:cNvPr id="5" name="TextBox 4">
            <a:extLst>
              <a:ext uri="{FF2B5EF4-FFF2-40B4-BE49-F238E27FC236}">
                <a16:creationId xmlns:a16="http://schemas.microsoft.com/office/drawing/2014/main" id="{61E49A4E-9B49-1051-CF02-AF66A6A035A7}"/>
              </a:ext>
            </a:extLst>
          </p:cNvPr>
          <p:cNvSpPr txBox="1"/>
          <p:nvPr/>
        </p:nvSpPr>
        <p:spPr>
          <a:xfrm>
            <a:off x="339635" y="298653"/>
            <a:ext cx="5913120" cy="461665"/>
          </a:xfrm>
          <a:prstGeom prst="rect">
            <a:avLst/>
          </a:prstGeom>
          <a:noFill/>
        </p:spPr>
        <p:txBody>
          <a:bodyPr wrap="square" rtlCol="0">
            <a:spAutoFit/>
          </a:bodyPr>
          <a:lstStyle/>
          <a:p>
            <a:r>
              <a:rPr lang="en-US" sz="2400" dirty="0"/>
              <a:t>Summary</a:t>
            </a:r>
          </a:p>
        </p:txBody>
      </p:sp>
    </p:spTree>
    <p:extLst>
      <p:ext uri="{BB962C8B-B14F-4D97-AF65-F5344CB8AC3E}">
        <p14:creationId xmlns:p14="http://schemas.microsoft.com/office/powerpoint/2010/main" val="210792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904511" y="191860"/>
            <a:ext cx="3332955" cy="5076826"/>
          </a:xfrm>
        </p:spPr>
        <p:txBody>
          <a:bodyPr anchor="ctr">
            <a:normAutofit/>
          </a:bodyPr>
          <a:lstStyle/>
          <a:p>
            <a:r>
              <a:rPr lang="en-US" dirty="0"/>
              <a:t>Introduction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4827660" y="1580879"/>
            <a:ext cx="6253751" cy="3452676"/>
          </a:xfrm>
        </p:spPr>
        <p:txBody>
          <a:bodyPr>
            <a:normAutofit/>
          </a:bodyPr>
          <a:lstStyle/>
          <a:p>
            <a:r>
              <a:rPr lang="en-US" dirty="0">
                <a:solidFill>
                  <a:schemeClr val="tx1"/>
                </a:solidFill>
              </a:rPr>
              <a:t>Investigate the impact of Super Bowl commercials on brand engagement and stock performance. </a:t>
            </a:r>
          </a:p>
          <a:p>
            <a:r>
              <a:rPr lang="en-US" dirty="0">
                <a:solidFill>
                  <a:schemeClr val="tx1"/>
                </a:solidFill>
              </a:rPr>
              <a:t>To examine if there is a relationship between the type of brand and the engagement metrics they garner during the Super Bowl ad time. </a:t>
            </a:r>
          </a:p>
          <a:p>
            <a:r>
              <a:rPr lang="en-US" dirty="0">
                <a:solidFill>
                  <a:schemeClr val="tx1"/>
                </a:solidFill>
              </a:rPr>
              <a:t>Uncover trends linking commercial types to viewership metrics through comprehensive data analysis.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514012" y="5883275"/>
            <a:ext cx="565789" cy="365125"/>
          </a:xfrm>
        </p:spPr>
        <p:txBody>
          <a:bodyPr>
            <a:normAutofit/>
          </a:bodyPr>
          <a:lstStyle/>
          <a:p>
            <a:pPr>
              <a:spcAft>
                <a:spcPts val="600"/>
              </a:spcAft>
            </a:pPr>
            <a:fld id="{A49DFD55-3C28-40EF-9E31-A92D2E4017FF}" type="slidenum">
              <a:rPr lang="en-US">
                <a:solidFill>
                  <a:schemeClr val="tx1">
                    <a:lumMod val="85000"/>
                  </a:schemeClr>
                </a:solidFill>
              </a:rPr>
              <a:pPr>
                <a:spcAft>
                  <a:spcPts val="600"/>
                </a:spcAft>
              </a:pPr>
              <a:t>2</a:t>
            </a:fld>
            <a:endParaRPr lang="en-US">
              <a:solidFill>
                <a:schemeClr val="tx1">
                  <a:lumMod val="85000"/>
                </a:schemeClr>
              </a:solidFill>
            </a:endParaRP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51156" y="-907770"/>
            <a:ext cx="8936379" cy="2121177"/>
          </a:xfrm>
        </p:spPr>
        <p:txBody>
          <a:bodyPr/>
          <a:lstStyle/>
          <a:p>
            <a:r>
              <a:rPr lang="en-US" dirty="0"/>
              <a:t>Objective 1: </a:t>
            </a:r>
            <a:r>
              <a:rPr lang="en-US" sz="2000" dirty="0"/>
              <a:t>Data Breakdown &amp; Exploration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374123" y="1462179"/>
            <a:ext cx="9865663" cy="3933642"/>
          </a:xfrm>
        </p:spPr>
        <p:txBody>
          <a:bodyPr>
            <a:normAutofit/>
          </a:bodyPr>
          <a:lstStyle/>
          <a:p>
            <a:r>
              <a:rPr lang="en-US" sz="2000" kern="100" dirty="0">
                <a:effectLst/>
                <a:latin typeface="Segoe UI" panose="020B0502040204020203" pitchFamily="34" charset="0"/>
                <a:ea typeface="Aptos" panose="020B0004020202020204" pitchFamily="34" charset="0"/>
                <a:cs typeface="Times New Roman" panose="02020603050405020304" pitchFamily="18" charset="0"/>
              </a:rPr>
              <a:t>Determine if there is a correlation between the cost of Super Bowl commercial that a brand produces and the number of views it receives.</a:t>
            </a:r>
          </a:p>
          <a:p>
            <a:pPr marL="342900" indent="-342900">
              <a:buFont typeface="Arial" panose="020B0604020202020204" pitchFamily="34" charset="0"/>
              <a:buChar char="•"/>
            </a:pPr>
            <a:r>
              <a:rPr lang="en-US" sz="2000" kern="100" dirty="0">
                <a:effectLst/>
                <a:latin typeface="Segoe UI" panose="020B0502040204020203" pitchFamily="34" charset="0"/>
                <a:ea typeface="Aptos" panose="020B0004020202020204" pitchFamily="34" charset="0"/>
                <a:cs typeface="Times New Roman" panose="02020603050405020304" pitchFamily="18" charset="0"/>
              </a:rPr>
              <a:t>Analyze the dataset to identify top-viewed videos and least-viewed videos</a:t>
            </a:r>
          </a:p>
          <a:p>
            <a:pPr marL="342900" indent="-342900">
              <a:buFont typeface="Arial" panose="020B0604020202020204" pitchFamily="34" charset="0"/>
              <a:buChar char="•"/>
            </a:pPr>
            <a:r>
              <a:rPr lang="en-US" sz="2000" kern="100" dirty="0">
                <a:effectLst/>
                <a:latin typeface="Segoe UI" panose="020B0502040204020203" pitchFamily="34" charset="0"/>
                <a:ea typeface="Aptos" panose="020B0004020202020204" pitchFamily="34" charset="0"/>
                <a:cs typeface="Times New Roman" panose="02020603050405020304" pitchFamily="18" charset="0"/>
              </a:rPr>
              <a:t>Find if there was a correlation between cost vs viewers</a:t>
            </a:r>
          </a:p>
          <a:p>
            <a:pPr marL="342900" indent="-342900">
              <a:buFont typeface="Arial" panose="020B0604020202020204" pitchFamily="34" charset="0"/>
              <a:buChar char="•"/>
            </a:pPr>
            <a:r>
              <a:rPr lang="en-US" sz="2000" kern="100" dirty="0">
                <a:effectLst/>
                <a:latin typeface="Segoe UI" panose="020B0502040204020203" pitchFamily="34" charset="0"/>
                <a:ea typeface="Aptos" panose="020B0004020202020204" pitchFamily="34" charset="0"/>
                <a:cs typeface="Times New Roman" panose="02020603050405020304" pitchFamily="18" charset="0"/>
              </a:rPr>
              <a:t>Find the average commercial types and views it received.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639786" y="165842"/>
            <a:ext cx="8420100" cy="545736"/>
          </a:xfrm>
        </p:spPr>
        <p:txBody>
          <a:bodyPr/>
          <a:lstStyle/>
          <a:p>
            <a:r>
              <a:rPr lang="en-US" dirty="0"/>
              <a:t>Objective 1: </a:t>
            </a:r>
            <a:r>
              <a:rPr lang="en-US" sz="2000" dirty="0"/>
              <a:t>Data Breakdown &amp; Exploration</a:t>
            </a:r>
          </a:p>
        </p:txBody>
      </p:sp>
      <p:pic>
        <p:nvPicPr>
          <p:cNvPr id="9" name="Content Placeholder 8" descr="A graph with a red line">
            <a:extLst>
              <a:ext uri="{FF2B5EF4-FFF2-40B4-BE49-F238E27FC236}">
                <a16:creationId xmlns:a16="http://schemas.microsoft.com/office/drawing/2014/main" id="{B3CA4E24-306B-421C-3FE5-32277E55F637}"/>
              </a:ext>
            </a:extLst>
          </p:cNvPr>
          <p:cNvPicPr>
            <a:picLocks noGrp="1" noChangeAspect="1"/>
          </p:cNvPicPr>
          <p:nvPr>
            <p:ph sz="half" idx="13"/>
          </p:nvPr>
        </p:nvPicPr>
        <p:blipFill>
          <a:blip r:embed="rId3"/>
          <a:stretch>
            <a:fillRect/>
          </a:stretch>
        </p:blipFill>
        <p:spPr>
          <a:xfrm>
            <a:off x="6459842" y="1098260"/>
            <a:ext cx="5438479" cy="3682162"/>
          </a:xfrm>
        </p:spPr>
      </p:pic>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1" name="Picture 10" descr="A graph with a line&#10;&#10;Description automatically generated">
            <a:extLst>
              <a:ext uri="{FF2B5EF4-FFF2-40B4-BE49-F238E27FC236}">
                <a16:creationId xmlns:a16="http://schemas.microsoft.com/office/drawing/2014/main" id="{FC9D0966-AD5C-840C-6DA3-38475712C96C}"/>
              </a:ext>
            </a:extLst>
          </p:cNvPr>
          <p:cNvPicPr>
            <a:picLocks noChangeAspect="1"/>
          </p:cNvPicPr>
          <p:nvPr/>
        </p:nvPicPr>
        <p:blipFill>
          <a:blip r:embed="rId4"/>
          <a:stretch>
            <a:fillRect/>
          </a:stretch>
        </p:blipFill>
        <p:spPr>
          <a:xfrm>
            <a:off x="77922" y="1083247"/>
            <a:ext cx="6193584" cy="3682162"/>
          </a:xfrm>
          <a:prstGeom prst="rect">
            <a:avLst/>
          </a:prstGeom>
        </p:spPr>
      </p:pic>
      <p:sp>
        <p:nvSpPr>
          <p:cNvPr id="19" name="TextBox 18">
            <a:extLst>
              <a:ext uri="{FF2B5EF4-FFF2-40B4-BE49-F238E27FC236}">
                <a16:creationId xmlns:a16="http://schemas.microsoft.com/office/drawing/2014/main" id="{8301EF94-7A3A-3DAD-0835-19CD3337C6D0}"/>
              </a:ext>
            </a:extLst>
          </p:cNvPr>
          <p:cNvSpPr txBox="1"/>
          <p:nvPr/>
        </p:nvSpPr>
        <p:spPr>
          <a:xfrm>
            <a:off x="6397375" y="4971354"/>
            <a:ext cx="5794625" cy="1169551"/>
          </a:xfrm>
          <a:prstGeom prst="rect">
            <a:avLst/>
          </a:prstGeom>
          <a:noFill/>
        </p:spPr>
        <p:txBody>
          <a:bodyPr wrap="square" rtlCol="0">
            <a:spAutoFit/>
          </a:bodyPr>
          <a:lstStyle/>
          <a:p>
            <a:r>
              <a:rPr lang="en-US" sz="1400" dirty="0"/>
              <a:t>The relationship between YouTube Views and Estimated Cost, the regression line indicates that there is no discernible correlation between the cost of an advertisement and the number of views it receives. This suggests that variations in ad expenditure do not significantly influence viewership on YouTube.</a:t>
            </a:r>
          </a:p>
        </p:txBody>
      </p:sp>
      <p:sp>
        <p:nvSpPr>
          <p:cNvPr id="20" name="TextBox 19">
            <a:extLst>
              <a:ext uri="{FF2B5EF4-FFF2-40B4-BE49-F238E27FC236}">
                <a16:creationId xmlns:a16="http://schemas.microsoft.com/office/drawing/2014/main" id="{7C2D329D-2E9B-1AC2-A4E9-8A36649CD99D}"/>
              </a:ext>
            </a:extLst>
          </p:cNvPr>
          <p:cNvSpPr txBox="1"/>
          <p:nvPr/>
        </p:nvSpPr>
        <p:spPr>
          <a:xfrm>
            <a:off x="-110414" y="4583295"/>
            <a:ext cx="6193584" cy="2352888"/>
          </a:xfrm>
          <a:prstGeom prst="rect">
            <a:avLst/>
          </a:prstGeom>
          <a:noFill/>
        </p:spPr>
        <p:txBody>
          <a:bodyPr wrap="square" rtlCol="0">
            <a:spAutoFit/>
          </a:bodyPr>
          <a:lstStyle/>
          <a:p>
            <a:pPr>
              <a:spcBef>
                <a:spcPts val="0"/>
              </a:spcBef>
              <a:spcAft>
                <a:spcPts val="0"/>
              </a:spcAft>
            </a:pPr>
            <a:endParaRPr lang="en-US" dirty="0">
              <a:effectLst/>
            </a:endParaRPr>
          </a:p>
          <a:p>
            <a:pPr marR="0" lvl="1">
              <a:lnSpc>
                <a:spcPct val="107000"/>
              </a:lnSpc>
              <a:spcBef>
                <a:spcPts val="600"/>
              </a:spcBef>
              <a:spcAft>
                <a:spcPts val="600"/>
              </a:spcAft>
              <a:buSzPts val="1000"/>
              <a:tabLst>
                <a:tab pos="914400" algn="l"/>
              </a:tabLst>
            </a:pPr>
            <a:r>
              <a:rPr lang="en-US" sz="1400" kern="0" dirty="0">
                <a:effectLst/>
                <a:ea typeface="Times New Roman" panose="02020603050405020304" pitchFamily="18" charset="0"/>
                <a:cs typeface="Times New Roman" panose="02020603050405020304" pitchFamily="18" charset="0"/>
              </a:rPr>
              <a:t>Judging a video based solely on views can be misleadin</a:t>
            </a:r>
            <a:r>
              <a:rPr lang="en-US" sz="1400" kern="0" dirty="0">
                <a:ea typeface="Times New Roman" panose="02020603050405020304" pitchFamily="18" charset="0"/>
                <a:cs typeface="Times New Roman" panose="02020603050405020304" pitchFamily="18" charset="0"/>
              </a:rPr>
              <a:t>g because views alone don’t necessarily indicate the level of engagement or satisfaction among viewers. </a:t>
            </a:r>
            <a:endParaRPr lang="en-US" sz="1400" kern="0" dirty="0">
              <a:effectLst/>
              <a:ea typeface="Times New Roman" panose="02020603050405020304" pitchFamily="18" charset="0"/>
              <a:cs typeface="Times New Roman" panose="02020603050405020304" pitchFamily="18" charset="0"/>
            </a:endParaRPr>
          </a:p>
          <a:p>
            <a:pPr marR="0" lvl="1">
              <a:lnSpc>
                <a:spcPct val="107000"/>
              </a:lnSpc>
              <a:spcBef>
                <a:spcPts val="600"/>
              </a:spcBef>
              <a:spcAft>
                <a:spcPts val="600"/>
              </a:spcAft>
              <a:buSzPts val="1000"/>
              <a:tabLst>
                <a:tab pos="914400" algn="l"/>
              </a:tabLst>
            </a:pPr>
            <a:r>
              <a:rPr lang="en-US" sz="1400" kern="0" dirty="0">
                <a:ea typeface="Times New Roman" panose="02020603050405020304" pitchFamily="18" charset="0"/>
                <a:cs typeface="Times New Roman" panose="02020603050405020304" pitchFamily="18" charset="0"/>
              </a:rPr>
              <a:t>Instead of only looking at views, a</a:t>
            </a:r>
            <a:r>
              <a:rPr lang="en-US" sz="1400" kern="0" dirty="0">
                <a:effectLst/>
                <a:ea typeface="Times New Roman" panose="02020603050405020304" pitchFamily="18" charset="0"/>
                <a:cs typeface="Times New Roman" panose="02020603050405020304" pitchFamily="18" charset="0"/>
              </a:rPr>
              <a:t> comparative analysis was performed between the breakdowns of top-viewed and bottom-viewed commercials to identify any notable differences. </a:t>
            </a:r>
          </a:p>
          <a:p>
            <a:pPr marR="0" lvl="1">
              <a:lnSpc>
                <a:spcPct val="107000"/>
              </a:lnSpc>
              <a:spcBef>
                <a:spcPts val="600"/>
              </a:spcBef>
              <a:spcAft>
                <a:spcPts val="600"/>
              </a:spcAft>
              <a:buSzPts val="1000"/>
              <a:tabLst>
                <a:tab pos="914400" algn="l"/>
              </a:tabLst>
            </a:pPr>
            <a:endParaRPr lang="en-US" sz="14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524920" y="446315"/>
            <a:ext cx="10336482" cy="542108"/>
          </a:xfrm>
        </p:spPr>
        <p:txBody>
          <a:bodyPr vert="horz" lIns="91440" tIns="45720" rIns="91440" bIns="45720" rtlCol="0" anchor="ctr">
            <a:normAutofit fontScale="90000"/>
          </a:bodyPr>
          <a:lstStyle/>
          <a:p>
            <a:r>
              <a:rPr lang="en-US" sz="3100" dirty="0">
                <a:solidFill>
                  <a:schemeClr val="tx1"/>
                </a:solidFill>
              </a:rPr>
              <a:t>Objective 1: </a:t>
            </a:r>
            <a:r>
              <a:rPr lang="en-US" sz="2200" dirty="0">
                <a:solidFill>
                  <a:schemeClr val="tx1"/>
                </a:solidFill>
              </a:rPr>
              <a:t>Data Breakdown &amp; Exploration</a:t>
            </a:r>
            <a:endParaRPr lang="en-US" sz="2200" dirty="0">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TextBox 3">
            <a:extLst>
              <a:ext uri="{FF2B5EF4-FFF2-40B4-BE49-F238E27FC236}">
                <a16:creationId xmlns:a16="http://schemas.microsoft.com/office/drawing/2014/main" id="{64A15A0B-77D3-5FC1-9AF9-4BA5DBC59B22}"/>
              </a:ext>
            </a:extLst>
          </p:cNvPr>
          <p:cNvSpPr txBox="1"/>
          <p:nvPr/>
        </p:nvSpPr>
        <p:spPr>
          <a:xfrm>
            <a:off x="388286" y="1075900"/>
            <a:ext cx="4296925" cy="4247317"/>
          </a:xfrm>
          <a:prstGeom prst="rect">
            <a:avLst/>
          </a:prstGeom>
          <a:noFill/>
        </p:spPr>
        <p:txBody>
          <a:bodyPr wrap="square" rtlCol="0">
            <a:spAutoFit/>
          </a:bodyPr>
          <a:lstStyle/>
          <a:p>
            <a:r>
              <a:rPr lang="en-US" b="0" i="0" dirty="0">
                <a:effectLst/>
                <a:latin typeface="Slack-Lato"/>
              </a:rPr>
              <a:t>The type of marketing a brand chooses to use plays a critical role in the success of a product that brand is trying to market. As data analysts we wanted to see if there was a relationship between commercial types and the YouTube views they receive. To test this theory, we grouped the commercials in the dataset by commercial type then took the average YouTube views for each type of commercial a brand could produce. Based on our findings, we concluded that super bowl commercials that are either patriotic, funny or shows the product quickly tend to have more success when it comes to the number of views they receive</a:t>
            </a:r>
            <a:r>
              <a:rPr lang="en-US" dirty="0"/>
              <a:t> </a:t>
            </a:r>
          </a:p>
        </p:txBody>
      </p:sp>
      <p:pic>
        <p:nvPicPr>
          <p:cNvPr id="6" name="Picture 5" descr="A graph of a bar chart&#10;&#10;Description automatically generated with medium confidence">
            <a:extLst>
              <a:ext uri="{FF2B5EF4-FFF2-40B4-BE49-F238E27FC236}">
                <a16:creationId xmlns:a16="http://schemas.microsoft.com/office/drawing/2014/main" id="{79A9A90E-C419-B247-2A86-85BBC6A1E751}"/>
              </a:ext>
            </a:extLst>
          </p:cNvPr>
          <p:cNvPicPr>
            <a:picLocks noChangeAspect="1"/>
          </p:cNvPicPr>
          <p:nvPr/>
        </p:nvPicPr>
        <p:blipFill>
          <a:blip r:embed="rId4"/>
          <a:stretch>
            <a:fillRect/>
          </a:stretch>
        </p:blipFill>
        <p:spPr>
          <a:xfrm>
            <a:off x="5100980" y="1075900"/>
            <a:ext cx="6850999" cy="4441428"/>
          </a:xfrm>
          <a:prstGeom prst="rect">
            <a:avLst/>
          </a:prstGeom>
        </p:spPr>
      </p:pic>
    </p:spTree>
    <p:extLst>
      <p:ext uri="{BB962C8B-B14F-4D97-AF65-F5344CB8AC3E}">
        <p14:creationId xmlns:p14="http://schemas.microsoft.com/office/powerpoint/2010/main" val="33469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0" y="895350"/>
            <a:ext cx="9535150" cy="1917700"/>
          </a:xfrm>
        </p:spPr>
        <p:txBody>
          <a:bodyPr>
            <a:normAutofit/>
          </a:bodyPr>
          <a:lstStyle/>
          <a:p>
            <a:r>
              <a:rPr lang="en-US" dirty="0"/>
              <a:t>Objective two: </a:t>
            </a:r>
            <a:r>
              <a:rPr lang="en-US" sz="2000" dirty="0"/>
              <a:t>Analysis of commercial types</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766281" y="2385637"/>
            <a:ext cx="9240748" cy="2381572"/>
          </a:xfrm>
        </p:spPr>
        <p:txBody>
          <a:bodyPr>
            <a:normAutofit/>
          </a:bodyPr>
          <a:lstStyle/>
          <a:p>
            <a:r>
              <a:rPr lang="en-US" dirty="0"/>
              <a:t>Examining the relationship between type of brands and the engagement metrics they garner during. </a:t>
            </a:r>
          </a:p>
          <a:p>
            <a:pPr marL="285750" indent="-285750">
              <a:buFont typeface="Arial" panose="020B0604020202020204" pitchFamily="34" charset="0"/>
              <a:buChar char="•"/>
            </a:pPr>
            <a:r>
              <a:rPr lang="en-US" dirty="0"/>
              <a:t>Analyzed the most used commercial strategies. </a:t>
            </a:r>
          </a:p>
          <a:p>
            <a:pPr marL="285750" indent="-285750">
              <a:buFont typeface="Arial" panose="020B0604020202020204" pitchFamily="34" charset="0"/>
              <a:buChar char="•"/>
            </a:pPr>
            <a:r>
              <a:rPr lang="en-US" dirty="0"/>
              <a:t>Find the differences between the viewer engagement per industry on the views and likes it received. </a:t>
            </a:r>
          </a:p>
          <a:p>
            <a:endParaRPr lang="en-US" dirty="0"/>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65816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192080" y="-70597"/>
            <a:ext cx="8165580" cy="791110"/>
          </a:xfrm>
        </p:spPr>
        <p:txBody>
          <a:bodyPr anchor="b"/>
          <a:lstStyle/>
          <a:p>
            <a:r>
              <a:rPr lang="en-US" dirty="0"/>
              <a:t>Objective two: </a:t>
            </a:r>
            <a:r>
              <a:rPr lang="en-US" sz="2000" dirty="0"/>
              <a:t>Analysis of commercial types</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192080" y="430385"/>
            <a:ext cx="6295265" cy="2825691"/>
          </a:xfrm>
        </p:spPr>
        <p:txBody>
          <a:bodyPr/>
          <a:lstStyle/>
          <a:p>
            <a:r>
              <a:rPr lang="en-US" sz="1400" b="0" dirty="0">
                <a:effectLst/>
                <a:latin typeface="+mn-lt"/>
              </a:rPr>
              <a:t>A</a:t>
            </a:r>
            <a:r>
              <a:rPr lang="en-US" sz="1400" b="0" i="0" dirty="0">
                <a:effectLst/>
                <a:latin typeface="+mn-lt"/>
              </a:rPr>
              <a:t>nalyzing the content of an ad, particularly elements like humor and animal presence, provides valuable insights into audience engagement, messaging effectiveness, brand perception, and cultural relevance, ultimately informing strategic decisions and optimizing advertising outcomes.</a:t>
            </a:r>
          </a:p>
          <a:p>
            <a:endParaRPr lang="en-US" sz="1400" b="0" dirty="0">
              <a:effectLst/>
              <a:latin typeface="+mn-lt"/>
            </a:endParaRPr>
          </a:p>
          <a:p>
            <a:r>
              <a:rPr lang="en-US" sz="1200" b="0" dirty="0">
                <a:effectLst/>
                <a:latin typeface="+mn-lt"/>
              </a:rPr>
              <a:t>The figure below shows the most used strategies companies used in their advertisements between 2000-2021.</a:t>
            </a:r>
            <a:endParaRPr lang="en-US" sz="1200" dirty="0">
              <a:latin typeface="+mn-lt"/>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5" name="Picture 14" descr="A pie chart with numbers and symbols&#10;&#10;Description automatically generated">
            <a:extLst>
              <a:ext uri="{FF2B5EF4-FFF2-40B4-BE49-F238E27FC236}">
                <a16:creationId xmlns:a16="http://schemas.microsoft.com/office/drawing/2014/main" id="{E3AD3258-95A5-E5DE-C419-4FAC2AC0F872}"/>
              </a:ext>
            </a:extLst>
          </p:cNvPr>
          <p:cNvPicPr>
            <a:picLocks noChangeAspect="1"/>
          </p:cNvPicPr>
          <p:nvPr/>
        </p:nvPicPr>
        <p:blipFill>
          <a:blip r:embed="rId3"/>
          <a:stretch>
            <a:fillRect/>
          </a:stretch>
        </p:blipFill>
        <p:spPr>
          <a:xfrm>
            <a:off x="533772" y="3051998"/>
            <a:ext cx="4254332" cy="3610749"/>
          </a:xfrm>
          <a:prstGeom prst="rect">
            <a:avLst/>
          </a:prstGeom>
        </p:spPr>
      </p:pic>
      <p:pic>
        <p:nvPicPr>
          <p:cNvPr id="19" name="Picture 18" descr="A graph of different colored bars&#10;&#10;Description automatically generated">
            <a:extLst>
              <a:ext uri="{FF2B5EF4-FFF2-40B4-BE49-F238E27FC236}">
                <a16:creationId xmlns:a16="http://schemas.microsoft.com/office/drawing/2014/main" id="{41116367-60D4-EE2A-15CC-713351CDC84E}"/>
              </a:ext>
            </a:extLst>
          </p:cNvPr>
          <p:cNvPicPr>
            <a:picLocks noChangeAspect="1"/>
          </p:cNvPicPr>
          <p:nvPr/>
        </p:nvPicPr>
        <p:blipFill>
          <a:blip r:embed="rId4"/>
          <a:stretch>
            <a:fillRect/>
          </a:stretch>
        </p:blipFill>
        <p:spPr>
          <a:xfrm>
            <a:off x="6487345" y="1807826"/>
            <a:ext cx="5380040" cy="3207332"/>
          </a:xfrm>
          <a:prstGeom prst="rect">
            <a:avLst/>
          </a:prstGeom>
        </p:spPr>
      </p:pic>
      <p:sp>
        <p:nvSpPr>
          <p:cNvPr id="23" name="TextBox 22">
            <a:extLst>
              <a:ext uri="{FF2B5EF4-FFF2-40B4-BE49-F238E27FC236}">
                <a16:creationId xmlns:a16="http://schemas.microsoft.com/office/drawing/2014/main" id="{7A632546-D358-9CBE-7846-DACD785B432B}"/>
              </a:ext>
            </a:extLst>
          </p:cNvPr>
          <p:cNvSpPr txBox="1"/>
          <p:nvPr/>
        </p:nvSpPr>
        <p:spPr>
          <a:xfrm>
            <a:off x="6725192" y="5050174"/>
            <a:ext cx="4904346" cy="1015663"/>
          </a:xfrm>
          <a:prstGeom prst="rect">
            <a:avLst/>
          </a:prstGeom>
          <a:noFill/>
        </p:spPr>
        <p:txBody>
          <a:bodyPr wrap="square" rtlCol="0">
            <a:spAutoFit/>
          </a:bodyPr>
          <a:lstStyle/>
          <a:p>
            <a:r>
              <a:rPr lang="en-US" sz="1200" dirty="0"/>
              <a:t>This graph compares the top viewed and bottom viewed videos to understand if there were any differences in advertisement content that would contribute as to why an ad did well or not.  Based on our findings, top viewed ads had more patriotic themes, animals and danger, but used sex less as a selling point. </a:t>
            </a:r>
          </a:p>
        </p:txBody>
      </p:sp>
    </p:spTree>
    <p:extLst>
      <p:ext uri="{BB962C8B-B14F-4D97-AF65-F5344CB8AC3E}">
        <p14:creationId xmlns:p14="http://schemas.microsoft.com/office/powerpoint/2010/main" val="240357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55C3-6D14-2F88-2B12-2EDCA84C7CE8}"/>
              </a:ext>
            </a:extLst>
          </p:cNvPr>
          <p:cNvSpPr>
            <a:spLocks noGrp="1"/>
          </p:cNvSpPr>
          <p:nvPr>
            <p:ph type="title"/>
          </p:nvPr>
        </p:nvSpPr>
        <p:spPr>
          <a:xfrm>
            <a:off x="5146160" y="609600"/>
            <a:ext cx="5978072" cy="970450"/>
          </a:xfrm>
        </p:spPr>
        <p:txBody>
          <a:bodyPr vert="horz" lIns="91440" tIns="45720" rIns="91440" bIns="45720" rtlCol="0" anchor="ctr">
            <a:normAutofit/>
          </a:bodyPr>
          <a:lstStyle/>
          <a:p>
            <a:pPr algn="ctr"/>
            <a:r>
              <a:rPr lang="en-US" sz="2700" dirty="0"/>
              <a:t>Objective two: </a:t>
            </a:r>
            <a:r>
              <a:rPr lang="en-US" sz="2200" dirty="0"/>
              <a:t>Analysis of commercial types</a:t>
            </a:r>
            <a:endParaRPr lang="en-US" sz="2200" dirty="0">
              <a:solidFill>
                <a:schemeClr val="tx2"/>
              </a:solidFill>
            </a:endParaRPr>
          </a:p>
        </p:txBody>
      </p:sp>
      <p:pic>
        <p:nvPicPr>
          <p:cNvPr id="16" name="Picture 15">
            <a:extLst>
              <a:ext uri="{FF2B5EF4-FFF2-40B4-BE49-F238E27FC236}">
                <a16:creationId xmlns:a16="http://schemas.microsoft.com/office/drawing/2014/main" id="{7AA41F59-BAF0-4CFD-A9FA-ED4C838B54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7" name="Content Placeholder 6" descr="A graph of a bar chart&#10;&#10;Description automatically generated with medium confidence">
            <a:extLst>
              <a:ext uri="{FF2B5EF4-FFF2-40B4-BE49-F238E27FC236}">
                <a16:creationId xmlns:a16="http://schemas.microsoft.com/office/drawing/2014/main" id="{83A81F0B-FEB0-47FF-844B-53B2870833C9}"/>
              </a:ext>
            </a:extLst>
          </p:cNvPr>
          <p:cNvPicPr>
            <a:picLocks noChangeAspect="1"/>
          </p:cNvPicPr>
          <p:nvPr/>
        </p:nvPicPr>
        <p:blipFill rotWithShape="1">
          <a:blip r:embed="rId4"/>
          <a:srcRect t="973" r="2" b="17525"/>
          <a:stretch/>
        </p:blipFill>
        <p:spPr>
          <a:xfrm>
            <a:off x="643339" y="643464"/>
            <a:ext cx="3551912" cy="2706796"/>
          </a:xfrm>
          <a:prstGeom prst="rect">
            <a:avLst/>
          </a:prstGeom>
        </p:spPr>
      </p:pic>
      <p:pic>
        <p:nvPicPr>
          <p:cNvPr id="9" name="Picture 8" descr="A graph of a bar chart&#10;&#10;Description automatically generated with medium confidence">
            <a:extLst>
              <a:ext uri="{FF2B5EF4-FFF2-40B4-BE49-F238E27FC236}">
                <a16:creationId xmlns:a16="http://schemas.microsoft.com/office/drawing/2014/main" id="{2F34ACB9-9C12-F06E-F16F-6FB66D2A93B2}"/>
              </a:ext>
            </a:extLst>
          </p:cNvPr>
          <p:cNvPicPr>
            <a:picLocks noChangeAspect="1"/>
          </p:cNvPicPr>
          <p:nvPr/>
        </p:nvPicPr>
        <p:blipFill rotWithShape="1">
          <a:blip r:embed="rId5"/>
          <a:srcRect t="1761" r="2" b="18024"/>
          <a:stretch/>
        </p:blipFill>
        <p:spPr>
          <a:xfrm>
            <a:off x="643339" y="3511127"/>
            <a:ext cx="3551912" cy="2706794"/>
          </a:xfrm>
          <a:prstGeom prst="rect">
            <a:avLst/>
          </a:prstGeom>
        </p:spPr>
      </p:pic>
      <p:sp>
        <p:nvSpPr>
          <p:cNvPr id="5" name="Slide Number Placeholder 4">
            <a:extLst>
              <a:ext uri="{FF2B5EF4-FFF2-40B4-BE49-F238E27FC236}">
                <a16:creationId xmlns:a16="http://schemas.microsoft.com/office/drawing/2014/main" id="{C73CB2D5-528B-8CDF-BE39-742B03CA6BD3}"/>
              </a:ext>
            </a:extLst>
          </p:cNvPr>
          <p:cNvSpPr>
            <a:spLocks noGrp="1"/>
          </p:cNvSpPr>
          <p:nvPr>
            <p:ph type="sldNum" sz="quarter" idx="12"/>
          </p:nvPr>
        </p:nvSpPr>
        <p:spPr>
          <a:xfrm>
            <a:off x="10514011" y="6279515"/>
            <a:ext cx="753545" cy="365125"/>
          </a:xfrm>
        </p:spPr>
        <p:txBody>
          <a:bodyPr vert="horz" lIns="91440" tIns="45720" rIns="91440" bIns="45720" rtlCol="0" anchor="ctr">
            <a:normAutofit/>
          </a:bodyPr>
          <a:lstStyle/>
          <a:p>
            <a:pPr defTabSz="914400">
              <a:spcAft>
                <a:spcPts val="600"/>
              </a:spcAft>
            </a:pPr>
            <a:fld id="{A49DFD55-3C28-40EF-9E31-A92D2E4017FF}" type="slidenum">
              <a:rPr lang="en-US" sz="1000" smtClean="0"/>
              <a:pPr defTabSz="914400">
                <a:spcAft>
                  <a:spcPts val="600"/>
                </a:spcAft>
              </a:pPr>
              <a:t>8</a:t>
            </a:fld>
            <a:endParaRPr lang="en-US" sz="1000"/>
          </a:p>
        </p:txBody>
      </p:sp>
      <p:sp>
        <p:nvSpPr>
          <p:cNvPr id="10" name="TextBox 9">
            <a:extLst>
              <a:ext uri="{FF2B5EF4-FFF2-40B4-BE49-F238E27FC236}">
                <a16:creationId xmlns:a16="http://schemas.microsoft.com/office/drawing/2014/main" id="{85CDD843-82C3-DDC3-97D0-14D8A9CDF116}"/>
              </a:ext>
            </a:extLst>
          </p:cNvPr>
          <p:cNvSpPr txBox="1"/>
          <p:nvPr/>
        </p:nvSpPr>
        <p:spPr>
          <a:xfrm>
            <a:off x="4920343" y="1898468"/>
            <a:ext cx="6347213" cy="2585323"/>
          </a:xfrm>
          <a:prstGeom prst="rect">
            <a:avLst/>
          </a:prstGeom>
          <a:noFill/>
        </p:spPr>
        <p:txBody>
          <a:bodyPr wrap="square" rtlCol="0">
            <a:spAutoFit/>
          </a:bodyPr>
          <a:lstStyle/>
          <a:p>
            <a:r>
              <a:rPr lang="en-US" b="0" i="0" dirty="0">
                <a:solidFill>
                  <a:srgbClr val="1D1C1D"/>
                </a:solidFill>
                <a:effectLst/>
                <a:latin typeface="Slack-Lato"/>
              </a:rPr>
              <a:t>The industry types a brand conducts business in is pivotal to their business and investment decisions. Different industries have different impacts on consumer needs and wants which plays a huge role in the engagement metrics they garner. Based on our analysis, brands that operate in the food and beverage industry tend to have more success when it comes to YouTube views, while brands that operate in the sports and entertainment industry that had the most success when it came to YouTube likes was sports and entertainment.</a:t>
            </a:r>
            <a:endParaRPr lang="en-US" dirty="0"/>
          </a:p>
        </p:txBody>
      </p:sp>
    </p:spTree>
    <p:extLst>
      <p:ext uri="{BB962C8B-B14F-4D97-AF65-F5344CB8AC3E}">
        <p14:creationId xmlns:p14="http://schemas.microsoft.com/office/powerpoint/2010/main" val="139194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p:txBody>
          <a:bodyPr anchor="b"/>
          <a:lstStyle/>
          <a:p>
            <a:r>
              <a:rPr lang="en-US" dirty="0"/>
              <a:t>Objective 3: Cost and Stock Performance Analysis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3" name="Table Placeholder 2">
            <a:extLst>
              <a:ext uri="{FF2B5EF4-FFF2-40B4-BE49-F238E27FC236}">
                <a16:creationId xmlns:a16="http://schemas.microsoft.com/office/drawing/2014/main" id="{D4467B7D-5C47-F12C-E9DE-2A9BEC686E45}"/>
              </a:ext>
            </a:extLst>
          </p:cNvPr>
          <p:cNvSpPr>
            <a:spLocks noGrp="1"/>
          </p:cNvSpPr>
          <p:nvPr>
            <p:ph type="tbl" sz="quarter" idx="14"/>
          </p:nvPr>
        </p:nvSpPr>
        <p:spPr>
          <a:xfrm>
            <a:off x="1073331" y="1910032"/>
            <a:ext cx="10515600" cy="3570963"/>
          </a:xfrm>
        </p:spPr>
        <p:txBody>
          <a:bodyPr/>
          <a:lstStyle/>
          <a:p>
            <a:pPr algn="l"/>
            <a:r>
              <a:rPr lang="en-US" dirty="0"/>
              <a:t>To assess whether the success of Super Bowl commercials has a noticeable impact on stock performance and offer correlations between present and future cost of advertisement.</a:t>
            </a:r>
          </a:p>
          <a:p>
            <a:pPr marL="342900" indent="-342900" algn="l">
              <a:buFont typeface="Arial" panose="020B0604020202020204" pitchFamily="34" charset="0"/>
              <a:buChar char="•"/>
            </a:pPr>
            <a:r>
              <a:rPr lang="en-US" dirty="0"/>
              <a:t>Identified the most viewed video and conducted performance and cost analysis. </a:t>
            </a:r>
          </a:p>
          <a:p>
            <a:pPr marL="342900" indent="-342900" algn="l">
              <a:buFont typeface="Arial" panose="020B0604020202020204" pitchFamily="34" charset="0"/>
              <a:buChar char="•"/>
            </a:pPr>
            <a:r>
              <a:rPr lang="en-US" dirty="0"/>
              <a:t>Evaluated the estimated advertising cost for both specific commercial and industries. </a:t>
            </a:r>
          </a:p>
          <a:p>
            <a:pPr marL="342900" indent="-342900" algn="l">
              <a:buFont typeface="Arial" panose="020B0604020202020204" pitchFamily="34" charset="0"/>
              <a:buChar char="•"/>
            </a:pPr>
            <a:r>
              <a:rPr lang="en-US" dirty="0"/>
              <a:t>Analyzed the potential impacts of successful advertising campaigns. </a:t>
            </a:r>
          </a:p>
          <a:p>
            <a:endParaRPr lang="en-US" dirty="0"/>
          </a:p>
        </p:txBody>
      </p:sp>
    </p:spTree>
    <p:extLst>
      <p:ext uri="{BB962C8B-B14F-4D97-AF65-F5344CB8AC3E}">
        <p14:creationId xmlns:p14="http://schemas.microsoft.com/office/powerpoint/2010/main" val="2791821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TM04033929[[fn=Slate]]</Template>
  <TotalTime>1352</TotalTime>
  <Words>1214</Words>
  <Application>Microsoft Office PowerPoint</Application>
  <PresentationFormat>Widescreen</PresentationFormat>
  <Paragraphs>74</Paragraphs>
  <Slides>13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Aptos</vt:lpstr>
      <vt:lpstr>Arial</vt:lpstr>
      <vt:lpstr>Calibri</vt:lpstr>
      <vt:lpstr>Calisto MT</vt:lpstr>
      <vt:lpstr>Segoe UI</vt:lpstr>
      <vt:lpstr>Selawik Semibold</vt:lpstr>
      <vt:lpstr>Slack-Lato</vt:lpstr>
      <vt:lpstr>Times New Roman</vt:lpstr>
      <vt:lpstr>Wingdings 2</vt:lpstr>
      <vt:lpstr>Slate</vt:lpstr>
      <vt:lpstr>Super Bowl Commercial:  Impact of Brand Engagement &amp; Stock Performance</vt:lpstr>
      <vt:lpstr>Introduction</vt:lpstr>
      <vt:lpstr>Objective 1: Data Breakdown &amp; Exploration</vt:lpstr>
      <vt:lpstr>Objective 1: Data Breakdown &amp; Exploration</vt:lpstr>
      <vt:lpstr>Objective 1: Data Breakdown &amp; Exploration</vt:lpstr>
      <vt:lpstr>Objective two: Analysis of commercial types</vt:lpstr>
      <vt:lpstr>Objective two: Analysis of commercial types</vt:lpstr>
      <vt:lpstr>Objective two: Analysis of commercial types</vt:lpstr>
      <vt:lpstr>Objective 3: Cost and Stock Performance Analysis</vt:lpstr>
      <vt:lpstr>Objective 3: Cost and Stock Performance Analysis</vt:lpstr>
      <vt:lpstr>Objective 3: Cost and Stock Performance Analysis</vt:lpstr>
      <vt:lpstr>Objective 3: Cost and Stock Performance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Bowl Commercial:  Impact of Brand Engagement &amp; Stock Performance</dc:title>
  <dc:creator>Emily Ski</dc:creator>
  <cp:lastModifiedBy>Emily Ski</cp:lastModifiedBy>
  <cp:revision>3</cp:revision>
  <dcterms:created xsi:type="dcterms:W3CDTF">2024-05-16T00:47:48Z</dcterms:created>
  <dcterms:modified xsi:type="dcterms:W3CDTF">2024-05-16T23:20:32Z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