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8"/>
  </p:notesMasterIdLst>
  <p:handoutMasterIdLst>
    <p:handoutMasterId r:id="rId19"/>
  </p:handoutMasterIdLst>
  <p:sldIdLst>
    <p:sldId id="289" r:id="rId5"/>
    <p:sldId id="288" r:id="rId6"/>
    <p:sldId id="276" r:id="rId7"/>
    <p:sldId id="283" r:id="rId8"/>
    <p:sldId id="261" r:id="rId9"/>
    <p:sldId id="257" r:id="rId10"/>
    <p:sldId id="264" r:id="rId11"/>
    <p:sldId id="265" r:id="rId12"/>
    <p:sldId id="263" r:id="rId13"/>
    <p:sldId id="268" r:id="rId14"/>
    <p:sldId id="266" r:id="rId15"/>
    <p:sldId id="26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p:scale>
          <a:sx n="77" d="100"/>
          <a:sy n="77" d="100"/>
        </p:scale>
        <p:origin x="250" y="106"/>
      </p:cViewPr>
      <p:guideLst>
        <p:guide orient="horz" pos="2160"/>
        <p:guide pos="3840"/>
      </p:guideLst>
    </p:cSldViewPr>
  </p:slideViewPr>
  <p:outlineViewPr>
    <p:cViewPr>
      <p:scale>
        <a:sx n="33" d="100"/>
        <a:sy n="33" d="100"/>
      </p:scale>
      <p:origin x="0" y="-144"/>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7/27/2024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7/27/2024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7/27/2024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60350" y="541964"/>
            <a:ext cx="4768938" cy="3818667"/>
          </a:xfrm>
        </p:spPr>
        <p:txBody>
          <a:bodyPr vert="horz" lIns="91440" tIns="45720" rIns="91440" bIns="45720" rtlCol="0" anchor="b">
            <a:normAutofit/>
          </a:bodyPr>
          <a:lstStyle/>
          <a:p>
            <a:r>
              <a:rPr lang="en-US" sz="3800">
                <a:solidFill>
                  <a:schemeClr val="tx2"/>
                </a:solidFill>
              </a:rPr>
              <a:t>A look into nationwide mortality rates and the possible effect on healthcare costs </a:t>
            </a:r>
          </a:p>
        </p:txBody>
      </p:sp>
      <p:cxnSp>
        <p:nvCxnSpPr>
          <p:cNvPr id="32" name="Straight Connector 31">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Placeholder 4" descr="close up of calculator and stethoscope placed on invoice">
            <a:extLst>
              <a:ext uri="{FF2B5EF4-FFF2-40B4-BE49-F238E27FC236}">
                <a16:creationId xmlns:a16="http://schemas.microsoft.com/office/drawing/2014/main" id="{46A94FAD-594A-CF1A-A732-3DAE17BD936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339" r="19339"/>
          <a:stretch>
            <a:fillRect/>
          </a:stretch>
        </p:blipFill>
        <p:spPr>
          <a:xfrm>
            <a:off x="6117746" y="541964"/>
            <a:ext cx="5519108" cy="5782635"/>
          </a:xfrm>
          <a:prstGeom prst="rect">
            <a:avLst/>
          </a:prstGeo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DYNAMIC DELIVERY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solidFill>
            <a:schemeClr val="bg1"/>
          </a:solidFill>
        </p:spPr>
        <p:txBody>
          <a:bodyPr vert="horz" lIns="91440" tIns="45720" rIns="91440" bIns="45720" rtlCol="0" anchor="t">
            <a:normAutofit/>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3" name="Table Placeholder 2">
            <a:extLst>
              <a:ext uri="{FF2B5EF4-FFF2-40B4-BE49-F238E27FC236}">
                <a16:creationId xmlns:a16="http://schemas.microsoft.com/office/drawing/2014/main" id="{F01CF5D3-D3B1-1944-CFDF-D8EE11DE42AA}"/>
              </a:ext>
            </a:extLst>
          </p:cNvPr>
          <p:cNvGraphicFramePr>
            <a:graphicFrameLocks noGrp="1"/>
          </p:cNvGraphicFramePr>
          <p:nvPr>
            <p:ph type="tbl" sz="quarter" idx="13"/>
            <p:extLst>
              <p:ext uri="{D42A27DB-BD31-4B8C-83A1-F6EECF244321}">
                <p14:modId xmlns:p14="http://schemas.microsoft.com/office/powerpoint/2010/main" val="1132532233"/>
              </p:ext>
            </p:extLst>
          </p:nvPr>
        </p:nvGraphicFramePr>
        <p:xfrm>
          <a:off x="4108450" y="2136775"/>
          <a:ext cx="7059592" cy="3872023"/>
        </p:xfrm>
        <a:graphic>
          <a:graphicData uri="http://schemas.openxmlformats.org/drawingml/2006/table">
            <a:tbl>
              <a:tblPr firstRow="1" bandRow="1">
                <a:tableStyleId>{9DCAF9ED-07DC-4A11-8D7F-57B35C25682E}</a:tableStyleId>
              </a:tblPr>
              <a:tblGrid>
                <a:gridCol w="1764898">
                  <a:extLst>
                    <a:ext uri="{9D8B030D-6E8A-4147-A177-3AD203B41FA5}">
                      <a16:colId xmlns:a16="http://schemas.microsoft.com/office/drawing/2014/main" val="127040821"/>
                    </a:ext>
                  </a:extLst>
                </a:gridCol>
                <a:gridCol w="1764898">
                  <a:extLst>
                    <a:ext uri="{9D8B030D-6E8A-4147-A177-3AD203B41FA5}">
                      <a16:colId xmlns:a16="http://schemas.microsoft.com/office/drawing/2014/main" val="149845700"/>
                    </a:ext>
                  </a:extLst>
                </a:gridCol>
                <a:gridCol w="1764898">
                  <a:extLst>
                    <a:ext uri="{9D8B030D-6E8A-4147-A177-3AD203B41FA5}">
                      <a16:colId xmlns:a16="http://schemas.microsoft.com/office/drawing/2014/main" val="3119692462"/>
                    </a:ext>
                  </a:extLst>
                </a:gridCol>
                <a:gridCol w="1764898">
                  <a:extLst>
                    <a:ext uri="{9D8B030D-6E8A-4147-A177-3AD203B41FA5}">
                      <a16:colId xmlns:a16="http://schemas.microsoft.com/office/drawing/2014/main" val="3472639139"/>
                    </a:ext>
                  </a:extLst>
                </a:gridCol>
              </a:tblGrid>
              <a:tr h="511525">
                <a:tc>
                  <a:txBody>
                    <a:bodyPr/>
                    <a:lstStyle/>
                    <a:p>
                      <a:pPr algn="ctr"/>
                      <a:r>
                        <a:rPr lang="en-US" b="0" i="0" dirty="0">
                          <a:latin typeface="+mn-lt"/>
                        </a:rPr>
                        <a:t>Metric</a:t>
                      </a:r>
                    </a:p>
                  </a:txBody>
                  <a:tcPr anchor="ctr"/>
                </a:tc>
                <a:tc>
                  <a:txBody>
                    <a:bodyPr/>
                    <a:lstStyle/>
                    <a:p>
                      <a:pPr algn="ctr"/>
                      <a:r>
                        <a:rPr lang="en-US" b="0" i="0">
                          <a:latin typeface="+mn-lt"/>
                        </a:rPr>
                        <a:t>Measurement</a:t>
                      </a:r>
                    </a:p>
                  </a:txBody>
                  <a:tcPr anchor="ctr"/>
                </a:tc>
                <a:tc>
                  <a:txBody>
                    <a:bodyPr/>
                    <a:lstStyle/>
                    <a:p>
                      <a:pPr algn="ctr"/>
                      <a:r>
                        <a:rPr lang="en-US" b="0" i="0" dirty="0">
                          <a:latin typeface="+mn-lt"/>
                        </a:rPr>
                        <a:t>Target</a:t>
                      </a:r>
                    </a:p>
                  </a:txBody>
                  <a:tcPr anchor="ctr"/>
                </a:tc>
                <a:tc>
                  <a:txBody>
                    <a:bodyPr/>
                    <a:lstStyle/>
                    <a:p>
                      <a:pPr algn="ctr"/>
                      <a:r>
                        <a:rPr lang="en-US" b="0" i="0" dirty="0">
                          <a:latin typeface="+mn-lt"/>
                        </a:rPr>
                        <a:t>Actual</a:t>
                      </a:r>
                    </a:p>
                  </a:txBody>
                  <a:tcPr anchor="ctr"/>
                </a:tc>
                <a:extLst>
                  <a:ext uri="{0D108BD9-81ED-4DB2-BD59-A6C34878D82A}">
                    <a16:rowId xmlns:a16="http://schemas.microsoft.com/office/drawing/2014/main" val="3298013591"/>
                  </a:ext>
                </a:extLst>
              </a:tr>
              <a:tr h="582969">
                <a:tc>
                  <a:txBody>
                    <a:bodyPr/>
                    <a:lstStyle/>
                    <a:p>
                      <a:pPr algn="ctr"/>
                      <a:r>
                        <a:rPr lang="en-US" b="0" i="0" dirty="0">
                          <a:latin typeface="+mn-lt"/>
                        </a:rPr>
                        <a:t>Audience attendance</a:t>
                      </a:r>
                    </a:p>
                  </a:txBody>
                  <a:tcPr anchor="ctr"/>
                </a:tc>
                <a:tc>
                  <a:txBody>
                    <a:bodyPr/>
                    <a:lstStyle/>
                    <a:p>
                      <a:pPr algn="ctr"/>
                      <a:r>
                        <a:rPr lang="en-US" b="0" i="0" dirty="0">
                          <a:latin typeface="+mn-lt"/>
                        </a:rPr>
                        <a:t># of attendees</a:t>
                      </a:r>
                    </a:p>
                  </a:txBody>
                  <a:tcPr anchor="ctr"/>
                </a:tc>
                <a:tc>
                  <a:txBody>
                    <a:bodyPr/>
                    <a:lstStyle/>
                    <a:p>
                      <a:pPr algn="ctr"/>
                      <a:r>
                        <a:rPr lang="en-US" b="0" i="0" dirty="0">
                          <a:latin typeface="+mn-lt"/>
                        </a:rPr>
                        <a:t>150</a:t>
                      </a:r>
                    </a:p>
                  </a:txBody>
                  <a:tcPr anchor="ctr"/>
                </a:tc>
                <a:tc>
                  <a:txBody>
                    <a:bodyPr/>
                    <a:lstStyle/>
                    <a:p>
                      <a:pPr algn="ctr"/>
                      <a:r>
                        <a:rPr lang="en-US" b="0" i="0">
                          <a:latin typeface="+mn-lt"/>
                        </a:rPr>
                        <a:t>120</a:t>
                      </a:r>
                    </a:p>
                  </a:txBody>
                  <a:tcPr anchor="ctr"/>
                </a:tc>
                <a:extLst>
                  <a:ext uri="{0D108BD9-81ED-4DB2-BD59-A6C34878D82A}">
                    <a16:rowId xmlns:a16="http://schemas.microsoft.com/office/drawing/2014/main" val="3873867931"/>
                  </a:ext>
                </a:extLst>
              </a:tr>
              <a:tr h="582969">
                <a:tc>
                  <a:txBody>
                    <a:bodyPr/>
                    <a:lstStyle/>
                    <a:p>
                      <a:pPr algn="ctr"/>
                      <a:r>
                        <a:rPr lang="en-US" b="0" i="0" dirty="0">
                          <a:latin typeface="+mn-lt"/>
                        </a:rPr>
                        <a:t>Engagement duration</a:t>
                      </a:r>
                    </a:p>
                  </a:txBody>
                  <a:tcPr anchor="ctr"/>
                </a:tc>
                <a:tc>
                  <a:txBody>
                    <a:bodyPr/>
                    <a:lstStyle/>
                    <a:p>
                      <a:pPr algn="ctr"/>
                      <a:r>
                        <a:rPr lang="en-US" b="0" i="0" dirty="0">
                          <a:latin typeface="+mn-lt"/>
                        </a:rPr>
                        <a:t>Minutes</a:t>
                      </a:r>
                    </a:p>
                  </a:txBody>
                  <a:tcPr anchor="ctr"/>
                </a:tc>
                <a:tc>
                  <a:txBody>
                    <a:bodyPr/>
                    <a:lstStyle/>
                    <a:p>
                      <a:pPr algn="ctr"/>
                      <a:r>
                        <a:rPr lang="en-US" b="0" i="0" dirty="0">
                          <a:latin typeface="+mn-lt"/>
                        </a:rPr>
                        <a:t>60</a:t>
                      </a:r>
                    </a:p>
                  </a:txBody>
                  <a:tcPr anchor="ctr"/>
                </a:tc>
                <a:tc>
                  <a:txBody>
                    <a:bodyPr/>
                    <a:lstStyle/>
                    <a:p>
                      <a:pPr algn="ctr"/>
                      <a:r>
                        <a:rPr lang="en-US" b="0" i="0">
                          <a:latin typeface="+mn-lt"/>
                        </a:rPr>
                        <a:t>75</a:t>
                      </a:r>
                    </a:p>
                  </a:txBody>
                  <a:tcPr anchor="ctr"/>
                </a:tc>
                <a:extLst>
                  <a:ext uri="{0D108BD9-81ED-4DB2-BD59-A6C34878D82A}">
                    <a16:rowId xmlns:a16="http://schemas.microsoft.com/office/drawing/2014/main" val="85209771"/>
                  </a:ext>
                </a:extLst>
              </a:tr>
              <a:tr h="582969">
                <a:tc>
                  <a:txBody>
                    <a:bodyPr/>
                    <a:lstStyle/>
                    <a:p>
                      <a:pPr algn="ctr"/>
                      <a:r>
                        <a:rPr lang="en-US" b="0" i="0" dirty="0">
                          <a:latin typeface="+mn-lt"/>
                        </a:rPr>
                        <a:t>Q&amp;A interaction</a:t>
                      </a:r>
                    </a:p>
                  </a:txBody>
                  <a:tcPr anchor="ctr"/>
                </a:tc>
                <a:tc>
                  <a:txBody>
                    <a:bodyPr/>
                    <a:lstStyle/>
                    <a:p>
                      <a:pPr algn="ctr"/>
                      <a:r>
                        <a:rPr lang="en-US" b="0" i="0" dirty="0">
                          <a:latin typeface="+mn-lt"/>
                        </a:rPr>
                        <a:t># of questions</a:t>
                      </a:r>
                    </a:p>
                  </a:txBody>
                  <a:tcPr anchor="ctr"/>
                </a:tc>
                <a:tc>
                  <a:txBody>
                    <a:bodyPr/>
                    <a:lstStyle/>
                    <a:p>
                      <a:pPr algn="ctr"/>
                      <a:r>
                        <a:rPr lang="en-US" b="0" i="0" dirty="0">
                          <a:latin typeface="+mn-lt"/>
                        </a:rPr>
                        <a:t>10</a:t>
                      </a:r>
                    </a:p>
                  </a:txBody>
                  <a:tcPr anchor="ctr"/>
                </a:tc>
                <a:tc>
                  <a:txBody>
                    <a:bodyPr/>
                    <a:lstStyle/>
                    <a:p>
                      <a:pPr algn="ctr"/>
                      <a:r>
                        <a:rPr lang="en-US" b="0" i="0">
                          <a:latin typeface="+mn-lt"/>
                        </a:rPr>
                        <a:t>15</a:t>
                      </a:r>
                    </a:p>
                  </a:txBody>
                  <a:tcPr anchor="ctr"/>
                </a:tc>
                <a:extLst>
                  <a:ext uri="{0D108BD9-81ED-4DB2-BD59-A6C34878D82A}">
                    <a16:rowId xmlns:a16="http://schemas.microsoft.com/office/drawing/2014/main" val="4061031278"/>
                  </a:ext>
                </a:extLst>
              </a:tr>
              <a:tr h="582969">
                <a:tc>
                  <a:txBody>
                    <a:bodyPr/>
                    <a:lstStyle/>
                    <a:p>
                      <a:pPr algn="ctr"/>
                      <a:r>
                        <a:rPr lang="en-US" b="0" i="0">
                          <a:latin typeface="+mn-lt"/>
                        </a:rPr>
                        <a:t>Positive feedback</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90</a:t>
                      </a:r>
                    </a:p>
                  </a:txBody>
                  <a:tcPr anchor="ctr"/>
                </a:tc>
                <a:tc>
                  <a:txBody>
                    <a:bodyPr/>
                    <a:lstStyle/>
                    <a:p>
                      <a:pPr algn="ctr"/>
                      <a:r>
                        <a:rPr lang="en-US" b="0" i="0" dirty="0">
                          <a:latin typeface="+mn-lt"/>
                        </a:rPr>
                        <a:t>95</a:t>
                      </a:r>
                    </a:p>
                  </a:txBody>
                  <a:tcPr anchor="ctr"/>
                </a:tc>
                <a:extLst>
                  <a:ext uri="{0D108BD9-81ED-4DB2-BD59-A6C34878D82A}">
                    <a16:rowId xmlns:a16="http://schemas.microsoft.com/office/drawing/2014/main" val="3591840781"/>
                  </a:ext>
                </a:extLst>
              </a:tr>
              <a:tr h="832813">
                <a:tc>
                  <a:txBody>
                    <a:bodyPr/>
                    <a:lstStyle/>
                    <a:p>
                      <a:pPr algn="ctr"/>
                      <a:r>
                        <a:rPr lang="en-US" b="0" i="0" dirty="0">
                          <a:latin typeface="+mn-lt"/>
                        </a:rPr>
                        <a:t>Rate of information retention</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80</a:t>
                      </a:r>
                    </a:p>
                  </a:txBody>
                  <a:tcPr anchor="ctr"/>
                </a:tc>
                <a:tc>
                  <a:txBody>
                    <a:bodyPr/>
                    <a:lstStyle/>
                    <a:p>
                      <a:pPr algn="ctr"/>
                      <a:r>
                        <a:rPr lang="en-US" b="0" i="0" dirty="0">
                          <a:latin typeface="+mn-lt"/>
                        </a:rPr>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FINAL TIPS &amp; TAKEAWAYS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noFill/>
        </p:spPr>
        <p:txBody>
          <a:bodyPr vert="horz" lIns="91440" tIns="45720" rIns="91440" bIns="45720" rtlCol="0" anchor="t">
            <a:normAutofit/>
          </a:bodyPr>
          <a:lstStyle/>
          <a:p>
            <a:r>
              <a:rPr lang="en-US"/>
              <a:t>Consistent rehearsal</a:t>
            </a:r>
          </a:p>
          <a:p>
            <a:pPr lvl="1"/>
            <a:r>
              <a:rPr lang="en-US"/>
              <a:t>Strengthen your familiarity</a:t>
            </a:r>
          </a:p>
          <a:p>
            <a:r>
              <a:rPr lang="en-US"/>
              <a:t>Refine delivery style</a:t>
            </a:r>
          </a:p>
          <a:p>
            <a:pPr lvl="1"/>
            <a:r>
              <a:rPr lang="en-US"/>
              <a:t>Pacing, tone, and emphasis</a:t>
            </a:r>
          </a:p>
          <a:p>
            <a:r>
              <a:rPr lang="en-US"/>
              <a:t>Timing and transitions</a:t>
            </a:r>
          </a:p>
          <a:p>
            <a:pPr lvl="1"/>
            <a:r>
              <a:rPr lang="en-US"/>
              <a:t>Aim for seamless, professional delivery</a:t>
            </a:r>
          </a:p>
          <a:p>
            <a:r>
              <a:rPr lang="en-US"/>
              <a:t>Practice audience</a:t>
            </a:r>
          </a:p>
          <a:p>
            <a:pPr lvl="1"/>
            <a:r>
              <a:rPr lang="en-US"/>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2"/>
          </p:nvPr>
        </p:nvSpPr>
        <p:spPr>
          <a:noFill/>
        </p:spPr>
        <p:txBody>
          <a:bodyPr>
            <a:normAutofit/>
          </a:bodyPr>
          <a:lstStyle/>
          <a:p>
            <a:r>
              <a:rPr lang="en-US"/>
              <a:t>Seek feedback</a:t>
            </a:r>
          </a:p>
          <a:p>
            <a:r>
              <a:rPr lang="en-US"/>
              <a:t>Reflect on performance</a:t>
            </a:r>
          </a:p>
          <a:p>
            <a:r>
              <a:rPr lang="en-US"/>
              <a:t>Explore new techniques</a:t>
            </a:r>
          </a:p>
          <a:p>
            <a:r>
              <a:rPr lang="en-US"/>
              <a:t>Set personal goals</a:t>
            </a:r>
          </a:p>
          <a:p>
            <a:r>
              <a:rPr lang="en-US"/>
              <a:t>Iterate and adapt</a:t>
            </a:r>
            <a:endParaRPr lang="en-US" dirty="0"/>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SPEAKING ENGAGEMENT METRICS</a:t>
            </a:r>
          </a:p>
        </p:txBody>
      </p:sp>
      <p:graphicFrame>
        <p:nvGraphicFramePr>
          <p:cNvPr id="19" name="Table Placeholder 3">
            <a:extLst>
              <a:ext uri="{FF2B5EF4-FFF2-40B4-BE49-F238E27FC236}">
                <a16:creationId xmlns:a16="http://schemas.microsoft.com/office/drawing/2014/main" id="{998759BF-36E2-2AC0-C9B8-88C6BF075154}"/>
              </a:ext>
            </a:extLst>
          </p:cNvPr>
          <p:cNvGraphicFramePr>
            <a:graphicFrameLocks noGrp="1"/>
          </p:cNvGraphicFramePr>
          <p:nvPr>
            <p:ph type="tbl" sz="quarter" idx="13"/>
            <p:extLst>
              <p:ext uri="{D42A27DB-BD31-4B8C-83A1-F6EECF244321}">
                <p14:modId xmlns:p14="http://schemas.microsoft.com/office/powerpoint/2010/main" val="198846581"/>
              </p:ext>
            </p:extLst>
          </p:nvPr>
        </p:nvGraphicFramePr>
        <p:xfrm>
          <a:off x="838200" y="2125663"/>
          <a:ext cx="10515600" cy="3627358"/>
        </p:xfrm>
        <a:graphic>
          <a:graphicData uri="http://schemas.openxmlformats.org/drawingml/2006/table">
            <a:tbl>
              <a:tblPr firstRow="1" bandRow="1">
                <a:tableStyleId>{9DCAF9ED-07DC-4A11-8D7F-57B35C25682E}</a:tableStyleId>
              </a:tblPr>
              <a:tblGrid>
                <a:gridCol w="2628900">
                  <a:extLst>
                    <a:ext uri="{9D8B030D-6E8A-4147-A177-3AD203B41FA5}">
                      <a16:colId xmlns:a16="http://schemas.microsoft.com/office/drawing/2014/main" val="2382218087"/>
                    </a:ext>
                  </a:extLst>
                </a:gridCol>
                <a:gridCol w="2628900">
                  <a:extLst>
                    <a:ext uri="{9D8B030D-6E8A-4147-A177-3AD203B41FA5}">
                      <a16:colId xmlns:a16="http://schemas.microsoft.com/office/drawing/2014/main" val="3953468724"/>
                    </a:ext>
                  </a:extLst>
                </a:gridCol>
                <a:gridCol w="2628900">
                  <a:extLst>
                    <a:ext uri="{9D8B030D-6E8A-4147-A177-3AD203B41FA5}">
                      <a16:colId xmlns:a16="http://schemas.microsoft.com/office/drawing/2014/main" val="4277526474"/>
                    </a:ext>
                  </a:extLst>
                </a:gridCol>
                <a:gridCol w="2628900">
                  <a:extLst>
                    <a:ext uri="{9D8B030D-6E8A-4147-A177-3AD203B41FA5}">
                      <a16:colId xmlns:a16="http://schemas.microsoft.com/office/drawing/2014/main" val="2438884888"/>
                    </a:ext>
                  </a:extLst>
                </a:gridCol>
              </a:tblGrid>
              <a:tr h="598946">
                <a:tc>
                  <a:txBody>
                    <a:bodyPr/>
                    <a:lstStyle/>
                    <a:p>
                      <a:pPr algn="ctr"/>
                      <a:r>
                        <a:rPr lang="en-US" b="0" i="0" dirty="0">
                          <a:latin typeface="+mn-lt"/>
                        </a:rPr>
                        <a:t>Impact factor</a:t>
                      </a:r>
                    </a:p>
                  </a:txBody>
                  <a:tcPr anchor="ctr"/>
                </a:tc>
                <a:tc>
                  <a:txBody>
                    <a:bodyPr/>
                    <a:lstStyle/>
                    <a:p>
                      <a:pPr algn="ctr"/>
                      <a:r>
                        <a:rPr lang="en-US" b="0" i="0" dirty="0">
                          <a:latin typeface="+mn-lt"/>
                        </a:rPr>
                        <a:t>Measurement</a:t>
                      </a:r>
                    </a:p>
                  </a:txBody>
                  <a:tcPr anchor="ctr"/>
                </a:tc>
                <a:tc>
                  <a:txBody>
                    <a:bodyPr/>
                    <a:lstStyle/>
                    <a:p>
                      <a:pPr algn="ctr"/>
                      <a:r>
                        <a:rPr lang="en-US" b="0" i="0" dirty="0">
                          <a:latin typeface="+mn-lt"/>
                        </a:rPr>
                        <a:t>Target</a:t>
                      </a:r>
                    </a:p>
                  </a:txBody>
                  <a:tcPr anchor="ctr"/>
                </a:tc>
                <a:tc>
                  <a:txBody>
                    <a:bodyPr/>
                    <a:lstStyle/>
                    <a:p>
                      <a:pPr algn="ctr"/>
                      <a:r>
                        <a:rPr lang="en-US" b="0" i="0" dirty="0">
                          <a:latin typeface="+mn-lt"/>
                        </a:rPr>
                        <a:t>Achieved</a:t>
                      </a:r>
                    </a:p>
                  </a:txBody>
                  <a:tcPr anchor="ctr"/>
                </a:tc>
                <a:extLst>
                  <a:ext uri="{0D108BD9-81ED-4DB2-BD59-A6C34878D82A}">
                    <a16:rowId xmlns:a16="http://schemas.microsoft.com/office/drawing/2014/main" val="2857107962"/>
                  </a:ext>
                </a:extLst>
              </a:tr>
              <a:tr h="598946">
                <a:tc>
                  <a:txBody>
                    <a:bodyPr/>
                    <a:lstStyle/>
                    <a:p>
                      <a:pPr algn="ctr"/>
                      <a:r>
                        <a:rPr lang="en-US" b="0" i="0" dirty="0">
                          <a:latin typeface="+mn-lt"/>
                        </a:rPr>
                        <a:t>Audience interaction</a:t>
                      </a:r>
                    </a:p>
                  </a:txBody>
                  <a:tcPr anchor="ctr"/>
                </a:tc>
                <a:tc>
                  <a:txBody>
                    <a:bodyPr/>
                    <a:lstStyle/>
                    <a:p>
                      <a:pPr algn="ctr"/>
                      <a:r>
                        <a:rPr lang="en-US" b="0" i="0" dirty="0">
                          <a:latin typeface="+mn-lt"/>
                        </a:rPr>
                        <a:t>Percentage (%)</a:t>
                      </a:r>
                    </a:p>
                  </a:txBody>
                  <a:tcPr anchor="ctr"/>
                </a:tc>
                <a:tc>
                  <a:txBody>
                    <a:bodyPr/>
                    <a:lstStyle/>
                    <a:p>
                      <a:pPr algn="ctr"/>
                      <a:r>
                        <a:rPr lang="en-US" b="0" i="0" dirty="0">
                          <a:latin typeface="+mn-lt"/>
                        </a:rPr>
                        <a:t>85</a:t>
                      </a:r>
                    </a:p>
                  </a:txBody>
                  <a:tcPr anchor="ctr"/>
                </a:tc>
                <a:tc>
                  <a:txBody>
                    <a:bodyPr/>
                    <a:lstStyle/>
                    <a:p>
                      <a:pPr algn="ctr"/>
                      <a:r>
                        <a:rPr lang="en-US" b="0" i="0">
                          <a:latin typeface="+mn-lt"/>
                        </a:rPr>
                        <a:t>88</a:t>
                      </a:r>
                    </a:p>
                  </a:txBody>
                  <a:tcPr anchor="ctr"/>
                </a:tc>
                <a:extLst>
                  <a:ext uri="{0D108BD9-81ED-4DB2-BD59-A6C34878D82A}">
                    <a16:rowId xmlns:a16="http://schemas.microsoft.com/office/drawing/2014/main" val="1671386868"/>
                  </a:ext>
                </a:extLst>
              </a:tr>
              <a:tr h="598946">
                <a:tc>
                  <a:txBody>
                    <a:bodyPr/>
                    <a:lstStyle/>
                    <a:p>
                      <a:pPr algn="ctr"/>
                      <a:r>
                        <a:rPr lang="en-US" b="0" i="0" dirty="0">
                          <a:latin typeface="+mn-lt"/>
                        </a:rPr>
                        <a:t>Knowledge retention</a:t>
                      </a:r>
                    </a:p>
                  </a:txBody>
                  <a:tcPr anchor="ctr"/>
                </a:tc>
                <a:tc>
                  <a:txBody>
                    <a:bodyPr/>
                    <a:lstStyle/>
                    <a:p>
                      <a:pPr algn="ctr"/>
                      <a:r>
                        <a:rPr lang="en-US" b="0" i="0" dirty="0">
                          <a:latin typeface="+mn-lt"/>
                        </a:rPr>
                        <a:t>Percentage (%)</a:t>
                      </a:r>
                    </a:p>
                  </a:txBody>
                  <a:tcPr anchor="ctr"/>
                </a:tc>
                <a:tc>
                  <a:txBody>
                    <a:bodyPr/>
                    <a:lstStyle/>
                    <a:p>
                      <a:pPr algn="ctr"/>
                      <a:r>
                        <a:rPr lang="en-US" b="0" i="0">
                          <a:latin typeface="+mn-lt"/>
                        </a:rPr>
                        <a:t>75</a:t>
                      </a:r>
                    </a:p>
                  </a:txBody>
                  <a:tcPr anchor="ctr"/>
                </a:tc>
                <a:tc>
                  <a:txBody>
                    <a:bodyPr/>
                    <a:lstStyle/>
                    <a:p>
                      <a:pPr algn="ctr"/>
                      <a:r>
                        <a:rPr lang="en-US" b="0" i="0">
                          <a:latin typeface="+mn-lt"/>
                        </a:rPr>
                        <a:t>80</a:t>
                      </a:r>
                    </a:p>
                  </a:txBody>
                  <a:tcPr anchor="ctr"/>
                </a:tc>
                <a:extLst>
                  <a:ext uri="{0D108BD9-81ED-4DB2-BD59-A6C34878D82A}">
                    <a16:rowId xmlns:a16="http://schemas.microsoft.com/office/drawing/2014/main" val="380626418"/>
                  </a:ext>
                </a:extLst>
              </a:tr>
              <a:tr h="615787">
                <a:tc>
                  <a:txBody>
                    <a:bodyPr/>
                    <a:lstStyle/>
                    <a:p>
                      <a:pPr algn="ctr"/>
                      <a:r>
                        <a:rPr lang="en-US" b="0" i="0">
                          <a:latin typeface="+mn-lt"/>
                        </a:rPr>
                        <a:t>Post-presentation surveys</a:t>
                      </a:r>
                    </a:p>
                  </a:txBody>
                  <a:tcPr anchor="ctr"/>
                </a:tc>
                <a:tc>
                  <a:txBody>
                    <a:bodyPr/>
                    <a:lstStyle/>
                    <a:p>
                      <a:pPr algn="ctr"/>
                      <a:r>
                        <a:rPr lang="en-US" b="0" i="0" dirty="0">
                          <a:latin typeface="+mn-lt"/>
                        </a:rPr>
                        <a:t>Average rating</a:t>
                      </a:r>
                    </a:p>
                  </a:txBody>
                  <a:tcPr anchor="ctr"/>
                </a:tc>
                <a:tc>
                  <a:txBody>
                    <a:bodyPr/>
                    <a:lstStyle/>
                    <a:p>
                      <a:pPr algn="ctr"/>
                      <a:r>
                        <a:rPr lang="en-US" b="0" i="0" dirty="0">
                          <a:latin typeface="+mn-lt"/>
                        </a:rPr>
                        <a:t>4.2</a:t>
                      </a:r>
                    </a:p>
                  </a:txBody>
                  <a:tcPr anchor="ctr"/>
                </a:tc>
                <a:tc>
                  <a:txBody>
                    <a:bodyPr/>
                    <a:lstStyle/>
                    <a:p>
                      <a:pPr algn="ctr"/>
                      <a:r>
                        <a:rPr lang="en-US" b="0" i="0">
                          <a:latin typeface="+mn-lt"/>
                        </a:rPr>
                        <a:t>4.5</a:t>
                      </a:r>
                    </a:p>
                  </a:txBody>
                  <a:tcPr anchor="ctr"/>
                </a:tc>
                <a:extLst>
                  <a:ext uri="{0D108BD9-81ED-4DB2-BD59-A6C34878D82A}">
                    <a16:rowId xmlns:a16="http://schemas.microsoft.com/office/drawing/2014/main" val="2132482967"/>
                  </a:ext>
                </a:extLst>
              </a:tr>
              <a:tr h="598946">
                <a:tc>
                  <a:txBody>
                    <a:bodyPr/>
                    <a:lstStyle/>
                    <a:p>
                      <a:pPr algn="ctr"/>
                      <a:r>
                        <a:rPr lang="en-US" b="0" i="0" dirty="0">
                          <a:latin typeface="+mn-lt"/>
                        </a:rPr>
                        <a:t>Referral rate</a:t>
                      </a:r>
                    </a:p>
                  </a:txBody>
                  <a:tcPr anchor="ctr"/>
                </a:tc>
                <a:tc>
                  <a:txBody>
                    <a:bodyPr/>
                    <a:lstStyle/>
                    <a:p>
                      <a:pPr algn="ctr"/>
                      <a:r>
                        <a:rPr lang="en-US" b="0" i="0">
                          <a:latin typeface="+mn-lt"/>
                        </a:rPr>
                        <a:t>Percentage (%)</a:t>
                      </a:r>
                    </a:p>
                  </a:txBody>
                  <a:tcPr anchor="ctr"/>
                </a:tc>
                <a:tc>
                  <a:txBody>
                    <a:bodyPr/>
                    <a:lstStyle/>
                    <a:p>
                      <a:pPr algn="ctr"/>
                      <a:r>
                        <a:rPr lang="en-US" b="0" i="0" dirty="0">
                          <a:latin typeface="+mn-lt"/>
                        </a:rPr>
                        <a:t>10</a:t>
                      </a:r>
                    </a:p>
                  </a:txBody>
                  <a:tcPr anchor="ctr"/>
                </a:tc>
                <a:tc>
                  <a:txBody>
                    <a:bodyPr/>
                    <a:lstStyle/>
                    <a:p>
                      <a:pPr algn="ctr"/>
                      <a:r>
                        <a:rPr lang="en-US" b="0" i="0">
                          <a:latin typeface="+mn-lt"/>
                        </a:rPr>
                        <a:t>12</a:t>
                      </a:r>
                    </a:p>
                  </a:txBody>
                  <a:tcPr anchor="ctr"/>
                </a:tc>
                <a:extLst>
                  <a:ext uri="{0D108BD9-81ED-4DB2-BD59-A6C34878D82A}">
                    <a16:rowId xmlns:a16="http://schemas.microsoft.com/office/drawing/2014/main" val="3936251906"/>
                  </a:ext>
                </a:extLst>
              </a:tr>
              <a:tr h="615787">
                <a:tc>
                  <a:txBody>
                    <a:bodyPr/>
                    <a:lstStyle/>
                    <a:p>
                      <a:pPr algn="ctr"/>
                      <a:r>
                        <a:rPr lang="en-US" b="0" i="0">
                          <a:latin typeface="+mn-lt"/>
                        </a:rPr>
                        <a:t>Collaboration opportunities</a:t>
                      </a:r>
                    </a:p>
                  </a:txBody>
                  <a:tcPr anchor="ctr"/>
                </a:tc>
                <a:tc>
                  <a:txBody>
                    <a:bodyPr/>
                    <a:lstStyle/>
                    <a:p>
                      <a:pPr algn="ctr"/>
                      <a:r>
                        <a:rPr lang="en-US" b="0" i="0">
                          <a:latin typeface="+mn-lt"/>
                        </a:rPr>
                        <a:t># of opportunities</a:t>
                      </a:r>
                    </a:p>
                  </a:txBody>
                  <a:tcPr anchor="ctr"/>
                </a:tc>
                <a:tc>
                  <a:txBody>
                    <a:bodyPr/>
                    <a:lstStyle/>
                    <a:p>
                      <a:pPr algn="ctr"/>
                      <a:r>
                        <a:rPr lang="en-US" b="0" i="0" dirty="0">
                          <a:latin typeface="+mn-lt"/>
                        </a:rPr>
                        <a:t>8</a:t>
                      </a:r>
                    </a:p>
                  </a:txBody>
                  <a:tcPr anchor="ctr"/>
                </a:tc>
                <a:tc>
                  <a:txBody>
                    <a:bodyPr/>
                    <a:lstStyle/>
                    <a:p>
                      <a:pPr algn="ctr"/>
                      <a:r>
                        <a:rPr lang="en-US" b="0" i="0" dirty="0">
                          <a:latin typeface="+mn-lt"/>
                        </a:rPr>
                        <a:t>10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dirty="0"/>
              <a:t>AGENDA</a:t>
            </a:r>
          </a:p>
        </p:txBody>
      </p:sp>
      <p:cxnSp>
        <p:nvCxnSpPr>
          <p:cNvPr id="34" name="Straight Connector 33">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1129553" y="2114549"/>
            <a:ext cx="4632341" cy="4190331"/>
          </a:xfrm>
        </p:spPr>
        <p:txBody>
          <a:bodyPr vert="horz" lIns="91440" tIns="45720" rIns="91440" bIns="45720" rtlCol="0">
            <a:normAutofit/>
          </a:bodyPr>
          <a:lstStyle/>
          <a:p>
            <a:pPr indent="-228600">
              <a:lnSpc>
                <a:spcPct val="100000"/>
              </a:lnSpc>
              <a:buFont typeface="Arial" panose="020B0604020202020204" pitchFamily="34" charset="0"/>
              <a:buChar char="•"/>
            </a:pPr>
            <a:r>
              <a:rPr lang="en-US" sz="2400" dirty="0"/>
              <a:t>Aim of the Project</a:t>
            </a:r>
          </a:p>
          <a:p>
            <a:pPr indent="-228600">
              <a:lnSpc>
                <a:spcPct val="100000"/>
              </a:lnSpc>
              <a:buFont typeface="Arial" panose="020B0604020202020204" pitchFamily="34" charset="0"/>
              <a:buChar char="•"/>
            </a:pPr>
            <a:r>
              <a:rPr lang="en-US" sz="2400" dirty="0"/>
              <a:t>Foundational Questions</a:t>
            </a:r>
          </a:p>
          <a:p>
            <a:pPr indent="-228600">
              <a:lnSpc>
                <a:spcPct val="100000"/>
              </a:lnSpc>
              <a:buFont typeface="Arial" panose="020B0604020202020204" pitchFamily="34" charset="0"/>
              <a:buChar char="•"/>
            </a:pPr>
            <a:r>
              <a:rPr lang="en-US" sz="2400" dirty="0"/>
              <a:t>Chronic Disease Mortality Rates Across the United States</a:t>
            </a:r>
          </a:p>
          <a:p>
            <a:pPr indent="-228600">
              <a:lnSpc>
                <a:spcPct val="100000"/>
              </a:lnSpc>
              <a:buFont typeface="Arial" panose="020B0604020202020204" pitchFamily="34" charset="0"/>
              <a:buChar char="•"/>
            </a:pPr>
            <a:r>
              <a:rPr lang="en-US" sz="2400" dirty="0"/>
              <a:t>Mortality Rates Across the United States</a:t>
            </a:r>
          </a:p>
          <a:p>
            <a:pPr indent="-228600">
              <a:lnSpc>
                <a:spcPct val="100000"/>
              </a:lnSpc>
              <a:buFont typeface="Arial" panose="020B0604020202020204" pitchFamily="34" charset="0"/>
              <a:buChar char="•"/>
            </a:pPr>
            <a:r>
              <a:rPr lang="en-US" sz="2400" dirty="0"/>
              <a:t>Healthcare Costs by Region</a:t>
            </a:r>
          </a:p>
          <a:p>
            <a:pPr indent="-228600">
              <a:lnSpc>
                <a:spcPct val="100000"/>
              </a:lnSpc>
              <a:buFont typeface="Arial" panose="020B0604020202020204" pitchFamily="34" charset="0"/>
              <a:buChar char="•"/>
            </a:pPr>
            <a:r>
              <a:rPr lang="en-US" sz="2400" dirty="0"/>
              <a:t>Findings</a:t>
            </a:r>
          </a:p>
          <a:p>
            <a:pPr indent="-228600">
              <a:lnSpc>
                <a:spcPct val="100000"/>
              </a:lnSpc>
              <a:buFont typeface="Arial" panose="020B0604020202020204" pitchFamily="34" charset="0"/>
              <a:buChar char="•"/>
            </a:pPr>
            <a:r>
              <a:rPr lang="en-US" sz="2400" dirty="0"/>
              <a:t>Ethical Considerations</a:t>
            </a:r>
          </a:p>
        </p:txBody>
      </p:sp>
      <p:cxnSp>
        <p:nvCxnSpPr>
          <p:cNvPr id="36" name="Straight Connector 35">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Stethoscope">
            <a:extLst>
              <a:ext uri="{FF2B5EF4-FFF2-40B4-BE49-F238E27FC236}">
                <a16:creationId xmlns:a16="http://schemas.microsoft.com/office/drawing/2014/main" id="{D62592AF-E1EC-66DC-03BE-EBA2EEFFD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8492" y="2114549"/>
            <a:ext cx="4210052" cy="4210052"/>
          </a:xfrm>
          <a:prstGeom prst="rect">
            <a:avLst/>
          </a:prstGeom>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1" name="Straight Connector 1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25" name="Rectangle 124">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6298" y="314325"/>
            <a:ext cx="6624509" cy="6558418"/>
          </a:xfrm>
        </p:spPr>
        <p:txBody>
          <a:bodyPr vert="horz" lIns="91440" tIns="45720" rIns="91440" bIns="45720" rtlCol="0" anchor="t">
            <a:noAutofit/>
          </a:bodyPr>
          <a:lstStyle/>
          <a:p>
            <a:pPr algn="l"/>
            <a:r>
              <a:rPr lang="en-US" sz="3400" b="1" i="1" kern="1200" cap="all" baseline="0" dirty="0">
                <a:solidFill>
                  <a:schemeClr val="tx2"/>
                </a:solidFill>
                <a:latin typeface="Bahnschrift Light" panose="020B0502040204020203" pitchFamily="34" charset="0"/>
              </a:rPr>
              <a:t>The aim of our project is to identify trends in healthcare outcomes. This project will look at the relationship between healthcare costs and death rates across the United States to find any correlation apparent that could show the following:</a:t>
            </a:r>
          </a:p>
        </p:txBody>
      </p:sp>
      <p:pic>
        <p:nvPicPr>
          <p:cNvPr id="6" name="Picture Placeholder 5" descr="Electrocardiogram">
            <a:extLst>
              <a:ext uri="{FF2B5EF4-FFF2-40B4-BE49-F238E27FC236}">
                <a16:creationId xmlns:a16="http://schemas.microsoft.com/office/drawing/2014/main" id="{2C506375-F140-B413-671B-BE5FCF9326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337" r="16140"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29" name="Straight Connector 128">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402101" y="178095"/>
            <a:ext cx="5645888" cy="3902149"/>
          </a:xfrm>
        </p:spPr>
        <p:txBody>
          <a:bodyPr vert="horz" lIns="91440" tIns="45720" rIns="91440" bIns="45720" rtlCol="0" anchor="t">
            <a:noAutofit/>
          </a:bodyPr>
          <a:lstStyle/>
          <a:p>
            <a:r>
              <a:rPr lang="en-US" sz="2800" b="1" i="1" kern="1200" cap="all" baseline="0" dirty="0">
                <a:solidFill>
                  <a:schemeClr val="tx2"/>
                </a:solidFill>
                <a:latin typeface="+mj-lt"/>
                <a:ea typeface="+mj-ea"/>
                <a:cs typeface="+mj-cs"/>
              </a:rPr>
              <a:t> - Do higher mortality rates due to higher chronic illness lead to an increase in healthcare costs by region?</a:t>
            </a:r>
            <a:br>
              <a:rPr lang="en-US" sz="2800" b="1" i="1" kern="1200" cap="all" baseline="0" dirty="0">
                <a:solidFill>
                  <a:schemeClr val="tx2"/>
                </a:solidFill>
                <a:latin typeface="+mj-lt"/>
                <a:ea typeface="+mj-ea"/>
                <a:cs typeface="+mj-cs"/>
              </a:rPr>
            </a:br>
            <a:br>
              <a:rPr lang="en-US" sz="2800" b="1" i="1" kern="1200" cap="all" baseline="0" dirty="0">
                <a:solidFill>
                  <a:schemeClr val="tx2"/>
                </a:solidFill>
                <a:latin typeface="+mj-lt"/>
                <a:ea typeface="+mj-ea"/>
                <a:cs typeface="+mj-cs"/>
              </a:rPr>
            </a:br>
            <a:r>
              <a:rPr lang="en-US" sz="2800" b="1" i="1" kern="1200" cap="all" baseline="0" dirty="0">
                <a:solidFill>
                  <a:schemeClr val="tx2"/>
                </a:solidFill>
                <a:latin typeface="+mj-lt"/>
                <a:ea typeface="+mj-ea"/>
                <a:cs typeface="+mj-cs"/>
              </a:rPr>
              <a:t>- Do higher healthcare costs create a higher mortality rate due to inability to obtain proper healthcare?</a:t>
            </a:r>
            <a:br>
              <a:rPr lang="en-US" sz="2800" b="1" i="1" kern="1200" cap="all" baseline="0" dirty="0">
                <a:solidFill>
                  <a:schemeClr val="tx2"/>
                </a:solidFill>
                <a:latin typeface="+mj-lt"/>
                <a:ea typeface="+mj-ea"/>
                <a:cs typeface="+mj-cs"/>
              </a:rPr>
            </a:br>
            <a:br>
              <a:rPr lang="en-US" sz="2800" b="1" i="1" kern="1200" cap="all" baseline="0" dirty="0">
                <a:solidFill>
                  <a:schemeClr val="tx2"/>
                </a:solidFill>
                <a:latin typeface="+mj-lt"/>
                <a:ea typeface="+mj-ea"/>
                <a:cs typeface="+mj-cs"/>
              </a:rPr>
            </a:br>
            <a:r>
              <a:rPr lang="en-US" sz="2800" b="1" i="1" kern="1200" cap="all" baseline="0" dirty="0">
                <a:solidFill>
                  <a:schemeClr val="tx2"/>
                </a:solidFill>
                <a:latin typeface="+mj-lt"/>
                <a:ea typeface="+mj-ea"/>
                <a:cs typeface="+mj-cs"/>
              </a:rPr>
              <a:t>- What are the most cost friendly states to live in when it comes to healthcare?</a:t>
            </a:r>
          </a:p>
        </p:txBody>
      </p:sp>
      <p:pic>
        <p:nvPicPr>
          <p:cNvPr id="9" name="Picture Placeholder 8" descr="Person with stethoscope using tablet">
            <a:extLst>
              <a:ext uri="{FF2B5EF4-FFF2-40B4-BE49-F238E27FC236}">
                <a16:creationId xmlns:a16="http://schemas.microsoft.com/office/drawing/2014/main" id="{F396C220-A071-2456-693E-E62041F62A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114" r="13446"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87" name="Straight Connector 86">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44">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4112" y="-3019933"/>
            <a:ext cx="2863537" cy="6448933"/>
          </a:xfrm>
        </p:spPr>
        <p:txBody>
          <a:bodyPr vert="horz" lIns="91440" tIns="45720" rIns="91440" bIns="45720" rtlCol="0" anchor="b">
            <a:normAutofit/>
          </a:bodyPr>
          <a:lstStyle/>
          <a:p>
            <a:pPr indent="-228600"/>
            <a:r>
              <a:rPr lang="en-US" sz="3200"/>
              <a:t>Chronic Disease Mortality Rates Across the United States</a:t>
            </a:r>
            <a:endParaRPr lang="en-US" sz="3200" dirty="0"/>
          </a:p>
        </p:txBody>
      </p:sp>
      <p:cxnSp>
        <p:nvCxnSpPr>
          <p:cNvPr id="149" name="Straight Connector 148">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chart with text and numbers&#10;&#10;Description automatically generated with medium confidence">
            <a:extLst>
              <a:ext uri="{FF2B5EF4-FFF2-40B4-BE49-F238E27FC236}">
                <a16:creationId xmlns:a16="http://schemas.microsoft.com/office/drawing/2014/main" id="{A431646B-5A03-016D-25B6-E03B1829C5A2}"/>
              </a:ext>
            </a:extLst>
          </p:cNvPr>
          <p:cNvPicPr>
            <a:picLocks noChangeAspect="1"/>
          </p:cNvPicPr>
          <p:nvPr/>
        </p:nvPicPr>
        <p:blipFill>
          <a:blip r:embed="rId3">
            <a:extLst>
              <a:ext uri="{28A0092B-C50C-407E-A947-70E740481C1C}">
                <a14:useLocalDpi xmlns:a14="http://schemas.microsoft.com/office/drawing/2010/main" val="0"/>
              </a:ext>
            </a:extLst>
          </a:blip>
          <a:srcRect t="2085" r="-1" b="-1"/>
          <a:stretch/>
        </p:blipFill>
        <p:spPr>
          <a:xfrm>
            <a:off x="2762893" y="-8874"/>
            <a:ext cx="9429108" cy="6866874"/>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a:t>SELECTING VISUAL AIDS</a:t>
            </a:r>
            <a:endParaRPr lang="en-US" dirty="0"/>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noFill/>
        </p:spPr>
        <p:txBody>
          <a:bodyPr/>
          <a:lstStyle/>
          <a:p>
            <a:r>
              <a:rPr lang="en-US" dirty="0"/>
              <a:t>ENHANCING YOUR PRESENTATION</a:t>
            </a: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dirty="0"/>
              <a:t>EFFECTIVE DELIVERY TECHNIQUES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solidFill>
            <a:schemeClr val="bg1"/>
          </a:solidFill>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solidFill>
            <a:schemeClr val="bg1"/>
          </a:solidFill>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NAVIGATING Q&amp;A SESSIONS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noFill/>
        </p:spPr>
        <p:txBody>
          <a:bodyPr>
            <a:normAutofit/>
          </a:bodyPr>
          <a:lstStyle/>
          <a:p>
            <a:r>
              <a:rPr lang="en-US"/>
              <a:t>Know your material in advance</a:t>
            </a:r>
          </a:p>
          <a:p>
            <a:r>
              <a:rPr lang="en-US"/>
              <a:t>Anticipate common questions</a:t>
            </a:r>
          </a:p>
          <a:p>
            <a:r>
              <a:rPr lang="en-US"/>
              <a:t>Rehearse your responses</a:t>
            </a:r>
          </a:p>
          <a:p>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noFill/>
        </p:spPr>
        <p:txBody>
          <a:bodyPr>
            <a:normAutofit/>
          </a:bodyPr>
          <a:lstStyle/>
          <a:p>
            <a:r>
              <a:rPr lang="en-US"/>
              <a:t>Maintaining composure during the Q&amp;A session is essential for projecting confidence and authority. Consider the following tips for staying composed:</a:t>
            </a:r>
          </a:p>
          <a:p>
            <a:pPr lvl="1"/>
            <a:r>
              <a:rPr lang="en-US"/>
              <a:t>Stay calm</a:t>
            </a:r>
          </a:p>
          <a:p>
            <a:pPr lvl="1"/>
            <a:r>
              <a:rPr lang="en-US"/>
              <a:t>Actively listen</a:t>
            </a:r>
          </a:p>
          <a:p>
            <a:pPr lvl="1"/>
            <a:r>
              <a:rPr lang="en-US"/>
              <a:t>Pause and reflect</a:t>
            </a:r>
          </a:p>
          <a:p>
            <a:pPr lvl="1"/>
            <a:r>
              <a:rPr lang="en-US"/>
              <a:t>Maintain eye contact</a:t>
            </a:r>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SPEAKING IMPACT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r>
              <a:rPr lang="en-US" dirty="0"/>
              <a:t>Your ability to communicate effectively </a:t>
            </a:r>
            <a:br>
              <a:rPr lang="en-US" dirty="0"/>
            </a:br>
            <a:r>
              <a:rPr lang="en-US" dirty="0"/>
              <a:t>will leave a lasting impact on your </a:t>
            </a:r>
            <a:br>
              <a:rPr lang="en-US" dirty="0"/>
            </a:br>
            <a:r>
              <a:rPr lang="en-US" dirty="0"/>
              <a:t>audience</a:t>
            </a:r>
          </a:p>
          <a:p>
            <a:r>
              <a:rPr lang="en-US" dirty="0"/>
              <a:t>Effectively communicating involves not </a:t>
            </a:r>
            <a:br>
              <a:rPr lang="en-US" dirty="0"/>
            </a:br>
            <a:r>
              <a:rPr lang="en-US" dirty="0"/>
              <a:t>only delivering a message but also </a:t>
            </a:r>
            <a:br>
              <a:rPr lang="en-US" dirty="0"/>
            </a:br>
            <a:r>
              <a:rPr lang="en-US" dirty="0"/>
              <a:t>resonating with the experiences, values, </a:t>
            </a:r>
            <a:br>
              <a:rPr lang="en-US" dirty="0"/>
            </a:br>
            <a:r>
              <a:rPr lang="en-US" dirty="0"/>
              <a:t>and emotions of those listening </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{32E760AA-FE41-4A38-AEA4-A4EF0C919A26}tf22797433_win32</Template>
  <TotalTime>209</TotalTime>
  <Words>493</Words>
  <Application>Microsoft Office PowerPoint</Application>
  <PresentationFormat>Widescreen</PresentationFormat>
  <Paragraphs>120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Bahnschrift Light</vt:lpstr>
      <vt:lpstr>Calibri</vt:lpstr>
      <vt:lpstr>Univers Condensed Light</vt:lpstr>
      <vt:lpstr>Walbaum Display Light</vt:lpstr>
      <vt:lpstr>AngleLinesVTI</vt:lpstr>
      <vt:lpstr>A look into nationwide mortality rates and the possible effect on healthcare costs </vt:lpstr>
      <vt:lpstr>AGENDA</vt:lpstr>
      <vt:lpstr>The aim of our project is to identify trends in healthcare outcomes. This project will look at the relationship between healthcare costs and death rates across the United States to find any correlation apparent that could show the following:</vt:lpstr>
      <vt:lpstr> - Do higher mortality rates due to higher chronic illness lead to an increase in healthcare costs by region?  - Do higher healthcare costs create a higher mortality rate due to inability to obtain proper healthcare?  - What are the most cost friendly states to live in when it comes to healthcare?</vt:lpstr>
      <vt:lpstr>Chronic Disease Mortality Rates Across the United States</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Ference</dc:creator>
  <cp:lastModifiedBy>Daniel Ference</cp:lastModifiedBy>
  <cp:revision>1</cp:revision>
  <dcterms:created xsi:type="dcterms:W3CDTF">2024-07-27T18:56:24Z</dcterms:created>
  <dcterms:modified xsi:type="dcterms:W3CDTF">2024-07-27T22:26:12Z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