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8" r:id="rId6"/>
    <p:sldId id="290" r:id="rId7"/>
    <p:sldId id="291" r:id="rId8"/>
    <p:sldId id="276" r:id="rId9"/>
    <p:sldId id="28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0A7BA-3213-4C29-A099-3667D4957CEA}" v="1" dt="2024-07-23T00:04:32.01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>
        <p:scale>
          <a:sx n="77" d="100"/>
          <a:sy n="77" d="100"/>
        </p:scale>
        <p:origin x="187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Dference/Project-3-Healthcare" TargetMode="External"/><Relationship Id="rId5" Type="http://schemas.openxmlformats.org/officeDocument/2006/relationships/hyperlink" Target="https://data.cdc.gov/NCHS/Weekly-Provisional-Counts-of-Deaths-by-State-and-S/muzy-jte6/about_data" TargetMode="External"/><Relationship Id="rId4" Type="http://schemas.openxmlformats.org/officeDocument/2006/relationships/hyperlink" Target="https://www.kaggle.com/datasets/nanditapore/medical-cost-dataset?select=medical_cost.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hospital entrance with a glass roof&#10;&#10;Description automatically generated">
            <a:extLst>
              <a:ext uri="{FF2B5EF4-FFF2-40B4-BE49-F238E27FC236}">
                <a16:creationId xmlns:a16="http://schemas.microsoft.com/office/drawing/2014/main" id="{41718515-E5C8-74BD-D595-E3A67B9BDA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Healthcare costs and mortality rate corralation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							Proposal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1" name="Picture Placeholder 10" descr="Close-up of a pile of pills&#10;&#10;Description automatically generated">
            <a:extLst>
              <a:ext uri="{FF2B5EF4-FFF2-40B4-BE49-F238E27FC236}">
                <a16:creationId xmlns:a16="http://schemas.microsoft.com/office/drawing/2014/main" id="{738A6DEF-CCB9-9370-36C0-64148F5E36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6" r="26777" b="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8710FC-F131-7059-97CA-5338F281B566}"/>
              </a:ext>
            </a:extLst>
          </p:cNvPr>
          <p:cNvSpPr txBox="1"/>
          <p:nvPr/>
        </p:nvSpPr>
        <p:spPr>
          <a:xfrm>
            <a:off x="533167" y="357366"/>
            <a:ext cx="612933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aim of our project is to identify trends in healthcare outcomes in the United States. This project will look to answer the questions of:</a:t>
            </a:r>
          </a:p>
          <a:p>
            <a:endParaRPr lang="en-US" dirty="0"/>
          </a:p>
          <a:p>
            <a:r>
              <a:rPr lang="en-US" dirty="0"/>
              <a:t>-Is there a relationship between healthcare costs and death rate by region?</a:t>
            </a:r>
          </a:p>
          <a:p>
            <a:endParaRPr lang="en-US" dirty="0"/>
          </a:p>
          <a:p>
            <a:r>
              <a:rPr lang="en-US" dirty="0"/>
              <a:t>-What are the most expensive/least expensive states to live in nationwide when it comes to healthcare?</a:t>
            </a:r>
          </a:p>
          <a:p>
            <a:endParaRPr lang="en-US" dirty="0"/>
          </a:p>
          <a:p>
            <a:r>
              <a:rPr lang="en-US" dirty="0"/>
              <a:t>-Are healthcare costs higher in states showing more chronic diagnoses?</a:t>
            </a:r>
          </a:p>
          <a:p>
            <a:endParaRPr lang="en-US" dirty="0"/>
          </a:p>
          <a:p>
            <a:r>
              <a:rPr lang="en-US" dirty="0"/>
              <a:t>We will be using the “</a:t>
            </a:r>
            <a:r>
              <a:rPr lang="en-US" dirty="0" err="1"/>
              <a:t>Medical_cost_dataset</a:t>
            </a:r>
            <a:r>
              <a:rPr lang="en-US" dirty="0"/>
              <a:t>” by Nandita Pore on Kaggle and the “Weekly Provisional Counts of Deaths by State and Select Causes, 2020-2023” gathered by the NCHS from the CDC</a:t>
            </a:r>
          </a:p>
          <a:p>
            <a:r>
              <a:rPr lang="en-US" dirty="0"/>
              <a:t>Kaggle:</a:t>
            </a:r>
          </a:p>
          <a:p>
            <a:r>
              <a:rPr lang="en-US" b="0" i="0" u="sng" dirty="0">
                <a:effectLst/>
                <a:hlinkClick r:id="rId4"/>
              </a:rPr>
              <a:t>https://www.kaggle.com/datasets/nanditapore/medical-cost-dataset?select=medical_cost.csv</a:t>
            </a:r>
            <a:endParaRPr lang="en-US" b="0" i="0" u="sng" dirty="0">
              <a:effectLst/>
            </a:endParaRPr>
          </a:p>
          <a:p>
            <a:endParaRPr lang="en-US" b="0" i="0" u="sng" dirty="0">
              <a:effectLst/>
            </a:endParaRPr>
          </a:p>
          <a:p>
            <a:r>
              <a:rPr lang="pl-PL" b="0" i="0" dirty="0">
                <a:solidFill>
                  <a:schemeClr val="bg2">
                    <a:lumMod val="10000"/>
                  </a:schemeClr>
                </a:solidFill>
                <a:effectLst/>
              </a:rPr>
              <a:t>CDC Statistics</a:t>
            </a:r>
            <a:r>
              <a:rPr lang="pl-PL" b="0" i="0" dirty="0">
                <a:solidFill>
                  <a:srgbClr val="D1D2D3"/>
                </a:solidFill>
                <a:effectLst/>
              </a:rPr>
              <a:t>: </a:t>
            </a:r>
            <a:r>
              <a:rPr lang="pl-PL" b="0" i="0" u="none" strike="noStrike" dirty="0">
                <a:effectLst/>
                <a:hlinkClick r:id="rId5"/>
              </a:rPr>
              <a:t>https://data.cdc.gov/NCHS/Weekly-Provisional-Counts-of-Deaths-by-State-and-S/muzy-jte6/about_data</a:t>
            </a:r>
            <a:endParaRPr lang="en-US" b="0" i="0" u="none" strike="noStrike" dirty="0">
              <a:effectLst/>
            </a:endParaRPr>
          </a:p>
          <a:p>
            <a:endParaRPr lang="en-US" dirty="0"/>
          </a:p>
          <a:p>
            <a:r>
              <a:rPr lang="en-US" b="0" i="0" u="none" strike="noStrike" dirty="0" err="1">
                <a:effectLst/>
              </a:rPr>
              <a:t>Github</a:t>
            </a:r>
            <a:r>
              <a:rPr lang="en-US" b="0" i="0" u="none" strike="noStrike" dirty="0">
                <a:effectLst/>
              </a:rPr>
              <a:t> Repository: </a:t>
            </a:r>
            <a:r>
              <a:rPr lang="en-US" dirty="0" err="1">
                <a:hlinkClick r:id="rId6"/>
              </a:rPr>
              <a:t>Dference</a:t>
            </a:r>
            <a:r>
              <a:rPr lang="en-US" dirty="0">
                <a:hlinkClick r:id="rId6"/>
              </a:rPr>
              <a:t>/Project-3-Healthcare (github.com)</a:t>
            </a:r>
            <a:endParaRPr lang="pl-PL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2FA9DDC-BEA7-4448-A13A-84AA8829E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9B7D3F5A-2C3A-45DE-B2EA-CCED39D42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431"/>
            <a:ext cx="9395871" cy="688190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2997" h="6881904">
                <a:moveTo>
                  <a:pt x="1358016" y="0"/>
                </a:moveTo>
                <a:lnTo>
                  <a:pt x="6132997" y="0"/>
                </a:lnTo>
                <a:lnTo>
                  <a:pt x="6132997" y="6857998"/>
                </a:lnTo>
                <a:lnTo>
                  <a:pt x="0" y="6881904"/>
                </a:lnTo>
                <a:lnTo>
                  <a:pt x="135801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4909-1257-4FB1-B8CA-A25F473D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0"/>
            <a:ext cx="2442048" cy="60815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A8E84-3846-4E65-90A3-B17F03B6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38790" y="0"/>
            <a:ext cx="3914920" cy="30740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FF7F0B-BE82-47BF-ACD0-53E430723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3548091"/>
            <a:ext cx="8652340" cy="332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6E03EC-410F-21C3-7A89-24DE5F00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30" b="-1"/>
          <a:stretch/>
        </p:blipFill>
        <p:spPr>
          <a:xfrm>
            <a:off x="731174" y="867605"/>
            <a:ext cx="10646809" cy="51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C071D4-4136-4240-B265-337677AD9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7103" y="1"/>
            <a:ext cx="9994895" cy="6857999"/>
          </a:xfrm>
          <a:custGeom>
            <a:avLst/>
            <a:gdLst>
              <a:gd name="connsiteX0" fmla="*/ 1986272 w 9994895"/>
              <a:gd name="connsiteY0" fmla="*/ 0 h 6857999"/>
              <a:gd name="connsiteX1" fmla="*/ 9994895 w 9994895"/>
              <a:gd name="connsiteY1" fmla="*/ 0 h 6857999"/>
              <a:gd name="connsiteX2" fmla="*/ 9994895 w 9994895"/>
              <a:gd name="connsiteY2" fmla="*/ 6857999 h 6857999"/>
              <a:gd name="connsiteX3" fmla="*/ 0 w 9994895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4895" h="6857999">
                <a:moveTo>
                  <a:pt x="1986272" y="0"/>
                </a:moveTo>
                <a:lnTo>
                  <a:pt x="9994895" y="0"/>
                </a:lnTo>
                <a:lnTo>
                  <a:pt x="999489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1686440"/>
            <a:ext cx="2972697" cy="51954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11459" y="5106780"/>
            <a:ext cx="5403199" cy="177512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03436" y="0"/>
            <a:ext cx="1888564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1"/>
            <a:ext cx="6551427" cy="6751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CFD645-A490-FB08-1BBA-B6D96764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317"/>
          <a:stretch/>
        </p:blipFill>
        <p:spPr>
          <a:xfrm>
            <a:off x="932953" y="891615"/>
            <a:ext cx="10326094" cy="50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map of the united states with a map of the united states&#10;&#10;Description automatically generated">
            <a:extLst>
              <a:ext uri="{FF2B5EF4-FFF2-40B4-BE49-F238E27FC236}">
                <a16:creationId xmlns:a16="http://schemas.microsoft.com/office/drawing/2014/main" id="{D1F73A6E-E652-3EE9-BFD8-DBDCD6DE79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50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Heatmap to illustrate mortality rate by state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32" y="4240404"/>
            <a:ext cx="2454227" cy="15775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sz="1600" spc="3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map of the united states&#10;&#10;Description automatically generated">
            <a:extLst>
              <a:ext uri="{FF2B5EF4-FFF2-40B4-BE49-F238E27FC236}">
                <a16:creationId xmlns:a16="http://schemas.microsoft.com/office/drawing/2014/main" id="{270ADBA6-03E1-F408-FB26-3D29CF91A0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6571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Chloropleth</a:t>
            </a:r>
            <a:r>
              <a:rPr lang="en-US" sz="31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Map to show cost by region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red and yellow dots&#10;&#10;Description automatically generated">
            <a:extLst>
              <a:ext uri="{FF2B5EF4-FFF2-40B4-BE49-F238E27FC236}">
                <a16:creationId xmlns:a16="http://schemas.microsoft.com/office/drawing/2014/main" id="{06B37DA7-C69B-E05C-EA14-6A7973962C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Scatter plot to show range of price comparison for chronic v non-chronic disease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{83538056-480F-44D3-9E91-2A335DC6A3B7}tf22797433_win32</Template>
  <TotalTime>61</TotalTime>
  <Words>213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Univers Condensed Light</vt:lpstr>
      <vt:lpstr>Walbaum Display Light</vt:lpstr>
      <vt:lpstr>AngleLinesVTI</vt:lpstr>
      <vt:lpstr>Healthcare costs and mortality rate corralation</vt:lpstr>
      <vt:lpstr>       Proposal</vt:lpstr>
      <vt:lpstr>PowerPoint Presentation</vt:lpstr>
      <vt:lpstr>PowerPoint Presentation</vt:lpstr>
      <vt:lpstr>Heatmap to illustrate mortality rate by state</vt:lpstr>
      <vt:lpstr>Chloropleth Map to show cost by region</vt:lpstr>
      <vt:lpstr>Scatter plot to show range of price comparison for chronic v non-chronic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Ference</dc:creator>
  <cp:lastModifiedBy>Daniel Ference</cp:lastModifiedBy>
  <cp:revision>2</cp:revision>
  <dcterms:created xsi:type="dcterms:W3CDTF">2024-07-18T00:29:24Z</dcterms:created>
  <dcterms:modified xsi:type="dcterms:W3CDTF">2024-07-23T00:09:11Z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