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1122" r:id="rId3"/>
    <p:sldId id="1187" r:id="rId4"/>
    <p:sldId id="1123" r:id="rId5"/>
    <p:sldId id="1124" r:id="rId6"/>
    <p:sldId id="552" r:id="rId7"/>
    <p:sldId id="707" r:id="rId8"/>
    <p:sldId id="553" r:id="rId9"/>
    <p:sldId id="554" r:id="rId10"/>
    <p:sldId id="502" r:id="rId11"/>
    <p:sldId id="706" r:id="rId12"/>
    <p:sldId id="503" r:id="rId13"/>
    <p:sldId id="505" r:id="rId14"/>
    <p:sldId id="504" r:id="rId15"/>
    <p:sldId id="506" r:id="rId16"/>
    <p:sldId id="644" r:id="rId17"/>
    <p:sldId id="705" r:id="rId18"/>
    <p:sldId id="672" r:id="rId19"/>
    <p:sldId id="257" r:id="rId20"/>
    <p:sldId id="290" r:id="rId21"/>
    <p:sldId id="258" r:id="rId22"/>
    <p:sldId id="259" r:id="rId23"/>
    <p:sldId id="260" r:id="rId24"/>
    <p:sldId id="261" r:id="rId25"/>
    <p:sldId id="1128" r:id="rId26"/>
    <p:sldId id="1129" r:id="rId27"/>
    <p:sldId id="1130" r:id="rId28"/>
    <p:sldId id="1137" r:id="rId29"/>
    <p:sldId id="1138" r:id="rId30"/>
    <p:sldId id="717" r:id="rId31"/>
    <p:sldId id="1151" r:id="rId32"/>
    <p:sldId id="718" r:id="rId33"/>
    <p:sldId id="1100" r:id="rId34"/>
    <p:sldId id="1101" r:id="rId35"/>
    <p:sldId id="1152" r:id="rId36"/>
    <p:sldId id="1107" r:id="rId37"/>
    <p:sldId id="1185" r:id="rId38"/>
    <p:sldId id="1109" r:id="rId39"/>
    <p:sldId id="1184" r:id="rId40"/>
    <p:sldId id="1110" r:id="rId41"/>
    <p:sldId id="285" r:id="rId42"/>
    <p:sldId id="283" r:id="rId43"/>
    <p:sldId id="286" r:id="rId44"/>
    <p:sldId id="287" r:id="rId45"/>
    <p:sldId id="288" r:id="rId46"/>
    <p:sldId id="701" r:id="rId47"/>
    <p:sldId id="1186" r:id="rId48"/>
    <p:sldId id="702" r:id="rId49"/>
    <p:sldId id="728" r:id="rId50"/>
    <p:sldId id="704" r:id="rId5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1" d="100"/>
          <a:sy n="111" d="100"/>
        </p:scale>
        <p:origin x="4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B21005-7B3A-495B-8FEA-AB71AB915BEF}" type="datetimeFigureOut">
              <a:rPr lang="zh-CN" altLang="en-US" smtClean="0"/>
              <a:t>2021/11/28</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6A6DA5-8765-4BCB-B478-A5D603D57372}" type="slidenum">
              <a:rPr lang="zh-CN" altLang="en-US" smtClean="0"/>
              <a:t>‹#›</a:t>
            </a:fld>
            <a:endParaRPr lang="zh-CN" altLang="en-US"/>
          </a:p>
        </p:txBody>
      </p:sp>
    </p:spTree>
    <p:extLst>
      <p:ext uri="{BB962C8B-B14F-4D97-AF65-F5344CB8AC3E}">
        <p14:creationId xmlns:p14="http://schemas.microsoft.com/office/powerpoint/2010/main" val="39241219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25783-C25B-4070-93A4-7EF2A3F972DA}"/>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1DFA1BA9-FA3C-4D0C-919A-C4BE740619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68846C41-AA5A-49E7-A0DE-3EBCE828F2A3}"/>
              </a:ext>
            </a:extLst>
          </p:cNvPr>
          <p:cNvSpPr>
            <a:spLocks noGrp="1"/>
          </p:cNvSpPr>
          <p:nvPr>
            <p:ph type="dt" sz="half" idx="10"/>
          </p:nvPr>
        </p:nvSpPr>
        <p:spPr/>
        <p:txBody>
          <a:bodyPr/>
          <a:lstStyle/>
          <a:p>
            <a:fld id="{21BD7297-5FEC-4B81-B3E6-68CFC1CF86BC}" type="datetimeFigureOut">
              <a:rPr lang="zh-CN" altLang="en-US" smtClean="0"/>
              <a:t>2021/11/28</a:t>
            </a:fld>
            <a:endParaRPr lang="zh-CN" altLang="en-US"/>
          </a:p>
        </p:txBody>
      </p:sp>
      <p:sp>
        <p:nvSpPr>
          <p:cNvPr id="5" name="Footer Placeholder 4">
            <a:extLst>
              <a:ext uri="{FF2B5EF4-FFF2-40B4-BE49-F238E27FC236}">
                <a16:creationId xmlns:a16="http://schemas.microsoft.com/office/drawing/2014/main" id="{ED0071C0-D6B8-4224-8CB6-AD6B1558E357}"/>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EDA207A1-A499-4C72-946A-F7E45082065D}"/>
              </a:ext>
            </a:extLst>
          </p:cNvPr>
          <p:cNvSpPr>
            <a:spLocks noGrp="1"/>
          </p:cNvSpPr>
          <p:nvPr>
            <p:ph type="sldNum" sz="quarter" idx="12"/>
          </p:nvPr>
        </p:nvSpPr>
        <p:spPr/>
        <p:txBody>
          <a:bodyPr/>
          <a:lstStyle/>
          <a:p>
            <a:fld id="{8817EF92-FB09-4C40-91DA-BABB2B81C18F}" type="slidenum">
              <a:rPr lang="zh-CN" altLang="en-US" smtClean="0"/>
              <a:t>‹#›</a:t>
            </a:fld>
            <a:endParaRPr lang="zh-CN" altLang="en-US"/>
          </a:p>
        </p:txBody>
      </p:sp>
    </p:spTree>
    <p:extLst>
      <p:ext uri="{BB962C8B-B14F-4D97-AF65-F5344CB8AC3E}">
        <p14:creationId xmlns:p14="http://schemas.microsoft.com/office/powerpoint/2010/main" val="3795384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D5215-11BF-4662-94A6-4AD5AE627846}"/>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EE03B286-E85D-45E5-8D1D-C3A688879132}"/>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FEE39B47-E649-4D3C-88C1-247C452A1167}"/>
              </a:ext>
            </a:extLst>
          </p:cNvPr>
          <p:cNvSpPr>
            <a:spLocks noGrp="1"/>
          </p:cNvSpPr>
          <p:nvPr>
            <p:ph type="dt" sz="half" idx="10"/>
          </p:nvPr>
        </p:nvSpPr>
        <p:spPr/>
        <p:txBody>
          <a:bodyPr/>
          <a:lstStyle/>
          <a:p>
            <a:fld id="{21BD7297-5FEC-4B81-B3E6-68CFC1CF86BC}" type="datetimeFigureOut">
              <a:rPr lang="zh-CN" altLang="en-US" smtClean="0"/>
              <a:t>2021/11/28</a:t>
            </a:fld>
            <a:endParaRPr lang="zh-CN" altLang="en-US"/>
          </a:p>
        </p:txBody>
      </p:sp>
      <p:sp>
        <p:nvSpPr>
          <p:cNvPr id="5" name="Footer Placeholder 4">
            <a:extLst>
              <a:ext uri="{FF2B5EF4-FFF2-40B4-BE49-F238E27FC236}">
                <a16:creationId xmlns:a16="http://schemas.microsoft.com/office/drawing/2014/main" id="{81546306-97B8-4214-99A9-AD2400E7617E}"/>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CDD18B5E-1AD1-4397-9F31-1B61DBAD55C3}"/>
              </a:ext>
            </a:extLst>
          </p:cNvPr>
          <p:cNvSpPr>
            <a:spLocks noGrp="1"/>
          </p:cNvSpPr>
          <p:nvPr>
            <p:ph type="sldNum" sz="quarter" idx="12"/>
          </p:nvPr>
        </p:nvSpPr>
        <p:spPr/>
        <p:txBody>
          <a:bodyPr/>
          <a:lstStyle/>
          <a:p>
            <a:fld id="{8817EF92-FB09-4C40-91DA-BABB2B81C18F}" type="slidenum">
              <a:rPr lang="zh-CN" altLang="en-US" smtClean="0"/>
              <a:t>‹#›</a:t>
            </a:fld>
            <a:endParaRPr lang="zh-CN" altLang="en-US"/>
          </a:p>
        </p:txBody>
      </p:sp>
    </p:spTree>
    <p:extLst>
      <p:ext uri="{BB962C8B-B14F-4D97-AF65-F5344CB8AC3E}">
        <p14:creationId xmlns:p14="http://schemas.microsoft.com/office/powerpoint/2010/main" val="2848277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D8221F-37C8-4399-A00F-F7ACAA60A8CB}"/>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CEC20B10-E477-4A15-92D8-E51D86366BCF}"/>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798AA58D-862B-476D-A7C8-4BC4E2CDCCC5}"/>
              </a:ext>
            </a:extLst>
          </p:cNvPr>
          <p:cNvSpPr>
            <a:spLocks noGrp="1"/>
          </p:cNvSpPr>
          <p:nvPr>
            <p:ph type="dt" sz="half" idx="10"/>
          </p:nvPr>
        </p:nvSpPr>
        <p:spPr/>
        <p:txBody>
          <a:bodyPr/>
          <a:lstStyle/>
          <a:p>
            <a:fld id="{21BD7297-5FEC-4B81-B3E6-68CFC1CF86BC}" type="datetimeFigureOut">
              <a:rPr lang="zh-CN" altLang="en-US" smtClean="0"/>
              <a:t>2021/11/28</a:t>
            </a:fld>
            <a:endParaRPr lang="zh-CN" altLang="en-US"/>
          </a:p>
        </p:txBody>
      </p:sp>
      <p:sp>
        <p:nvSpPr>
          <p:cNvPr id="5" name="Footer Placeholder 4">
            <a:extLst>
              <a:ext uri="{FF2B5EF4-FFF2-40B4-BE49-F238E27FC236}">
                <a16:creationId xmlns:a16="http://schemas.microsoft.com/office/drawing/2014/main" id="{2306A16A-2544-4996-B6D2-019D616DBB08}"/>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983D17DB-65CC-41AD-943B-6D16D187FCFD}"/>
              </a:ext>
            </a:extLst>
          </p:cNvPr>
          <p:cNvSpPr>
            <a:spLocks noGrp="1"/>
          </p:cNvSpPr>
          <p:nvPr>
            <p:ph type="sldNum" sz="quarter" idx="12"/>
          </p:nvPr>
        </p:nvSpPr>
        <p:spPr/>
        <p:txBody>
          <a:bodyPr/>
          <a:lstStyle/>
          <a:p>
            <a:fld id="{8817EF92-FB09-4C40-91DA-BABB2B81C18F}" type="slidenum">
              <a:rPr lang="zh-CN" altLang="en-US" smtClean="0"/>
              <a:t>‹#›</a:t>
            </a:fld>
            <a:endParaRPr lang="zh-CN" altLang="en-US"/>
          </a:p>
        </p:txBody>
      </p:sp>
    </p:spTree>
    <p:extLst>
      <p:ext uri="{BB962C8B-B14F-4D97-AF65-F5344CB8AC3E}">
        <p14:creationId xmlns:p14="http://schemas.microsoft.com/office/powerpoint/2010/main" val="999733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9461C-A875-4613-A94A-679E3DDCCA13}"/>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EF42DA10-BD3B-438F-89C8-DB9AD9578879}"/>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34F7831F-AF3C-4FFD-BD15-9D4C5CB114CC}"/>
              </a:ext>
            </a:extLst>
          </p:cNvPr>
          <p:cNvSpPr>
            <a:spLocks noGrp="1"/>
          </p:cNvSpPr>
          <p:nvPr>
            <p:ph type="dt" sz="half" idx="10"/>
          </p:nvPr>
        </p:nvSpPr>
        <p:spPr/>
        <p:txBody>
          <a:bodyPr/>
          <a:lstStyle/>
          <a:p>
            <a:fld id="{21BD7297-5FEC-4B81-B3E6-68CFC1CF86BC}" type="datetimeFigureOut">
              <a:rPr lang="zh-CN" altLang="en-US" smtClean="0"/>
              <a:t>2021/11/28</a:t>
            </a:fld>
            <a:endParaRPr lang="zh-CN" altLang="en-US"/>
          </a:p>
        </p:txBody>
      </p:sp>
      <p:sp>
        <p:nvSpPr>
          <p:cNvPr id="5" name="Footer Placeholder 4">
            <a:extLst>
              <a:ext uri="{FF2B5EF4-FFF2-40B4-BE49-F238E27FC236}">
                <a16:creationId xmlns:a16="http://schemas.microsoft.com/office/drawing/2014/main" id="{A842417B-247C-4E66-8E05-D7A439092C0A}"/>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4CFA834A-CBAC-49FA-BBE1-604BCF89B3FE}"/>
              </a:ext>
            </a:extLst>
          </p:cNvPr>
          <p:cNvSpPr>
            <a:spLocks noGrp="1"/>
          </p:cNvSpPr>
          <p:nvPr>
            <p:ph type="sldNum" sz="quarter" idx="12"/>
          </p:nvPr>
        </p:nvSpPr>
        <p:spPr/>
        <p:txBody>
          <a:bodyPr/>
          <a:lstStyle/>
          <a:p>
            <a:fld id="{8817EF92-FB09-4C40-91DA-BABB2B81C18F}" type="slidenum">
              <a:rPr lang="zh-CN" altLang="en-US" smtClean="0"/>
              <a:t>‹#›</a:t>
            </a:fld>
            <a:endParaRPr lang="zh-CN" altLang="en-US"/>
          </a:p>
        </p:txBody>
      </p:sp>
    </p:spTree>
    <p:extLst>
      <p:ext uri="{BB962C8B-B14F-4D97-AF65-F5344CB8AC3E}">
        <p14:creationId xmlns:p14="http://schemas.microsoft.com/office/powerpoint/2010/main" val="1501587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5AA3F-BB8A-445B-85C8-4B09EF5089CD}"/>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CA595666-DDB7-4B25-BE9C-50F4FF25C8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27EBDF4C-11A1-4EA3-87E2-B9D393030AFA}"/>
              </a:ext>
            </a:extLst>
          </p:cNvPr>
          <p:cNvSpPr>
            <a:spLocks noGrp="1"/>
          </p:cNvSpPr>
          <p:nvPr>
            <p:ph type="dt" sz="half" idx="10"/>
          </p:nvPr>
        </p:nvSpPr>
        <p:spPr/>
        <p:txBody>
          <a:bodyPr/>
          <a:lstStyle/>
          <a:p>
            <a:fld id="{21BD7297-5FEC-4B81-B3E6-68CFC1CF86BC}" type="datetimeFigureOut">
              <a:rPr lang="zh-CN" altLang="en-US" smtClean="0"/>
              <a:t>2021/11/28</a:t>
            </a:fld>
            <a:endParaRPr lang="zh-CN" altLang="en-US"/>
          </a:p>
        </p:txBody>
      </p:sp>
      <p:sp>
        <p:nvSpPr>
          <p:cNvPr id="5" name="Footer Placeholder 4">
            <a:extLst>
              <a:ext uri="{FF2B5EF4-FFF2-40B4-BE49-F238E27FC236}">
                <a16:creationId xmlns:a16="http://schemas.microsoft.com/office/drawing/2014/main" id="{D8D67232-1517-4B3D-98C2-A3D182259759}"/>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DD28DDE9-56EE-494D-B356-65FE7C42FEB6}"/>
              </a:ext>
            </a:extLst>
          </p:cNvPr>
          <p:cNvSpPr>
            <a:spLocks noGrp="1"/>
          </p:cNvSpPr>
          <p:nvPr>
            <p:ph type="sldNum" sz="quarter" idx="12"/>
          </p:nvPr>
        </p:nvSpPr>
        <p:spPr/>
        <p:txBody>
          <a:bodyPr/>
          <a:lstStyle/>
          <a:p>
            <a:fld id="{8817EF92-FB09-4C40-91DA-BABB2B81C18F}" type="slidenum">
              <a:rPr lang="zh-CN" altLang="en-US" smtClean="0"/>
              <a:t>‹#›</a:t>
            </a:fld>
            <a:endParaRPr lang="zh-CN" altLang="en-US"/>
          </a:p>
        </p:txBody>
      </p:sp>
    </p:spTree>
    <p:extLst>
      <p:ext uri="{BB962C8B-B14F-4D97-AF65-F5344CB8AC3E}">
        <p14:creationId xmlns:p14="http://schemas.microsoft.com/office/powerpoint/2010/main" val="778383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D8B97-E838-4A5C-84E2-FE7CD103E9F7}"/>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0A82513B-3130-48E6-8A34-57745ADC60AF}"/>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0610F4FC-0071-4F13-939D-32DDD280C275}"/>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E146B523-80DA-4E84-85DA-6948B85A72FC}"/>
              </a:ext>
            </a:extLst>
          </p:cNvPr>
          <p:cNvSpPr>
            <a:spLocks noGrp="1"/>
          </p:cNvSpPr>
          <p:nvPr>
            <p:ph type="dt" sz="half" idx="10"/>
          </p:nvPr>
        </p:nvSpPr>
        <p:spPr/>
        <p:txBody>
          <a:bodyPr/>
          <a:lstStyle/>
          <a:p>
            <a:fld id="{21BD7297-5FEC-4B81-B3E6-68CFC1CF86BC}" type="datetimeFigureOut">
              <a:rPr lang="zh-CN" altLang="en-US" smtClean="0"/>
              <a:t>2021/11/28</a:t>
            </a:fld>
            <a:endParaRPr lang="zh-CN" altLang="en-US"/>
          </a:p>
        </p:txBody>
      </p:sp>
      <p:sp>
        <p:nvSpPr>
          <p:cNvPr id="6" name="Footer Placeholder 5">
            <a:extLst>
              <a:ext uri="{FF2B5EF4-FFF2-40B4-BE49-F238E27FC236}">
                <a16:creationId xmlns:a16="http://schemas.microsoft.com/office/drawing/2014/main" id="{D256956E-D471-4296-AF80-48A035C3EFCA}"/>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BF479356-263C-4A7D-B13A-203970DA4D6A}"/>
              </a:ext>
            </a:extLst>
          </p:cNvPr>
          <p:cNvSpPr>
            <a:spLocks noGrp="1"/>
          </p:cNvSpPr>
          <p:nvPr>
            <p:ph type="sldNum" sz="quarter" idx="12"/>
          </p:nvPr>
        </p:nvSpPr>
        <p:spPr/>
        <p:txBody>
          <a:bodyPr/>
          <a:lstStyle/>
          <a:p>
            <a:fld id="{8817EF92-FB09-4C40-91DA-BABB2B81C18F}" type="slidenum">
              <a:rPr lang="zh-CN" altLang="en-US" smtClean="0"/>
              <a:t>‹#›</a:t>
            </a:fld>
            <a:endParaRPr lang="zh-CN" altLang="en-US"/>
          </a:p>
        </p:txBody>
      </p:sp>
    </p:spTree>
    <p:extLst>
      <p:ext uri="{BB962C8B-B14F-4D97-AF65-F5344CB8AC3E}">
        <p14:creationId xmlns:p14="http://schemas.microsoft.com/office/powerpoint/2010/main" val="1415498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88229-EB8A-4D73-8B4D-5FC56F502AE8}"/>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5833E8ED-B8FE-4B9B-9A98-943BB22C65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EACA0E9F-66C8-483F-9712-A957054B2940}"/>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EB30D20A-2A89-431D-A0D8-F0558842B7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045BC9F8-7BE1-4039-93C6-A0E261E63F5B}"/>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413C06B3-B44E-40D2-BD65-FE728836BDDA}"/>
              </a:ext>
            </a:extLst>
          </p:cNvPr>
          <p:cNvSpPr>
            <a:spLocks noGrp="1"/>
          </p:cNvSpPr>
          <p:nvPr>
            <p:ph type="dt" sz="half" idx="10"/>
          </p:nvPr>
        </p:nvSpPr>
        <p:spPr/>
        <p:txBody>
          <a:bodyPr/>
          <a:lstStyle/>
          <a:p>
            <a:fld id="{21BD7297-5FEC-4B81-B3E6-68CFC1CF86BC}" type="datetimeFigureOut">
              <a:rPr lang="zh-CN" altLang="en-US" smtClean="0"/>
              <a:t>2021/11/28</a:t>
            </a:fld>
            <a:endParaRPr lang="zh-CN" altLang="en-US"/>
          </a:p>
        </p:txBody>
      </p:sp>
      <p:sp>
        <p:nvSpPr>
          <p:cNvPr id="8" name="Footer Placeholder 7">
            <a:extLst>
              <a:ext uri="{FF2B5EF4-FFF2-40B4-BE49-F238E27FC236}">
                <a16:creationId xmlns:a16="http://schemas.microsoft.com/office/drawing/2014/main" id="{70901B4D-C049-4E94-936C-6C13B8377015}"/>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5A2862DD-7884-47FB-98E3-5DD9A04481E8}"/>
              </a:ext>
            </a:extLst>
          </p:cNvPr>
          <p:cNvSpPr>
            <a:spLocks noGrp="1"/>
          </p:cNvSpPr>
          <p:nvPr>
            <p:ph type="sldNum" sz="quarter" idx="12"/>
          </p:nvPr>
        </p:nvSpPr>
        <p:spPr/>
        <p:txBody>
          <a:bodyPr/>
          <a:lstStyle/>
          <a:p>
            <a:fld id="{8817EF92-FB09-4C40-91DA-BABB2B81C18F}" type="slidenum">
              <a:rPr lang="zh-CN" altLang="en-US" smtClean="0"/>
              <a:t>‹#›</a:t>
            </a:fld>
            <a:endParaRPr lang="zh-CN" altLang="en-US"/>
          </a:p>
        </p:txBody>
      </p:sp>
    </p:spTree>
    <p:extLst>
      <p:ext uri="{BB962C8B-B14F-4D97-AF65-F5344CB8AC3E}">
        <p14:creationId xmlns:p14="http://schemas.microsoft.com/office/powerpoint/2010/main" val="3594481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D7B0E-FAB9-4AF3-9C63-CAE6BAEBD527}"/>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789AB016-F740-4A78-9994-4A7F32D20BC7}"/>
              </a:ext>
            </a:extLst>
          </p:cNvPr>
          <p:cNvSpPr>
            <a:spLocks noGrp="1"/>
          </p:cNvSpPr>
          <p:nvPr>
            <p:ph type="dt" sz="half" idx="10"/>
          </p:nvPr>
        </p:nvSpPr>
        <p:spPr/>
        <p:txBody>
          <a:bodyPr/>
          <a:lstStyle/>
          <a:p>
            <a:fld id="{21BD7297-5FEC-4B81-B3E6-68CFC1CF86BC}" type="datetimeFigureOut">
              <a:rPr lang="zh-CN" altLang="en-US" smtClean="0"/>
              <a:t>2021/11/28</a:t>
            </a:fld>
            <a:endParaRPr lang="zh-CN" altLang="en-US"/>
          </a:p>
        </p:txBody>
      </p:sp>
      <p:sp>
        <p:nvSpPr>
          <p:cNvPr id="4" name="Footer Placeholder 3">
            <a:extLst>
              <a:ext uri="{FF2B5EF4-FFF2-40B4-BE49-F238E27FC236}">
                <a16:creationId xmlns:a16="http://schemas.microsoft.com/office/drawing/2014/main" id="{66C660BF-E355-4A95-AA0E-D97B9DDB4C90}"/>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405DECE6-6F3D-40C4-B318-3FB6E3CE55A2}"/>
              </a:ext>
            </a:extLst>
          </p:cNvPr>
          <p:cNvSpPr>
            <a:spLocks noGrp="1"/>
          </p:cNvSpPr>
          <p:nvPr>
            <p:ph type="sldNum" sz="quarter" idx="12"/>
          </p:nvPr>
        </p:nvSpPr>
        <p:spPr/>
        <p:txBody>
          <a:bodyPr/>
          <a:lstStyle/>
          <a:p>
            <a:fld id="{8817EF92-FB09-4C40-91DA-BABB2B81C18F}" type="slidenum">
              <a:rPr lang="zh-CN" altLang="en-US" smtClean="0"/>
              <a:t>‹#›</a:t>
            </a:fld>
            <a:endParaRPr lang="zh-CN" altLang="en-US"/>
          </a:p>
        </p:txBody>
      </p:sp>
    </p:spTree>
    <p:extLst>
      <p:ext uri="{BB962C8B-B14F-4D97-AF65-F5344CB8AC3E}">
        <p14:creationId xmlns:p14="http://schemas.microsoft.com/office/powerpoint/2010/main" val="2154133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F6054B-F5B4-44D8-AD48-478C63DB5895}"/>
              </a:ext>
            </a:extLst>
          </p:cNvPr>
          <p:cNvSpPr>
            <a:spLocks noGrp="1"/>
          </p:cNvSpPr>
          <p:nvPr>
            <p:ph type="dt" sz="half" idx="10"/>
          </p:nvPr>
        </p:nvSpPr>
        <p:spPr/>
        <p:txBody>
          <a:bodyPr/>
          <a:lstStyle/>
          <a:p>
            <a:fld id="{21BD7297-5FEC-4B81-B3E6-68CFC1CF86BC}" type="datetimeFigureOut">
              <a:rPr lang="zh-CN" altLang="en-US" smtClean="0"/>
              <a:t>2021/11/28</a:t>
            </a:fld>
            <a:endParaRPr lang="zh-CN" altLang="en-US"/>
          </a:p>
        </p:txBody>
      </p:sp>
      <p:sp>
        <p:nvSpPr>
          <p:cNvPr id="3" name="Footer Placeholder 2">
            <a:extLst>
              <a:ext uri="{FF2B5EF4-FFF2-40B4-BE49-F238E27FC236}">
                <a16:creationId xmlns:a16="http://schemas.microsoft.com/office/drawing/2014/main" id="{D31BD271-7348-41DA-B14F-C47DD6E1BCD5}"/>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593F56A4-C961-47BB-91E9-DCBB80C081E4}"/>
              </a:ext>
            </a:extLst>
          </p:cNvPr>
          <p:cNvSpPr>
            <a:spLocks noGrp="1"/>
          </p:cNvSpPr>
          <p:nvPr>
            <p:ph type="sldNum" sz="quarter" idx="12"/>
          </p:nvPr>
        </p:nvSpPr>
        <p:spPr/>
        <p:txBody>
          <a:bodyPr/>
          <a:lstStyle/>
          <a:p>
            <a:fld id="{8817EF92-FB09-4C40-91DA-BABB2B81C18F}" type="slidenum">
              <a:rPr lang="zh-CN" altLang="en-US" smtClean="0"/>
              <a:t>‹#›</a:t>
            </a:fld>
            <a:endParaRPr lang="zh-CN" altLang="en-US"/>
          </a:p>
        </p:txBody>
      </p:sp>
    </p:spTree>
    <p:extLst>
      <p:ext uri="{BB962C8B-B14F-4D97-AF65-F5344CB8AC3E}">
        <p14:creationId xmlns:p14="http://schemas.microsoft.com/office/powerpoint/2010/main" val="128907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39E9F-2990-4936-A949-29033533B8B5}"/>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FA4572D5-1C54-498C-BBE6-7432F42F5B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FB7AF8A0-C316-4004-B004-095CB1A8D5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4A22F6DA-131B-4CD9-B349-AF3598D8636F}"/>
              </a:ext>
            </a:extLst>
          </p:cNvPr>
          <p:cNvSpPr>
            <a:spLocks noGrp="1"/>
          </p:cNvSpPr>
          <p:nvPr>
            <p:ph type="dt" sz="half" idx="10"/>
          </p:nvPr>
        </p:nvSpPr>
        <p:spPr/>
        <p:txBody>
          <a:bodyPr/>
          <a:lstStyle/>
          <a:p>
            <a:fld id="{21BD7297-5FEC-4B81-B3E6-68CFC1CF86BC}" type="datetimeFigureOut">
              <a:rPr lang="zh-CN" altLang="en-US" smtClean="0"/>
              <a:t>2021/11/28</a:t>
            </a:fld>
            <a:endParaRPr lang="zh-CN" altLang="en-US"/>
          </a:p>
        </p:txBody>
      </p:sp>
      <p:sp>
        <p:nvSpPr>
          <p:cNvPr id="6" name="Footer Placeholder 5">
            <a:extLst>
              <a:ext uri="{FF2B5EF4-FFF2-40B4-BE49-F238E27FC236}">
                <a16:creationId xmlns:a16="http://schemas.microsoft.com/office/drawing/2014/main" id="{0E7ABA87-867A-4FBB-9AD4-55473B7C57A3}"/>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9BDBD56F-D07E-4534-BF23-000CF774B303}"/>
              </a:ext>
            </a:extLst>
          </p:cNvPr>
          <p:cNvSpPr>
            <a:spLocks noGrp="1"/>
          </p:cNvSpPr>
          <p:nvPr>
            <p:ph type="sldNum" sz="quarter" idx="12"/>
          </p:nvPr>
        </p:nvSpPr>
        <p:spPr/>
        <p:txBody>
          <a:bodyPr/>
          <a:lstStyle/>
          <a:p>
            <a:fld id="{8817EF92-FB09-4C40-91DA-BABB2B81C18F}" type="slidenum">
              <a:rPr lang="zh-CN" altLang="en-US" smtClean="0"/>
              <a:t>‹#›</a:t>
            </a:fld>
            <a:endParaRPr lang="zh-CN" altLang="en-US"/>
          </a:p>
        </p:txBody>
      </p:sp>
    </p:spTree>
    <p:extLst>
      <p:ext uri="{BB962C8B-B14F-4D97-AF65-F5344CB8AC3E}">
        <p14:creationId xmlns:p14="http://schemas.microsoft.com/office/powerpoint/2010/main" val="3744853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7FC85-B60B-401A-9C60-161226B8BBCE}"/>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96203108-E5C2-450A-854D-096FEC507F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C20D4E4E-9F5C-42FA-93FC-28CEAC155D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3B6EB16D-8B82-4E09-BAEB-06CFE406ED37}"/>
              </a:ext>
            </a:extLst>
          </p:cNvPr>
          <p:cNvSpPr>
            <a:spLocks noGrp="1"/>
          </p:cNvSpPr>
          <p:nvPr>
            <p:ph type="dt" sz="half" idx="10"/>
          </p:nvPr>
        </p:nvSpPr>
        <p:spPr/>
        <p:txBody>
          <a:bodyPr/>
          <a:lstStyle/>
          <a:p>
            <a:fld id="{21BD7297-5FEC-4B81-B3E6-68CFC1CF86BC}" type="datetimeFigureOut">
              <a:rPr lang="zh-CN" altLang="en-US" smtClean="0"/>
              <a:t>2021/11/28</a:t>
            </a:fld>
            <a:endParaRPr lang="zh-CN" altLang="en-US"/>
          </a:p>
        </p:txBody>
      </p:sp>
      <p:sp>
        <p:nvSpPr>
          <p:cNvPr id="6" name="Footer Placeholder 5">
            <a:extLst>
              <a:ext uri="{FF2B5EF4-FFF2-40B4-BE49-F238E27FC236}">
                <a16:creationId xmlns:a16="http://schemas.microsoft.com/office/drawing/2014/main" id="{DE16A339-629F-43A9-A2FE-1362BEE58C90}"/>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96D3DC54-3A44-4064-BA94-DD1EE86E3055}"/>
              </a:ext>
            </a:extLst>
          </p:cNvPr>
          <p:cNvSpPr>
            <a:spLocks noGrp="1"/>
          </p:cNvSpPr>
          <p:nvPr>
            <p:ph type="sldNum" sz="quarter" idx="12"/>
          </p:nvPr>
        </p:nvSpPr>
        <p:spPr/>
        <p:txBody>
          <a:bodyPr/>
          <a:lstStyle/>
          <a:p>
            <a:fld id="{8817EF92-FB09-4C40-91DA-BABB2B81C18F}" type="slidenum">
              <a:rPr lang="zh-CN" altLang="en-US" smtClean="0"/>
              <a:t>‹#›</a:t>
            </a:fld>
            <a:endParaRPr lang="zh-CN" altLang="en-US"/>
          </a:p>
        </p:txBody>
      </p:sp>
    </p:spTree>
    <p:extLst>
      <p:ext uri="{BB962C8B-B14F-4D97-AF65-F5344CB8AC3E}">
        <p14:creationId xmlns:p14="http://schemas.microsoft.com/office/powerpoint/2010/main" val="3154622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6F672B-3D21-4077-B3C8-D63FD029D2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29A8AD4F-7FDC-496E-ADF4-9A2A7D84C5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767DC0E7-B9AE-4A58-B198-0CC0E56975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BD7297-5FEC-4B81-B3E6-68CFC1CF86BC}" type="datetimeFigureOut">
              <a:rPr lang="zh-CN" altLang="en-US" smtClean="0"/>
              <a:t>2021/11/28</a:t>
            </a:fld>
            <a:endParaRPr lang="zh-CN" altLang="en-US"/>
          </a:p>
        </p:txBody>
      </p:sp>
      <p:sp>
        <p:nvSpPr>
          <p:cNvPr id="5" name="Footer Placeholder 4">
            <a:extLst>
              <a:ext uri="{FF2B5EF4-FFF2-40B4-BE49-F238E27FC236}">
                <a16:creationId xmlns:a16="http://schemas.microsoft.com/office/drawing/2014/main" id="{A6A77F3F-4D25-44AB-8E39-9C84AEA951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6E86D741-AFCF-4B40-8DB3-D55C4122DD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17EF92-FB09-4C40-91DA-BABB2B81C18F}" type="slidenum">
              <a:rPr lang="zh-CN" altLang="en-US" smtClean="0"/>
              <a:t>‹#›</a:t>
            </a:fld>
            <a:endParaRPr lang="zh-CN" altLang="en-US"/>
          </a:p>
        </p:txBody>
      </p:sp>
    </p:spTree>
    <p:extLst>
      <p:ext uri="{BB962C8B-B14F-4D97-AF65-F5344CB8AC3E}">
        <p14:creationId xmlns:p14="http://schemas.microsoft.com/office/powerpoint/2010/main" val="5093152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D57E2-24C2-4309-BF6F-5D64F0E21309}"/>
              </a:ext>
            </a:extLst>
          </p:cNvPr>
          <p:cNvSpPr>
            <a:spLocks noGrp="1"/>
          </p:cNvSpPr>
          <p:nvPr>
            <p:ph type="ctrTitle"/>
          </p:nvPr>
        </p:nvSpPr>
        <p:spPr/>
        <p:txBody>
          <a:bodyPr/>
          <a:lstStyle/>
          <a:p>
            <a:r>
              <a:rPr lang="zh-CN" altLang="en-US" dirty="0"/>
              <a:t>树上问题</a:t>
            </a:r>
          </a:p>
        </p:txBody>
      </p:sp>
      <p:sp>
        <p:nvSpPr>
          <p:cNvPr id="3" name="Subtitle 2">
            <a:extLst>
              <a:ext uri="{FF2B5EF4-FFF2-40B4-BE49-F238E27FC236}">
                <a16:creationId xmlns:a16="http://schemas.microsoft.com/office/drawing/2014/main" id="{C97678CA-734C-4D17-8354-44754BED1FF2}"/>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1329466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标题 1">
            <a:extLst>
              <a:ext uri="{FF2B5EF4-FFF2-40B4-BE49-F238E27FC236}">
                <a16:creationId xmlns:a16="http://schemas.microsoft.com/office/drawing/2014/main" id="{55046805-6934-475D-A2C7-3FB012A2C11C}"/>
              </a:ext>
            </a:extLst>
          </p:cNvPr>
          <p:cNvSpPr>
            <a:spLocks noGrp="1" noChangeArrowheads="1"/>
          </p:cNvSpPr>
          <p:nvPr>
            <p:ph type="title"/>
          </p:nvPr>
        </p:nvSpPr>
        <p:spPr/>
        <p:txBody>
          <a:bodyPr/>
          <a:lstStyle/>
          <a:p>
            <a:r>
              <a:rPr lang="en-US" altLang="zh-CN" dirty="0"/>
              <a:t>Luogu4219 [BJOI2014]</a:t>
            </a:r>
            <a:r>
              <a:rPr lang="zh-CN" altLang="en-US" dirty="0"/>
              <a:t>大融合</a:t>
            </a:r>
          </a:p>
        </p:txBody>
      </p:sp>
      <p:pic>
        <p:nvPicPr>
          <p:cNvPr id="3" name="内容占位符 2">
            <a:extLst>
              <a:ext uri="{FF2B5EF4-FFF2-40B4-BE49-F238E27FC236}">
                <a16:creationId xmlns:a16="http://schemas.microsoft.com/office/drawing/2014/main" id="{44FF3454-D0AE-45A3-A80B-FA350FB44E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2814" y="1690688"/>
            <a:ext cx="6806122" cy="4351338"/>
          </a:xfrm>
        </p:spPr>
      </p:pic>
    </p:spTree>
    <p:extLst>
      <p:ext uri="{BB962C8B-B14F-4D97-AF65-F5344CB8AC3E}">
        <p14:creationId xmlns:p14="http://schemas.microsoft.com/office/powerpoint/2010/main" val="5666538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1CD50-E417-43F9-9A1F-924FB8C5FC42}"/>
              </a:ext>
            </a:extLst>
          </p:cNvPr>
          <p:cNvSpPr>
            <a:spLocks noGrp="1"/>
          </p:cNvSpPr>
          <p:nvPr>
            <p:ph type="title"/>
          </p:nvPr>
        </p:nvSpPr>
        <p:spPr/>
        <p:txBody>
          <a:bodyPr/>
          <a:lstStyle/>
          <a:p>
            <a:r>
              <a:rPr lang="zh-CN" altLang="en-US" dirty="0"/>
              <a:t>分析</a:t>
            </a:r>
          </a:p>
        </p:txBody>
      </p:sp>
      <p:sp>
        <p:nvSpPr>
          <p:cNvPr id="3" name="Content Placeholder 2">
            <a:extLst>
              <a:ext uri="{FF2B5EF4-FFF2-40B4-BE49-F238E27FC236}">
                <a16:creationId xmlns:a16="http://schemas.microsoft.com/office/drawing/2014/main" id="{AFDEC8EB-ADBD-4A84-B8B7-4C21E0E9CA19}"/>
              </a:ext>
            </a:extLst>
          </p:cNvPr>
          <p:cNvSpPr>
            <a:spLocks noGrp="1"/>
          </p:cNvSpPr>
          <p:nvPr>
            <p:ph idx="1"/>
          </p:nvPr>
        </p:nvSpPr>
        <p:spPr/>
        <p:txBody>
          <a:bodyPr/>
          <a:lstStyle/>
          <a:p>
            <a:r>
              <a:rPr lang="zh-CN" altLang="en-US" dirty="0"/>
              <a:t>这种问题我们先考虑离线将这棵树最终状态建出来</a:t>
            </a:r>
            <a:endParaRPr lang="en-US" altLang="zh-CN" dirty="0"/>
          </a:p>
          <a:p>
            <a:r>
              <a:rPr lang="zh-CN" altLang="en-US" dirty="0"/>
              <a:t>然后就变成一个修改查询问题而不是加边的问题了</a:t>
            </a:r>
            <a:endParaRPr lang="en-US" altLang="zh-CN" dirty="0"/>
          </a:p>
          <a:p>
            <a:endParaRPr lang="zh-CN" altLang="en-US" dirty="0"/>
          </a:p>
        </p:txBody>
      </p:sp>
    </p:spTree>
    <p:extLst>
      <p:ext uri="{BB962C8B-B14F-4D97-AF65-F5344CB8AC3E}">
        <p14:creationId xmlns:p14="http://schemas.microsoft.com/office/powerpoint/2010/main" val="2706354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标题 1">
            <a:extLst>
              <a:ext uri="{FF2B5EF4-FFF2-40B4-BE49-F238E27FC236}">
                <a16:creationId xmlns:a16="http://schemas.microsoft.com/office/drawing/2014/main" id="{5FCA6B75-928A-4EAD-B356-2D78E962426B}"/>
              </a:ext>
            </a:extLst>
          </p:cNvPr>
          <p:cNvSpPr>
            <a:spLocks noGrp="1" noChangeArrowheads="1"/>
          </p:cNvSpPr>
          <p:nvPr>
            <p:ph type="title"/>
          </p:nvPr>
        </p:nvSpPr>
        <p:spPr/>
        <p:txBody>
          <a:bodyPr/>
          <a:lstStyle/>
          <a:p>
            <a:r>
              <a:rPr lang="en-US" altLang="zh-CN" dirty="0"/>
              <a:t>Solution</a:t>
            </a:r>
            <a:endParaRPr lang="zh-CN" altLang="en-US" dirty="0"/>
          </a:p>
        </p:txBody>
      </p:sp>
      <p:sp>
        <p:nvSpPr>
          <p:cNvPr id="114691" name="内容占位符 2">
            <a:extLst>
              <a:ext uri="{FF2B5EF4-FFF2-40B4-BE49-F238E27FC236}">
                <a16:creationId xmlns:a16="http://schemas.microsoft.com/office/drawing/2014/main" id="{C68C7C5E-3F55-47C2-82FE-35F3D487C228}"/>
              </a:ext>
            </a:extLst>
          </p:cNvPr>
          <p:cNvSpPr>
            <a:spLocks noGrp="1" noChangeArrowheads="1"/>
          </p:cNvSpPr>
          <p:nvPr>
            <p:ph idx="1"/>
          </p:nvPr>
        </p:nvSpPr>
        <p:spPr/>
        <p:txBody>
          <a:bodyPr/>
          <a:lstStyle/>
          <a:p>
            <a:r>
              <a:rPr lang="zh-CN" altLang="en-US" dirty="0"/>
              <a:t>可以发现每次查询点</a:t>
            </a:r>
            <a:r>
              <a:rPr lang="en-US" altLang="zh-CN" dirty="0"/>
              <a:t>a</a:t>
            </a:r>
            <a:r>
              <a:rPr lang="zh-CN" altLang="en-US" dirty="0"/>
              <a:t>，</a:t>
            </a:r>
            <a:r>
              <a:rPr lang="en-US" altLang="zh-CN" dirty="0"/>
              <a:t>b</a:t>
            </a:r>
            <a:r>
              <a:rPr lang="zh-CN" altLang="en-US" dirty="0"/>
              <a:t>两端构成的简单路径个数</a:t>
            </a:r>
            <a:endParaRPr lang="en-US" altLang="zh-CN" dirty="0"/>
          </a:p>
          <a:p>
            <a:r>
              <a:rPr lang="zh-CN" altLang="en-US" dirty="0"/>
              <a:t>即等价于</a:t>
            </a:r>
            <a:r>
              <a:rPr lang="en-US" altLang="zh-CN" dirty="0"/>
              <a:t>a</a:t>
            </a:r>
            <a:r>
              <a:rPr lang="zh-CN" altLang="en-US" dirty="0"/>
              <a:t>不经过</a:t>
            </a:r>
            <a:r>
              <a:rPr lang="en-US" altLang="zh-CN" dirty="0"/>
              <a:t>b</a:t>
            </a:r>
            <a:r>
              <a:rPr lang="zh-CN" altLang="en-US" dirty="0"/>
              <a:t>的子树大小和</a:t>
            </a:r>
            <a:r>
              <a:rPr lang="en-US" altLang="zh-CN" dirty="0"/>
              <a:t>b</a:t>
            </a:r>
            <a:r>
              <a:rPr lang="zh-CN" altLang="en-US" dirty="0"/>
              <a:t>不经过</a:t>
            </a:r>
            <a:r>
              <a:rPr lang="en-US" altLang="zh-CN" dirty="0"/>
              <a:t>a</a:t>
            </a:r>
            <a:r>
              <a:rPr lang="zh-CN" altLang="en-US" dirty="0"/>
              <a:t>的子树大小的乘积</a:t>
            </a:r>
            <a:endParaRPr lang="en-US" altLang="zh-CN" dirty="0"/>
          </a:p>
          <a:p>
            <a:r>
              <a:rPr lang="zh-CN" altLang="en-US" dirty="0"/>
              <a:t>因为任意左边一个点和右边一个点都有唯一的而且不同的一条路径</a:t>
            </a:r>
            <a:endParaRPr lang="en-US" altLang="zh-CN" dirty="0"/>
          </a:p>
          <a:p>
            <a:endParaRPr lang="zh-CN" altLang="en-US" dirty="0"/>
          </a:p>
        </p:txBody>
      </p:sp>
      <p:pic>
        <p:nvPicPr>
          <p:cNvPr id="114692" name="图片 3">
            <a:extLst>
              <a:ext uri="{FF2B5EF4-FFF2-40B4-BE49-F238E27FC236}">
                <a16:creationId xmlns:a16="http://schemas.microsoft.com/office/drawing/2014/main" id="{C147D20A-EEFB-4D7B-AE0E-5CE731E8E3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2763" y="3890963"/>
            <a:ext cx="337185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29470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标题 1">
            <a:extLst>
              <a:ext uri="{FF2B5EF4-FFF2-40B4-BE49-F238E27FC236}">
                <a16:creationId xmlns:a16="http://schemas.microsoft.com/office/drawing/2014/main" id="{7FF41742-9D1D-4255-92F5-C7458700602F}"/>
              </a:ext>
            </a:extLst>
          </p:cNvPr>
          <p:cNvSpPr>
            <a:spLocks noGrp="1" noChangeArrowheads="1"/>
          </p:cNvSpPr>
          <p:nvPr>
            <p:ph type="title"/>
          </p:nvPr>
        </p:nvSpPr>
        <p:spPr/>
        <p:txBody>
          <a:bodyPr/>
          <a:lstStyle/>
          <a:p>
            <a:r>
              <a:rPr lang="en-US" altLang="zh-CN" dirty="0"/>
              <a:t>Solution</a:t>
            </a:r>
            <a:endParaRPr lang="zh-CN" altLang="en-US" dirty="0"/>
          </a:p>
        </p:txBody>
      </p:sp>
      <p:sp>
        <p:nvSpPr>
          <p:cNvPr id="115715" name="内容占位符 2">
            <a:extLst>
              <a:ext uri="{FF2B5EF4-FFF2-40B4-BE49-F238E27FC236}">
                <a16:creationId xmlns:a16="http://schemas.microsoft.com/office/drawing/2014/main" id="{2CB4BBD8-1DB2-44EB-B4ED-9C05FEA248FB}"/>
              </a:ext>
            </a:extLst>
          </p:cNvPr>
          <p:cNvSpPr>
            <a:spLocks noGrp="1" noChangeArrowheads="1"/>
          </p:cNvSpPr>
          <p:nvPr>
            <p:ph idx="1"/>
          </p:nvPr>
        </p:nvSpPr>
        <p:spPr/>
        <p:txBody>
          <a:bodyPr/>
          <a:lstStyle/>
          <a:p>
            <a:r>
              <a:rPr lang="zh-CN" altLang="en-US" dirty="0"/>
              <a:t>于是考虑离线，先把这棵树建出来，每个点维护当前连通状态下子树大小</a:t>
            </a:r>
            <a:endParaRPr lang="en-US" altLang="zh-CN" dirty="0"/>
          </a:p>
          <a:p>
            <a:r>
              <a:rPr lang="zh-CN" altLang="en-US" dirty="0"/>
              <a:t>假设</a:t>
            </a:r>
            <a:r>
              <a:rPr lang="en-US" altLang="zh-CN" dirty="0"/>
              <a:t>a</a:t>
            </a:r>
            <a:r>
              <a:rPr lang="zh-CN" altLang="en-US" dirty="0"/>
              <a:t>是</a:t>
            </a:r>
            <a:r>
              <a:rPr lang="en-US" altLang="zh-CN" dirty="0"/>
              <a:t>b</a:t>
            </a:r>
            <a:r>
              <a:rPr lang="zh-CN" altLang="en-US" dirty="0"/>
              <a:t>的父亲，则</a:t>
            </a:r>
            <a:r>
              <a:rPr lang="en-US" altLang="zh-CN" dirty="0"/>
              <a:t>a</a:t>
            </a:r>
            <a:r>
              <a:rPr lang="zh-CN" altLang="en-US" dirty="0"/>
              <a:t>和</a:t>
            </a:r>
            <a:r>
              <a:rPr lang="en-US" altLang="zh-CN" dirty="0"/>
              <a:t>b</a:t>
            </a:r>
            <a:r>
              <a:rPr lang="zh-CN" altLang="en-US" dirty="0"/>
              <a:t>之间路径的答案为</a:t>
            </a:r>
            <a:r>
              <a:rPr lang="en-US" altLang="zh-CN" dirty="0"/>
              <a:t>(a</a:t>
            </a:r>
            <a:r>
              <a:rPr lang="zh-CN" altLang="en-US" dirty="0"/>
              <a:t>所在联通块大小</a:t>
            </a:r>
            <a:r>
              <a:rPr lang="en-US" altLang="zh-CN" dirty="0"/>
              <a:t>-b</a:t>
            </a:r>
            <a:r>
              <a:rPr lang="zh-CN" altLang="en-US" dirty="0"/>
              <a:t>子树大小</a:t>
            </a:r>
            <a:r>
              <a:rPr lang="en-US" altLang="zh-CN" dirty="0"/>
              <a:t>)* b</a:t>
            </a:r>
            <a:r>
              <a:rPr lang="zh-CN" altLang="en-US" dirty="0"/>
              <a:t>子树大小</a:t>
            </a:r>
            <a:endParaRPr lang="en-US" altLang="zh-CN" dirty="0"/>
          </a:p>
        </p:txBody>
      </p:sp>
      <p:pic>
        <p:nvPicPr>
          <p:cNvPr id="115716" name="图片 3">
            <a:extLst>
              <a:ext uri="{FF2B5EF4-FFF2-40B4-BE49-F238E27FC236}">
                <a16:creationId xmlns:a16="http://schemas.microsoft.com/office/drawing/2014/main" id="{6A632E86-2997-4CDE-BAF2-1B93396B44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2800" y="3255963"/>
            <a:ext cx="3324225" cy="337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81121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标题 1">
            <a:extLst>
              <a:ext uri="{FF2B5EF4-FFF2-40B4-BE49-F238E27FC236}">
                <a16:creationId xmlns:a16="http://schemas.microsoft.com/office/drawing/2014/main" id="{30F55C6E-820B-43CB-8C9B-A422EBAF479C}"/>
              </a:ext>
            </a:extLst>
          </p:cNvPr>
          <p:cNvSpPr>
            <a:spLocks noGrp="1" noChangeArrowheads="1"/>
          </p:cNvSpPr>
          <p:nvPr>
            <p:ph type="title"/>
          </p:nvPr>
        </p:nvSpPr>
        <p:spPr/>
        <p:txBody>
          <a:bodyPr/>
          <a:lstStyle/>
          <a:p>
            <a:r>
              <a:rPr lang="en-US" altLang="zh-CN" dirty="0"/>
              <a:t>Solution</a:t>
            </a:r>
          </a:p>
        </p:txBody>
      </p:sp>
      <p:sp>
        <p:nvSpPr>
          <p:cNvPr id="116739" name="内容占位符 2">
            <a:extLst>
              <a:ext uri="{FF2B5EF4-FFF2-40B4-BE49-F238E27FC236}">
                <a16:creationId xmlns:a16="http://schemas.microsoft.com/office/drawing/2014/main" id="{EFF00119-91AB-4C38-B1EB-85778E8BA682}"/>
              </a:ext>
            </a:extLst>
          </p:cNvPr>
          <p:cNvSpPr>
            <a:spLocks noGrp="1" noChangeArrowheads="1"/>
          </p:cNvSpPr>
          <p:nvPr>
            <p:ph idx="1"/>
          </p:nvPr>
        </p:nvSpPr>
        <p:spPr/>
        <p:txBody>
          <a:bodyPr/>
          <a:lstStyle/>
          <a:p>
            <a:r>
              <a:rPr lang="zh-CN" altLang="en-US" dirty="0"/>
              <a:t>每个点维护子树大小，用并查集维护每个联通块的大小</a:t>
            </a:r>
            <a:endParaRPr lang="en-US" altLang="zh-CN" dirty="0"/>
          </a:p>
          <a:p>
            <a:r>
              <a:rPr lang="zh-CN" altLang="en-US" dirty="0"/>
              <a:t>则每次连接一条边的时候，等价于把一条链上的子树大小都加上一个值</a:t>
            </a:r>
          </a:p>
          <a:p>
            <a:r>
              <a:rPr lang="zh-CN" altLang="en-US" dirty="0"/>
              <a:t>比如连接</a:t>
            </a:r>
            <a:r>
              <a:rPr lang="en-US" altLang="zh-CN" dirty="0"/>
              <a:t>a</a:t>
            </a:r>
            <a:r>
              <a:rPr lang="zh-CN" altLang="en-US" dirty="0"/>
              <a:t>和</a:t>
            </a:r>
            <a:r>
              <a:rPr lang="en-US" altLang="zh-CN" dirty="0"/>
              <a:t>b</a:t>
            </a:r>
            <a:r>
              <a:rPr lang="zh-CN" altLang="en-US" dirty="0"/>
              <a:t>就是把：</a:t>
            </a:r>
          </a:p>
          <a:p>
            <a:r>
              <a:rPr lang="en-US" altLang="zh-CN" dirty="0"/>
              <a:t>a</a:t>
            </a:r>
            <a:r>
              <a:rPr lang="zh-CN" altLang="en-US" dirty="0"/>
              <a:t>所在联通块里面深度最低的那个点到</a:t>
            </a:r>
            <a:r>
              <a:rPr lang="en-US" altLang="zh-CN" dirty="0"/>
              <a:t>a</a:t>
            </a:r>
          </a:p>
          <a:p>
            <a:r>
              <a:rPr lang="zh-CN" altLang="en-US" dirty="0"/>
              <a:t>这一条链加一个数</a:t>
            </a:r>
          </a:p>
          <a:p>
            <a:r>
              <a:rPr lang="zh-CN" altLang="en-US" dirty="0"/>
              <a:t>深度最低的那个点用并查集维护即可</a:t>
            </a:r>
          </a:p>
          <a:p>
            <a:endParaRPr lang="zh-CN" altLang="en-US" dirty="0"/>
          </a:p>
        </p:txBody>
      </p:sp>
      <p:pic>
        <p:nvPicPr>
          <p:cNvPr id="116740" name="图片 3">
            <a:extLst>
              <a:ext uri="{FF2B5EF4-FFF2-40B4-BE49-F238E27FC236}">
                <a16:creationId xmlns:a16="http://schemas.microsoft.com/office/drawing/2014/main" id="{C5E4C2E8-90D3-4190-8F7E-03288399CA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04238" y="3446463"/>
            <a:ext cx="3257550" cy="337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7344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标题 1">
            <a:extLst>
              <a:ext uri="{FF2B5EF4-FFF2-40B4-BE49-F238E27FC236}">
                <a16:creationId xmlns:a16="http://schemas.microsoft.com/office/drawing/2014/main" id="{6E217B8D-8078-4702-A76E-7CAAD7304324}"/>
              </a:ext>
            </a:extLst>
          </p:cNvPr>
          <p:cNvSpPr>
            <a:spLocks noGrp="1" noChangeArrowheads="1"/>
          </p:cNvSpPr>
          <p:nvPr>
            <p:ph type="title"/>
          </p:nvPr>
        </p:nvSpPr>
        <p:spPr/>
        <p:txBody>
          <a:bodyPr/>
          <a:lstStyle/>
          <a:p>
            <a:r>
              <a:rPr lang="en-US" altLang="zh-CN" dirty="0"/>
              <a:t>Solution</a:t>
            </a:r>
            <a:endParaRPr lang="zh-CN" altLang="en-US" dirty="0"/>
          </a:p>
        </p:txBody>
      </p:sp>
      <p:sp>
        <p:nvSpPr>
          <p:cNvPr id="117763" name="内容占位符 2">
            <a:extLst>
              <a:ext uri="{FF2B5EF4-FFF2-40B4-BE49-F238E27FC236}">
                <a16:creationId xmlns:a16="http://schemas.microsoft.com/office/drawing/2014/main" id="{7B135D3C-5F96-492E-9106-D97FB9FDEEB3}"/>
              </a:ext>
            </a:extLst>
          </p:cNvPr>
          <p:cNvSpPr>
            <a:spLocks noGrp="1" noChangeArrowheads="1"/>
          </p:cNvSpPr>
          <p:nvPr>
            <p:ph idx="1"/>
          </p:nvPr>
        </p:nvSpPr>
        <p:spPr/>
        <p:txBody>
          <a:bodyPr/>
          <a:lstStyle/>
          <a:p>
            <a:r>
              <a:rPr lang="zh-CN" altLang="en-US" dirty="0"/>
              <a:t>问题转换为链加，单点求值</a:t>
            </a:r>
            <a:endParaRPr lang="en-US" altLang="zh-CN" dirty="0"/>
          </a:p>
          <a:p>
            <a:r>
              <a:rPr lang="zh-CN" altLang="en-US" dirty="0"/>
              <a:t>用树状数组轻松维护即可</a:t>
            </a:r>
            <a:endParaRPr lang="en-US" altLang="zh-CN" dirty="0"/>
          </a:p>
          <a:p>
            <a:r>
              <a:rPr lang="en-US" altLang="zh-CN" dirty="0"/>
              <a:t>O( </a:t>
            </a:r>
            <a:r>
              <a:rPr lang="en-US" altLang="zh-CN" dirty="0" err="1"/>
              <a:t>qlogn</a:t>
            </a:r>
            <a:r>
              <a:rPr lang="en-US" altLang="zh-CN" dirty="0"/>
              <a:t> )</a:t>
            </a:r>
            <a:endParaRPr lang="zh-CN" altLang="en-US" dirty="0"/>
          </a:p>
        </p:txBody>
      </p:sp>
    </p:spTree>
    <p:extLst>
      <p:ext uri="{BB962C8B-B14F-4D97-AF65-F5344CB8AC3E}">
        <p14:creationId xmlns:p14="http://schemas.microsoft.com/office/powerpoint/2010/main" val="35823446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A98533-C2D1-4A09-8840-72EBC3EDC4CE}"/>
              </a:ext>
            </a:extLst>
          </p:cNvPr>
          <p:cNvSpPr>
            <a:spLocks noGrp="1"/>
          </p:cNvSpPr>
          <p:nvPr>
            <p:ph type="title"/>
          </p:nvPr>
        </p:nvSpPr>
        <p:spPr/>
        <p:txBody>
          <a:bodyPr/>
          <a:lstStyle/>
          <a:p>
            <a:r>
              <a:rPr lang="en-US" altLang="zh-CN" dirty="0"/>
              <a:t>51nod 1766 </a:t>
            </a:r>
            <a:r>
              <a:rPr lang="zh-CN" altLang="en-US" dirty="0"/>
              <a:t>树上的最远点对</a:t>
            </a:r>
          </a:p>
        </p:txBody>
      </p:sp>
      <p:sp>
        <p:nvSpPr>
          <p:cNvPr id="3" name="内容占位符 2">
            <a:extLst>
              <a:ext uri="{FF2B5EF4-FFF2-40B4-BE49-F238E27FC236}">
                <a16:creationId xmlns:a16="http://schemas.microsoft.com/office/drawing/2014/main" id="{790978EA-235C-44D3-8BA5-986CBA0647B4}"/>
              </a:ext>
            </a:extLst>
          </p:cNvPr>
          <p:cNvSpPr>
            <a:spLocks noGrp="1"/>
          </p:cNvSpPr>
          <p:nvPr>
            <p:ph idx="1"/>
          </p:nvPr>
        </p:nvSpPr>
        <p:spPr/>
        <p:txBody>
          <a:bodyPr/>
          <a:lstStyle/>
          <a:p>
            <a:r>
              <a:rPr lang="zh-CN" altLang="en-US" dirty="0"/>
              <a:t>给出一棵树，边权为</a:t>
            </a:r>
            <a:r>
              <a:rPr lang="en-US" altLang="zh-CN" dirty="0"/>
              <a:t>1</a:t>
            </a:r>
            <a:r>
              <a:rPr lang="zh-CN" altLang="en-US" dirty="0"/>
              <a:t>，每次询问给两个 点编号的区间，求从两个区间中各选出一个点能得到的树上最远距离。</a:t>
            </a:r>
            <a:endParaRPr lang="en-US" altLang="zh-CN" dirty="0"/>
          </a:p>
          <a:p>
            <a:r>
              <a:rPr lang="zh-CN" altLang="en-US" dirty="0"/>
              <a:t>就是从</a:t>
            </a:r>
            <a:r>
              <a:rPr lang="en-US" altLang="zh-CN" dirty="0"/>
              <a:t>[l1,r1]</a:t>
            </a:r>
            <a:r>
              <a:rPr lang="zh-CN" altLang="en-US" dirty="0"/>
              <a:t>中选一个</a:t>
            </a:r>
            <a:r>
              <a:rPr lang="en-US" altLang="zh-CN" dirty="0"/>
              <a:t>a</a:t>
            </a:r>
            <a:r>
              <a:rPr lang="zh-CN" altLang="en-US" dirty="0"/>
              <a:t>，</a:t>
            </a:r>
            <a:r>
              <a:rPr lang="en-US" altLang="zh-CN" dirty="0"/>
              <a:t>[l2,r2]</a:t>
            </a:r>
            <a:r>
              <a:rPr lang="zh-CN" altLang="en-US" dirty="0"/>
              <a:t>中选一个</a:t>
            </a:r>
            <a:r>
              <a:rPr lang="en-US" altLang="zh-CN" dirty="0"/>
              <a:t>b</a:t>
            </a:r>
            <a:r>
              <a:rPr lang="zh-CN" altLang="en-US" dirty="0"/>
              <a:t>，求</a:t>
            </a:r>
            <a:r>
              <a:rPr lang="en-US" altLang="zh-CN" dirty="0"/>
              <a:t>max </a:t>
            </a:r>
            <a:r>
              <a:rPr lang="en-US" altLang="zh-CN" dirty="0" err="1"/>
              <a:t>dist</a:t>
            </a:r>
            <a:r>
              <a:rPr lang="en-US" altLang="zh-CN" dirty="0"/>
              <a:t>(</a:t>
            </a:r>
            <a:r>
              <a:rPr lang="en-US" altLang="zh-CN" dirty="0" err="1"/>
              <a:t>a,b</a:t>
            </a:r>
            <a:r>
              <a:rPr lang="en-US" altLang="zh-CN" dirty="0"/>
              <a:t>)</a:t>
            </a:r>
            <a:endParaRPr lang="zh-CN" altLang="en-US" dirty="0"/>
          </a:p>
        </p:txBody>
      </p:sp>
    </p:spTree>
    <p:extLst>
      <p:ext uri="{BB962C8B-B14F-4D97-AF65-F5344CB8AC3E}">
        <p14:creationId xmlns:p14="http://schemas.microsoft.com/office/powerpoint/2010/main" val="25808342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AA4BF-FD3A-4CDC-9E35-5E9F1B017CA2}"/>
              </a:ext>
            </a:extLst>
          </p:cNvPr>
          <p:cNvSpPr>
            <a:spLocks noGrp="1"/>
          </p:cNvSpPr>
          <p:nvPr>
            <p:ph type="title"/>
          </p:nvPr>
        </p:nvSpPr>
        <p:spPr/>
        <p:txBody>
          <a:bodyPr/>
          <a:lstStyle/>
          <a:p>
            <a:r>
              <a:rPr lang="zh-CN" altLang="en-US" dirty="0"/>
              <a:t>分析</a:t>
            </a:r>
          </a:p>
        </p:txBody>
      </p:sp>
      <p:sp>
        <p:nvSpPr>
          <p:cNvPr id="3" name="Content Placeholder 2">
            <a:extLst>
              <a:ext uri="{FF2B5EF4-FFF2-40B4-BE49-F238E27FC236}">
                <a16:creationId xmlns:a16="http://schemas.microsoft.com/office/drawing/2014/main" id="{034CE235-F9BA-4467-B2C9-0BA76E713CEA}"/>
              </a:ext>
            </a:extLst>
          </p:cNvPr>
          <p:cNvSpPr>
            <a:spLocks noGrp="1"/>
          </p:cNvSpPr>
          <p:nvPr>
            <p:ph idx="1"/>
          </p:nvPr>
        </p:nvSpPr>
        <p:spPr/>
        <p:txBody>
          <a:bodyPr/>
          <a:lstStyle/>
          <a:p>
            <a:r>
              <a:rPr lang="zh-CN" altLang="en-US" dirty="0"/>
              <a:t>考虑利用非负边权树的直径的性质</a:t>
            </a:r>
          </a:p>
        </p:txBody>
      </p:sp>
    </p:spTree>
    <p:extLst>
      <p:ext uri="{BB962C8B-B14F-4D97-AF65-F5344CB8AC3E}">
        <p14:creationId xmlns:p14="http://schemas.microsoft.com/office/powerpoint/2010/main" val="34616294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3AB418-5DE3-45EA-88DD-3CE9B210AF82}"/>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8113F997-6141-4814-AB4D-6DFF0E8F097C}"/>
              </a:ext>
            </a:extLst>
          </p:cNvPr>
          <p:cNvSpPr>
            <a:spLocks noGrp="1"/>
          </p:cNvSpPr>
          <p:nvPr>
            <p:ph idx="1"/>
          </p:nvPr>
        </p:nvSpPr>
        <p:spPr/>
        <p:txBody>
          <a:bodyPr/>
          <a:lstStyle/>
          <a:p>
            <a:r>
              <a:rPr lang="zh-CN" altLang="en-US" dirty="0"/>
              <a:t>直径的性质：</a:t>
            </a:r>
            <a:r>
              <a:rPr lang="en-US" altLang="zh-CN" dirty="0"/>
              <a:t>A</a:t>
            </a:r>
            <a:r>
              <a:rPr lang="zh-CN" altLang="en-US" dirty="0"/>
              <a:t>集合中</a:t>
            </a:r>
            <a:r>
              <a:rPr lang="en-US" altLang="zh-CN" dirty="0"/>
              <a:t>a</a:t>
            </a:r>
            <a:r>
              <a:rPr lang="zh-CN" altLang="en-US" dirty="0"/>
              <a:t>到</a:t>
            </a:r>
            <a:r>
              <a:rPr lang="en-US" altLang="zh-CN" dirty="0"/>
              <a:t>b</a:t>
            </a:r>
            <a:r>
              <a:rPr lang="zh-CN" altLang="en-US" dirty="0"/>
              <a:t>最远，</a:t>
            </a:r>
            <a:r>
              <a:rPr lang="en-US" altLang="zh-CN" dirty="0"/>
              <a:t>B</a:t>
            </a:r>
            <a:r>
              <a:rPr lang="zh-CN" altLang="en-US" dirty="0"/>
              <a:t>集合中</a:t>
            </a:r>
            <a:r>
              <a:rPr lang="en-US" altLang="zh-CN" dirty="0"/>
              <a:t>c</a:t>
            </a:r>
            <a:r>
              <a:rPr lang="zh-CN" altLang="en-US" dirty="0"/>
              <a:t>到</a:t>
            </a:r>
            <a:r>
              <a:rPr lang="en-US" altLang="zh-CN" dirty="0"/>
              <a:t>d</a:t>
            </a:r>
            <a:r>
              <a:rPr lang="zh-CN" altLang="en-US" dirty="0"/>
              <a:t>最远，这里有很多个直径的话只用选其中一个</a:t>
            </a:r>
            <a:endParaRPr lang="en-US" altLang="zh-CN" dirty="0"/>
          </a:p>
          <a:p>
            <a:r>
              <a:rPr lang="zh-CN" altLang="en-US" dirty="0"/>
              <a:t>则</a:t>
            </a:r>
            <a:r>
              <a:rPr lang="en-US" altLang="zh-CN" dirty="0"/>
              <a:t>A</a:t>
            </a:r>
            <a:r>
              <a:rPr lang="zh-CN" altLang="en-US" dirty="0"/>
              <a:t>和</a:t>
            </a:r>
            <a:r>
              <a:rPr lang="en-US" altLang="zh-CN" dirty="0"/>
              <a:t>B</a:t>
            </a:r>
            <a:r>
              <a:rPr lang="zh-CN" altLang="en-US" dirty="0"/>
              <a:t>的并集中直径是从这四个点里面选两个构成的</a:t>
            </a:r>
            <a:endParaRPr lang="en-US" altLang="zh-CN" dirty="0"/>
          </a:p>
          <a:p>
            <a:r>
              <a:rPr lang="zh-CN" altLang="en-US" dirty="0"/>
              <a:t>线段树维护区间直径端点即可</a:t>
            </a:r>
            <a:endParaRPr lang="en-US" altLang="zh-CN" dirty="0"/>
          </a:p>
          <a:p>
            <a:r>
              <a:rPr lang="zh-CN" altLang="en-US" dirty="0"/>
              <a:t>总合并次数</a:t>
            </a:r>
            <a:r>
              <a:rPr lang="en-US" altLang="zh-CN" dirty="0"/>
              <a:t>O( </a:t>
            </a:r>
            <a:r>
              <a:rPr lang="en-US" altLang="zh-CN" dirty="0" err="1"/>
              <a:t>mlogn</a:t>
            </a:r>
            <a:r>
              <a:rPr lang="en-US" altLang="zh-CN" dirty="0"/>
              <a:t> )</a:t>
            </a:r>
            <a:r>
              <a:rPr lang="zh-CN" altLang="en-US" dirty="0"/>
              <a:t>，如果使用</a:t>
            </a:r>
            <a:r>
              <a:rPr lang="en-US" altLang="zh-CN" dirty="0"/>
              <a:t>O( </a:t>
            </a:r>
            <a:r>
              <a:rPr lang="en-US" altLang="zh-CN" dirty="0" err="1"/>
              <a:t>nlogn</a:t>
            </a:r>
            <a:r>
              <a:rPr lang="en-US" altLang="zh-CN" dirty="0"/>
              <a:t> ) – O( 1 )</a:t>
            </a:r>
            <a:r>
              <a:rPr lang="zh-CN" altLang="en-US" dirty="0"/>
              <a:t>的</a:t>
            </a:r>
            <a:r>
              <a:rPr lang="en-US" altLang="zh-CN" dirty="0" err="1"/>
              <a:t>rmq</a:t>
            </a:r>
            <a:endParaRPr lang="en-US" altLang="zh-CN" dirty="0"/>
          </a:p>
          <a:p>
            <a:r>
              <a:rPr lang="zh-CN" altLang="en-US" dirty="0"/>
              <a:t>可以做到</a:t>
            </a:r>
            <a:r>
              <a:rPr lang="en-US" altLang="zh-CN" dirty="0"/>
              <a:t>O( (</a:t>
            </a:r>
            <a:r>
              <a:rPr lang="en-US" altLang="zh-CN" dirty="0" err="1"/>
              <a:t>n+m</a:t>
            </a:r>
            <a:r>
              <a:rPr lang="en-US" altLang="zh-CN" dirty="0"/>
              <a:t>)</a:t>
            </a:r>
            <a:r>
              <a:rPr lang="en-US" altLang="zh-CN" dirty="0" err="1"/>
              <a:t>logn</a:t>
            </a:r>
            <a:r>
              <a:rPr lang="en-US" altLang="zh-CN" dirty="0"/>
              <a:t> )</a:t>
            </a:r>
            <a:r>
              <a:rPr lang="zh-CN" altLang="en-US" dirty="0"/>
              <a:t>，这里不带修改，所以理论上可以做到</a:t>
            </a:r>
            <a:r>
              <a:rPr lang="en-US" altLang="zh-CN" dirty="0"/>
              <a:t>O( (</a:t>
            </a:r>
            <a:r>
              <a:rPr lang="en-US" altLang="zh-CN" dirty="0" err="1"/>
              <a:t>n+m</a:t>
            </a:r>
            <a:r>
              <a:rPr lang="en-US" altLang="zh-CN" dirty="0"/>
              <a:t>)α(n) )</a:t>
            </a:r>
            <a:endParaRPr lang="zh-CN" altLang="en-US" dirty="0"/>
          </a:p>
        </p:txBody>
      </p:sp>
    </p:spTree>
    <p:extLst>
      <p:ext uri="{BB962C8B-B14F-4D97-AF65-F5344CB8AC3E}">
        <p14:creationId xmlns:p14="http://schemas.microsoft.com/office/powerpoint/2010/main" val="11544181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[Ynoi2077]??????</a:t>
            </a:r>
            <a:r>
              <a:rPr lang="zh-CN" altLang="en-US" dirty="0"/>
              <a:t>（弱化版）</a:t>
            </a:r>
            <a:endParaRPr lang="en-US" altLang="zh-CN" dirty="0"/>
          </a:p>
        </p:txBody>
      </p:sp>
      <p:sp>
        <p:nvSpPr>
          <p:cNvPr id="3" name="内容占位符 2"/>
          <p:cNvSpPr>
            <a:spLocks noGrp="1"/>
          </p:cNvSpPr>
          <p:nvPr>
            <p:ph idx="1"/>
          </p:nvPr>
        </p:nvSpPr>
        <p:spPr/>
        <p:txBody>
          <a:bodyPr/>
          <a:lstStyle/>
          <a:p>
            <a:r>
              <a:rPr lang="zh-CN" altLang="en-US" dirty="0"/>
              <a:t>给一棵树，边权为</a:t>
            </a:r>
            <a:r>
              <a:rPr lang="en-US" altLang="zh-CN" dirty="0"/>
              <a:t>1</a:t>
            </a:r>
            <a:r>
              <a:rPr lang="zh-CN" altLang="en-US" dirty="0"/>
              <a:t>，支持：</a:t>
            </a:r>
            <a:endParaRPr lang="en-US" altLang="zh-CN" dirty="0"/>
          </a:p>
          <a:p>
            <a:r>
              <a:rPr lang="en-US" altLang="zh-CN" dirty="0"/>
              <a:t>1.</a:t>
            </a:r>
            <a:r>
              <a:rPr lang="zh-CN" altLang="en-US" dirty="0"/>
              <a:t>把一条链上所有点加上</a:t>
            </a:r>
            <a:r>
              <a:rPr lang="en-US" altLang="zh-CN" dirty="0"/>
              <a:t>k</a:t>
            </a:r>
          </a:p>
          <a:p>
            <a:r>
              <a:rPr lang="en-US" altLang="zh-CN" dirty="0"/>
              <a:t>2.</a:t>
            </a:r>
            <a:r>
              <a:rPr lang="zh-CN" altLang="en-US" dirty="0"/>
              <a:t>查询距离一个点</a:t>
            </a:r>
            <a:r>
              <a:rPr lang="en-US" altLang="zh-CN" dirty="0"/>
              <a:t>&lt;=1</a:t>
            </a:r>
            <a:r>
              <a:rPr lang="zh-CN" altLang="en-US" dirty="0"/>
              <a:t>的所有点的点权</a:t>
            </a:r>
            <a:r>
              <a:rPr lang="en-US" altLang="zh-CN" dirty="0"/>
              <a:t>kth</a:t>
            </a:r>
          </a:p>
          <a:p>
            <a:r>
              <a:rPr lang="en-US" altLang="zh-CN" dirty="0"/>
              <a:t>n&lt;=2e5</a:t>
            </a:r>
            <a:r>
              <a:rPr lang="zh-CN" altLang="en-US" dirty="0"/>
              <a:t>，</a:t>
            </a:r>
            <a:r>
              <a:rPr lang="en-US" altLang="zh-CN" dirty="0"/>
              <a:t>3s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177E3F-61AA-491E-9FAF-A41AA247ADBE}"/>
              </a:ext>
            </a:extLst>
          </p:cNvPr>
          <p:cNvSpPr>
            <a:spLocks noGrp="1"/>
          </p:cNvSpPr>
          <p:nvPr>
            <p:ph type="title"/>
          </p:nvPr>
        </p:nvSpPr>
        <p:spPr/>
        <p:txBody>
          <a:bodyPr/>
          <a:lstStyle/>
          <a:p>
            <a:r>
              <a:rPr lang="zh-CN" altLang="en-US" dirty="0"/>
              <a:t>随便</a:t>
            </a:r>
            <a:r>
              <a:rPr lang="en-US" altLang="zh-CN" dirty="0"/>
              <a:t>YY</a:t>
            </a:r>
            <a:r>
              <a:rPr lang="zh-CN" altLang="en-US" dirty="0"/>
              <a:t>的题</a:t>
            </a:r>
            <a:r>
              <a:rPr lang="en-US" altLang="zh-CN" dirty="0"/>
              <a:t>1</a:t>
            </a:r>
            <a:endParaRPr lang="zh-CN" altLang="en-US" dirty="0"/>
          </a:p>
        </p:txBody>
      </p:sp>
      <p:sp>
        <p:nvSpPr>
          <p:cNvPr id="3" name="内容占位符 2">
            <a:extLst>
              <a:ext uri="{FF2B5EF4-FFF2-40B4-BE49-F238E27FC236}">
                <a16:creationId xmlns:a16="http://schemas.microsoft.com/office/drawing/2014/main" id="{3271CD20-88CF-41FD-A496-7F9702DCF8A0}"/>
              </a:ext>
            </a:extLst>
          </p:cNvPr>
          <p:cNvSpPr>
            <a:spLocks noGrp="1"/>
          </p:cNvSpPr>
          <p:nvPr>
            <p:ph idx="1"/>
          </p:nvPr>
        </p:nvSpPr>
        <p:spPr/>
        <p:txBody>
          <a:bodyPr/>
          <a:lstStyle/>
          <a:p>
            <a:r>
              <a:rPr lang="zh-CN" altLang="en-US" dirty="0"/>
              <a:t>给一棵树，边有边权，求所有链中边权</a:t>
            </a:r>
            <a:r>
              <a:rPr lang="en-US" altLang="zh-CN" dirty="0" err="1"/>
              <a:t>xor</a:t>
            </a:r>
            <a:r>
              <a:rPr lang="zh-CN" altLang="en-US" dirty="0"/>
              <a:t>和最大的一条链</a:t>
            </a:r>
          </a:p>
        </p:txBody>
      </p:sp>
    </p:spTree>
    <p:extLst>
      <p:ext uri="{BB962C8B-B14F-4D97-AF65-F5344CB8AC3E}">
        <p14:creationId xmlns:p14="http://schemas.microsoft.com/office/powerpoint/2010/main" val="36416819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endParaRPr lang="zh-CN" altLang="en-US" dirty="0"/>
          </a:p>
        </p:txBody>
      </p:sp>
      <p:sp>
        <p:nvSpPr>
          <p:cNvPr id="3" name="内容占位符 2"/>
          <p:cNvSpPr>
            <a:spLocks noGrp="1"/>
          </p:cNvSpPr>
          <p:nvPr>
            <p:ph idx="1"/>
          </p:nvPr>
        </p:nvSpPr>
        <p:spPr/>
        <p:txBody>
          <a:bodyPr/>
          <a:lstStyle/>
          <a:p>
            <a:r>
              <a:rPr lang="zh-CN" altLang="en-US" dirty="0"/>
              <a:t>暴力</a:t>
            </a:r>
            <a:endParaRPr lang="en-US" altLang="zh-CN" dirty="0"/>
          </a:p>
          <a:p>
            <a:endParaRPr lang="en-US" altLang="zh-CN" dirty="0"/>
          </a:p>
          <a:p>
            <a:endParaRPr lang="en-US" altLang="zh-CN" dirty="0"/>
          </a:p>
          <a:p>
            <a:r>
              <a:rPr lang="zh-CN" altLang="en-US" dirty="0"/>
              <a:t>总复杂度</a:t>
            </a:r>
            <a:r>
              <a:rPr lang="en-US" altLang="zh-CN" dirty="0"/>
              <a:t>O( nm )</a:t>
            </a:r>
          </a:p>
          <a:p>
            <a:r>
              <a:rPr lang="zh-CN" altLang="en-US" dirty="0"/>
              <a:t>期望得分：</a:t>
            </a:r>
            <a:r>
              <a:rPr lang="en-US" dirty="0"/>
              <a:t>20</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Solution2</a:t>
            </a:r>
            <a:endParaRPr lang="zh-CN" altLang="en-US" dirty="0"/>
          </a:p>
        </p:txBody>
      </p:sp>
      <p:sp>
        <p:nvSpPr>
          <p:cNvPr id="3" name="内容占位符 2"/>
          <p:cNvSpPr>
            <a:spLocks noGrp="1"/>
          </p:cNvSpPr>
          <p:nvPr>
            <p:ph idx="1"/>
          </p:nvPr>
        </p:nvSpPr>
        <p:spPr/>
        <p:txBody>
          <a:bodyPr/>
          <a:lstStyle/>
          <a:p>
            <a:r>
              <a:rPr lang="zh-CN" altLang="en-US" dirty="0"/>
              <a:t>对点的度数进行根号分治</a:t>
            </a:r>
            <a:endParaRPr lang="en-US" altLang="zh-CN" dirty="0"/>
          </a:p>
          <a:p>
            <a:r>
              <a:rPr lang="zh-CN" altLang="en-US" dirty="0"/>
              <a:t>度数</a:t>
            </a:r>
            <a:r>
              <a:rPr lang="en-US" altLang="zh-CN" dirty="0"/>
              <a:t>&gt;</a:t>
            </a:r>
            <a:r>
              <a:rPr lang="en-US" altLang="zh-CN" dirty="0" err="1"/>
              <a:t>sqrt</a:t>
            </a:r>
            <a:r>
              <a:rPr lang="en-US" altLang="zh-CN" dirty="0"/>
              <a:t>(n)</a:t>
            </a:r>
            <a:r>
              <a:rPr lang="zh-CN" altLang="en-US" dirty="0"/>
              <a:t>的点有</a:t>
            </a:r>
            <a:r>
              <a:rPr lang="en-US" altLang="zh-CN" dirty="0" err="1"/>
              <a:t>sqrt</a:t>
            </a:r>
            <a:r>
              <a:rPr lang="en-US" altLang="zh-CN" dirty="0"/>
              <a:t>(n)</a:t>
            </a:r>
            <a:r>
              <a:rPr lang="zh-CN" altLang="en-US" dirty="0"/>
              <a:t>个，其他点度数都</a:t>
            </a:r>
            <a:r>
              <a:rPr lang="en-US" altLang="zh-CN" dirty="0"/>
              <a:t>&lt;</a:t>
            </a:r>
            <a:r>
              <a:rPr lang="en-US" altLang="zh-CN" dirty="0" err="1"/>
              <a:t>sqrt</a:t>
            </a:r>
            <a:r>
              <a:rPr lang="en-US" altLang="zh-CN" dirty="0"/>
              <a:t>(n)</a:t>
            </a:r>
          </a:p>
          <a:p>
            <a:r>
              <a:rPr lang="zh-CN" altLang="en-US" dirty="0"/>
              <a:t>维护所有大点的数据结构</a:t>
            </a:r>
            <a:endParaRPr lang="en-US" altLang="zh-CN" dirty="0"/>
          </a:p>
          <a:p>
            <a:r>
              <a:rPr lang="zh-CN" altLang="en-US" dirty="0"/>
              <a:t>每次修改</a:t>
            </a:r>
            <a:r>
              <a:rPr lang="en-US" altLang="zh-CN" dirty="0"/>
              <a:t>O( </a:t>
            </a:r>
            <a:r>
              <a:rPr lang="en-US" altLang="zh-CN" dirty="0" err="1"/>
              <a:t>sqrtn</a:t>
            </a:r>
            <a:r>
              <a:rPr lang="en-US" altLang="zh-CN" dirty="0"/>
              <a:t> * </a:t>
            </a:r>
            <a:r>
              <a:rPr lang="zh-CN" altLang="en-US" dirty="0"/>
              <a:t>数据结构复杂度 </a:t>
            </a:r>
            <a:r>
              <a:rPr lang="en-US" altLang="zh-CN" dirty="0"/>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Solution2</a:t>
            </a:r>
            <a:endParaRPr lang="zh-CN" altLang="en-US" dirty="0"/>
          </a:p>
        </p:txBody>
      </p:sp>
      <p:sp>
        <p:nvSpPr>
          <p:cNvPr id="3" name="内容占位符 2"/>
          <p:cNvSpPr>
            <a:spLocks noGrp="1"/>
          </p:cNvSpPr>
          <p:nvPr>
            <p:ph idx="1"/>
          </p:nvPr>
        </p:nvSpPr>
        <p:spPr/>
        <p:txBody>
          <a:bodyPr/>
          <a:lstStyle/>
          <a:p>
            <a:r>
              <a:rPr lang="zh-CN" altLang="en-US" dirty="0"/>
              <a:t>查询的时候如果是大点就直接查，如果是小点就是暴力查询一圈</a:t>
            </a:r>
            <a:endParaRPr lang="en-US" altLang="zh-CN" dirty="0"/>
          </a:p>
          <a:p>
            <a:r>
              <a:rPr lang="zh-CN" altLang="en-US" dirty="0"/>
              <a:t>这个是</a:t>
            </a:r>
            <a:r>
              <a:rPr lang="en-US" altLang="zh-CN" dirty="0"/>
              <a:t>O( </a:t>
            </a:r>
            <a:r>
              <a:rPr lang="en-US" altLang="zh-CN" dirty="0" err="1"/>
              <a:t>sqrt</a:t>
            </a:r>
            <a:r>
              <a:rPr lang="en-US" altLang="zh-CN" dirty="0"/>
              <a:t>(n) * </a:t>
            </a:r>
            <a:r>
              <a:rPr lang="zh-CN" altLang="en-US" dirty="0"/>
              <a:t>数据结构复杂度 </a:t>
            </a:r>
            <a:r>
              <a:rPr lang="en-US" altLang="zh-CN" dirty="0"/>
              <a:t>)</a:t>
            </a:r>
          </a:p>
          <a:p>
            <a:r>
              <a:rPr lang="zh-CN" altLang="en-US" dirty="0"/>
              <a:t>对两个数据结构都用一个</a:t>
            </a:r>
            <a:r>
              <a:rPr lang="en-US" altLang="zh-CN" dirty="0"/>
              <a:t>O( </a:t>
            </a:r>
            <a:r>
              <a:rPr lang="en-US" altLang="zh-CN" dirty="0" err="1"/>
              <a:t>sqrt</a:t>
            </a:r>
            <a:r>
              <a:rPr lang="en-US" altLang="zh-CN" dirty="0"/>
              <a:t>(n) ) – O(1)</a:t>
            </a:r>
            <a:r>
              <a:rPr lang="zh-CN" altLang="en-US" dirty="0"/>
              <a:t>平衡的分块</a:t>
            </a:r>
            <a:endParaRPr lang="en-US" altLang="zh-CN" dirty="0"/>
          </a:p>
          <a:p>
            <a:r>
              <a:rPr lang="zh-CN" altLang="en-US" dirty="0"/>
              <a:t>于是做到了</a:t>
            </a:r>
            <a:r>
              <a:rPr lang="en-US" altLang="zh-CN" dirty="0"/>
              <a:t>O( </a:t>
            </a:r>
            <a:r>
              <a:rPr lang="en-US" altLang="zh-CN" dirty="0" err="1"/>
              <a:t>msqrt</a:t>
            </a:r>
            <a:r>
              <a:rPr lang="en-US" altLang="zh-CN" dirty="0"/>
              <a:t>(n) )</a:t>
            </a:r>
            <a:r>
              <a:rPr lang="zh-CN" altLang="en-US" dirty="0"/>
              <a:t>的复杂度</a:t>
            </a:r>
          </a:p>
          <a:p>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Solution3</a:t>
            </a:r>
            <a:endParaRPr lang="zh-CN" altLang="en-US" dirty="0"/>
          </a:p>
        </p:txBody>
      </p:sp>
      <p:sp>
        <p:nvSpPr>
          <p:cNvPr id="3" name="内容占位符 2"/>
          <p:cNvSpPr>
            <a:spLocks noGrp="1"/>
          </p:cNvSpPr>
          <p:nvPr>
            <p:ph idx="1"/>
          </p:nvPr>
        </p:nvSpPr>
        <p:spPr/>
        <p:txBody>
          <a:bodyPr/>
          <a:lstStyle/>
          <a:p>
            <a:r>
              <a:rPr lang="zh-CN" altLang="en-US" dirty="0"/>
              <a:t>考虑链分治</a:t>
            </a:r>
            <a:endParaRPr lang="en-US" altLang="zh-CN" dirty="0"/>
          </a:p>
          <a:p>
            <a:r>
              <a:rPr lang="zh-CN" altLang="en-US" dirty="0"/>
              <a:t>一个点距离</a:t>
            </a:r>
            <a:r>
              <a:rPr lang="en-US" altLang="zh-CN" dirty="0"/>
              <a:t>&lt;=1</a:t>
            </a:r>
            <a:r>
              <a:rPr lang="zh-CN" altLang="en-US" dirty="0"/>
              <a:t>的点里面，只有</a:t>
            </a:r>
            <a:r>
              <a:rPr lang="en-US" altLang="zh-CN" dirty="0"/>
              <a:t>3</a:t>
            </a:r>
            <a:r>
              <a:rPr lang="zh-CN" altLang="en-US" dirty="0"/>
              <a:t>个可能不是重链头</a:t>
            </a:r>
            <a:endParaRPr lang="en-US" altLang="zh-CN" dirty="0"/>
          </a:p>
          <a:p>
            <a:r>
              <a:rPr lang="zh-CN" altLang="en-US" dirty="0"/>
              <a:t>自己，父亲，轻儿子</a:t>
            </a:r>
            <a:endParaRPr lang="zh-CN" altLang="en-US" strike="sngStrike" dirty="0"/>
          </a:p>
        </p:txBody>
      </p:sp>
      <p:pic>
        <p:nvPicPr>
          <p:cNvPr id="4" name="图片 3"/>
          <p:cNvPicPr>
            <a:picLocks noChangeAspect="1"/>
          </p:cNvPicPr>
          <p:nvPr/>
        </p:nvPicPr>
        <p:blipFill>
          <a:blip r:embed="rId2" cstate="print"/>
          <a:stretch>
            <a:fillRect/>
          </a:stretch>
        </p:blipFill>
        <p:spPr>
          <a:xfrm>
            <a:off x="1408954" y="3569473"/>
            <a:ext cx="3028950" cy="24384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Solution3</a:t>
            </a:r>
            <a:endParaRPr lang="zh-CN" altLang="en-US" dirty="0"/>
          </a:p>
        </p:txBody>
      </p:sp>
      <p:sp>
        <p:nvSpPr>
          <p:cNvPr id="3" name="内容占位符 2"/>
          <p:cNvSpPr>
            <a:spLocks noGrp="1"/>
          </p:cNvSpPr>
          <p:nvPr>
            <p:ph idx="1"/>
          </p:nvPr>
        </p:nvSpPr>
        <p:spPr/>
        <p:txBody>
          <a:bodyPr/>
          <a:lstStyle/>
          <a:p>
            <a:r>
              <a:rPr lang="zh-CN" altLang="en-US" dirty="0"/>
              <a:t>然后每次查询的时候暴力插入这</a:t>
            </a:r>
            <a:r>
              <a:rPr lang="en-US" altLang="zh-CN" dirty="0"/>
              <a:t>3</a:t>
            </a:r>
            <a:r>
              <a:rPr lang="zh-CN" altLang="en-US" dirty="0"/>
              <a:t>个（</a:t>
            </a:r>
            <a:r>
              <a:rPr lang="en-US" altLang="zh-CN" dirty="0"/>
              <a:t>O(1)</a:t>
            </a:r>
            <a:r>
              <a:rPr lang="zh-CN" altLang="en-US" dirty="0"/>
              <a:t>个）点</a:t>
            </a:r>
            <a:endParaRPr lang="en-US" altLang="zh-CN" dirty="0"/>
          </a:p>
          <a:p>
            <a:r>
              <a:rPr lang="zh-CN" altLang="en-US" dirty="0"/>
              <a:t>每次修改的时候把一条链上所有重链头的父亲都修改这个重链头的值</a:t>
            </a:r>
            <a:endParaRPr lang="en-US" altLang="zh-CN" dirty="0"/>
          </a:p>
          <a:p>
            <a:r>
              <a:rPr lang="zh-CN" altLang="en-US" dirty="0"/>
              <a:t>于是做到了查询</a:t>
            </a:r>
            <a:r>
              <a:rPr lang="en-US" altLang="zh-CN" dirty="0"/>
              <a:t>O( </a:t>
            </a:r>
            <a:r>
              <a:rPr lang="en-US" altLang="zh-CN" dirty="0" err="1"/>
              <a:t>logn</a:t>
            </a:r>
            <a:r>
              <a:rPr lang="en-US" altLang="zh-CN" dirty="0"/>
              <a:t> )</a:t>
            </a:r>
          </a:p>
          <a:p>
            <a:r>
              <a:rPr lang="zh-CN" altLang="en-US" dirty="0"/>
              <a:t>修改</a:t>
            </a:r>
            <a:r>
              <a:rPr lang="en-US" altLang="zh-CN" dirty="0"/>
              <a:t>O( log^2n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46464B-BF40-470B-82C3-64088A2309B9}"/>
              </a:ext>
            </a:extLst>
          </p:cNvPr>
          <p:cNvSpPr>
            <a:spLocks noGrp="1"/>
          </p:cNvSpPr>
          <p:nvPr>
            <p:ph type="title"/>
          </p:nvPr>
        </p:nvSpPr>
        <p:spPr/>
        <p:txBody>
          <a:bodyPr/>
          <a:lstStyle/>
          <a:p>
            <a:r>
              <a:rPr lang="en-US" altLang="zh-CN" dirty="0"/>
              <a:t>Luogu2680 [NOIP2015 </a:t>
            </a:r>
            <a:r>
              <a:rPr lang="zh-CN" altLang="en-US" dirty="0"/>
              <a:t>提高组</a:t>
            </a:r>
            <a:r>
              <a:rPr lang="en-US" altLang="zh-CN" dirty="0"/>
              <a:t>] </a:t>
            </a:r>
            <a:r>
              <a:rPr lang="zh-CN" altLang="en-US" dirty="0"/>
              <a:t>运输计划</a:t>
            </a:r>
          </a:p>
        </p:txBody>
      </p:sp>
      <p:pic>
        <p:nvPicPr>
          <p:cNvPr id="5" name="内容占位符 4">
            <a:extLst>
              <a:ext uri="{FF2B5EF4-FFF2-40B4-BE49-F238E27FC236}">
                <a16:creationId xmlns:a16="http://schemas.microsoft.com/office/drawing/2014/main" id="{B8066DDB-A4B2-4D5B-AAC2-B00414750B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8034315" cy="3896380"/>
          </a:xfrm>
        </p:spPr>
      </p:pic>
    </p:spTree>
    <p:extLst>
      <p:ext uri="{BB962C8B-B14F-4D97-AF65-F5344CB8AC3E}">
        <p14:creationId xmlns:p14="http://schemas.microsoft.com/office/powerpoint/2010/main" val="3039888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93B187-5CC1-463C-8D43-47750E3A85D9}"/>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B08F464A-09EC-4DD4-AD3C-DEB7F6C13A86}"/>
              </a:ext>
            </a:extLst>
          </p:cNvPr>
          <p:cNvSpPr>
            <a:spLocks noGrp="1"/>
          </p:cNvSpPr>
          <p:nvPr>
            <p:ph idx="1"/>
          </p:nvPr>
        </p:nvSpPr>
        <p:spPr/>
        <p:txBody>
          <a:bodyPr/>
          <a:lstStyle/>
          <a:p>
            <a:r>
              <a:rPr lang="zh-CN" altLang="en-US" dirty="0"/>
              <a:t>先观察问题，因为这个问题中阶段性工作完成代表的是最慢的运输结束，所以这个问题实际上是让最大的时间最小的问题</a:t>
            </a:r>
            <a:endParaRPr lang="en-US" altLang="zh-CN" dirty="0"/>
          </a:p>
          <a:p>
            <a:r>
              <a:rPr lang="zh-CN" altLang="en-US" dirty="0"/>
              <a:t>最大的最小，这一类问题有一个统计上显著有效的方法是二分答案</a:t>
            </a:r>
            <a:endParaRPr lang="en-US" altLang="zh-CN" dirty="0"/>
          </a:p>
          <a:p>
            <a:r>
              <a:rPr lang="zh-CN" altLang="en-US" dirty="0"/>
              <a:t>考虑二分答案，问题变为怎么检查是否能让所有运输计划的时间都</a:t>
            </a:r>
            <a:r>
              <a:rPr lang="en-US" altLang="zh-CN" dirty="0"/>
              <a:t>&lt;=x</a:t>
            </a:r>
            <a:endParaRPr lang="zh-CN" altLang="en-US" dirty="0"/>
          </a:p>
        </p:txBody>
      </p:sp>
    </p:spTree>
    <p:extLst>
      <p:ext uri="{BB962C8B-B14F-4D97-AF65-F5344CB8AC3E}">
        <p14:creationId xmlns:p14="http://schemas.microsoft.com/office/powerpoint/2010/main" val="38104430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E58623-17F3-4D74-B563-66E45520B329}"/>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CF8299A4-286A-4114-9C23-ABF1F610DFBE}"/>
              </a:ext>
            </a:extLst>
          </p:cNvPr>
          <p:cNvSpPr>
            <a:spLocks noGrp="1"/>
          </p:cNvSpPr>
          <p:nvPr>
            <p:ph idx="1"/>
          </p:nvPr>
        </p:nvSpPr>
        <p:spPr/>
        <p:txBody>
          <a:bodyPr/>
          <a:lstStyle/>
          <a:p>
            <a:r>
              <a:rPr lang="zh-CN" altLang="en-US" dirty="0"/>
              <a:t>那么，如果有一个运输计划的时间</a:t>
            </a:r>
            <a:r>
              <a:rPr lang="en-US" altLang="zh-CN" dirty="0"/>
              <a:t>&lt;=x</a:t>
            </a:r>
            <a:r>
              <a:rPr lang="zh-CN" altLang="en-US" dirty="0"/>
              <a:t>，那我们不需要考虑其，因为将一条边变成虫洞只可能让时间变短</a:t>
            </a:r>
            <a:endParaRPr lang="en-US" altLang="zh-CN" dirty="0"/>
          </a:p>
          <a:p>
            <a:r>
              <a:rPr lang="zh-CN" altLang="en-US" dirty="0"/>
              <a:t>如果有一个运输计划的时间</a:t>
            </a:r>
            <a:r>
              <a:rPr lang="en-US" altLang="zh-CN" dirty="0"/>
              <a:t>&gt;x</a:t>
            </a:r>
            <a:r>
              <a:rPr lang="zh-CN" altLang="en-US" dirty="0"/>
              <a:t>，则我们选择的虫洞必须为这个运输计划上的一条边，否则这个运输计划的时间不会缩短</a:t>
            </a:r>
            <a:endParaRPr lang="en-US" altLang="zh-CN" dirty="0"/>
          </a:p>
          <a:p>
            <a:r>
              <a:rPr lang="zh-CN" altLang="en-US" dirty="0"/>
              <a:t>即问题转换为求一条边，使得其在一些路径的交上，这条边边权变为</a:t>
            </a:r>
            <a:r>
              <a:rPr lang="en-US" altLang="zh-CN" dirty="0"/>
              <a:t>0</a:t>
            </a:r>
            <a:r>
              <a:rPr lang="zh-CN" altLang="en-US" dirty="0"/>
              <a:t>后所有这些路径是否</a:t>
            </a:r>
            <a:r>
              <a:rPr lang="en-US" altLang="zh-CN" dirty="0"/>
              <a:t>&lt;=x</a:t>
            </a:r>
            <a:endParaRPr lang="zh-CN" altLang="en-US" dirty="0"/>
          </a:p>
        </p:txBody>
      </p:sp>
    </p:spTree>
    <p:extLst>
      <p:ext uri="{BB962C8B-B14F-4D97-AF65-F5344CB8AC3E}">
        <p14:creationId xmlns:p14="http://schemas.microsoft.com/office/powerpoint/2010/main" val="5511672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B15BDC-A22A-4FAC-B1A2-902964C95C84}"/>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30C68390-F4F0-47AA-BF92-1B453ECDAB35}"/>
              </a:ext>
            </a:extLst>
          </p:cNvPr>
          <p:cNvSpPr>
            <a:spLocks noGrp="1"/>
          </p:cNvSpPr>
          <p:nvPr>
            <p:ph idx="1"/>
          </p:nvPr>
        </p:nvSpPr>
        <p:spPr/>
        <p:txBody>
          <a:bodyPr/>
          <a:lstStyle/>
          <a:p>
            <a:r>
              <a:rPr lang="zh-CN" altLang="en-US" dirty="0"/>
              <a:t>假设路径的交为空，那答案一定是不行</a:t>
            </a:r>
            <a:endParaRPr lang="en-US" altLang="zh-CN" dirty="0"/>
          </a:p>
          <a:p>
            <a:r>
              <a:rPr lang="zh-CN" altLang="en-US" dirty="0"/>
              <a:t>否则，我们可以贪心地选择一条边权最大的路径交中的边变为</a:t>
            </a:r>
            <a:r>
              <a:rPr lang="en-US" altLang="zh-CN" dirty="0"/>
              <a:t>0</a:t>
            </a:r>
          </a:p>
          <a:p>
            <a:r>
              <a:rPr lang="zh-CN" altLang="en-US" dirty="0"/>
              <a:t>怎么求路径的交呢？</a:t>
            </a:r>
            <a:endParaRPr lang="en-US" altLang="zh-CN" dirty="0"/>
          </a:p>
          <a:p>
            <a:r>
              <a:rPr lang="zh-CN" altLang="en-US" dirty="0"/>
              <a:t>我们将每条路径看做是一个树上的链</a:t>
            </a:r>
            <a:r>
              <a:rPr lang="en-US" altLang="zh-CN" dirty="0"/>
              <a:t>+1</a:t>
            </a:r>
            <a:r>
              <a:rPr lang="zh-CN" altLang="en-US" dirty="0"/>
              <a:t>，当所有</a:t>
            </a:r>
            <a:r>
              <a:rPr lang="en-US" altLang="zh-CN" dirty="0"/>
              <a:t>+1</a:t>
            </a:r>
            <a:r>
              <a:rPr lang="zh-CN" altLang="en-US" dirty="0"/>
              <a:t>操作结束后，我们检查树上每条边的边权</a:t>
            </a:r>
            <a:endParaRPr lang="en-US" altLang="zh-CN" dirty="0"/>
          </a:p>
          <a:p>
            <a:r>
              <a:rPr lang="zh-CN" altLang="en-US" dirty="0"/>
              <a:t>如果边权为路径条数，则这条边在交集里</a:t>
            </a:r>
            <a:endParaRPr lang="en-US" altLang="zh-CN" dirty="0"/>
          </a:p>
          <a:p>
            <a:r>
              <a:rPr lang="zh-CN" altLang="en-US" dirty="0"/>
              <a:t>这部分时间复杂度</a:t>
            </a:r>
            <a:r>
              <a:rPr lang="en-US" altLang="zh-CN" dirty="0"/>
              <a:t>O(</a:t>
            </a:r>
            <a:r>
              <a:rPr lang="en-US" altLang="zh-CN" dirty="0" err="1"/>
              <a:t>n+m</a:t>
            </a:r>
            <a:r>
              <a:rPr lang="en-US" altLang="zh-CN" dirty="0"/>
              <a:t>)</a:t>
            </a:r>
            <a:endParaRPr lang="zh-CN" altLang="en-US" dirty="0"/>
          </a:p>
        </p:txBody>
      </p:sp>
    </p:spTree>
    <p:extLst>
      <p:ext uri="{BB962C8B-B14F-4D97-AF65-F5344CB8AC3E}">
        <p14:creationId xmlns:p14="http://schemas.microsoft.com/office/powerpoint/2010/main" val="14006507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4777D9-5D59-46D5-AE99-3A8D0A44DA5A}"/>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B0FF0225-6F07-49A5-95FA-93CBB645BC3A}"/>
              </a:ext>
            </a:extLst>
          </p:cNvPr>
          <p:cNvSpPr>
            <a:spLocks noGrp="1"/>
          </p:cNvSpPr>
          <p:nvPr>
            <p:ph idx="1"/>
          </p:nvPr>
        </p:nvSpPr>
        <p:spPr/>
        <p:txBody>
          <a:bodyPr/>
          <a:lstStyle/>
          <a:p>
            <a:r>
              <a:rPr lang="zh-CN" altLang="en-US" dirty="0"/>
              <a:t>我们可以先预处理出每个运输计划的</a:t>
            </a:r>
            <a:r>
              <a:rPr lang="en-US" altLang="zh-CN" dirty="0" err="1"/>
              <a:t>lca</a:t>
            </a:r>
            <a:r>
              <a:rPr lang="zh-CN" altLang="en-US" dirty="0"/>
              <a:t>，这样就不用每次检查的时候求</a:t>
            </a:r>
            <a:r>
              <a:rPr lang="en-US" altLang="zh-CN" dirty="0" err="1"/>
              <a:t>lca</a:t>
            </a:r>
            <a:r>
              <a:rPr lang="zh-CN" altLang="en-US" dirty="0"/>
              <a:t>了，因为求</a:t>
            </a:r>
            <a:r>
              <a:rPr lang="en-US" altLang="zh-CN" dirty="0" err="1"/>
              <a:t>lca</a:t>
            </a:r>
            <a:r>
              <a:rPr lang="zh-CN" altLang="en-US" dirty="0"/>
              <a:t>挺慢的</a:t>
            </a:r>
            <a:endParaRPr lang="en-US" altLang="zh-CN" dirty="0"/>
          </a:p>
          <a:p>
            <a:r>
              <a:rPr lang="zh-CN" altLang="en-US" dirty="0"/>
              <a:t>于是总时间复杂度</a:t>
            </a:r>
            <a:r>
              <a:rPr lang="en-US" altLang="zh-CN" dirty="0"/>
              <a:t>O((</a:t>
            </a:r>
            <a:r>
              <a:rPr lang="en-US" altLang="zh-CN" dirty="0" err="1"/>
              <a:t>n+m</a:t>
            </a:r>
            <a:r>
              <a:rPr lang="en-US" altLang="zh-CN" dirty="0"/>
              <a:t>)</a:t>
            </a:r>
            <a:r>
              <a:rPr lang="en-US" altLang="zh-CN" dirty="0" err="1"/>
              <a:t>logn</a:t>
            </a:r>
            <a:r>
              <a:rPr lang="en-US" altLang="zh-CN" dirty="0"/>
              <a:t>)</a:t>
            </a:r>
          </a:p>
          <a:p>
            <a:r>
              <a:rPr lang="zh-CN" altLang="en-US" dirty="0"/>
              <a:t>这题比较卡常，当年</a:t>
            </a:r>
            <a:r>
              <a:rPr lang="en-US" altLang="zh-CN" dirty="0"/>
              <a:t>NOIP</a:t>
            </a:r>
            <a:r>
              <a:rPr lang="zh-CN" altLang="en-US" dirty="0"/>
              <a:t>只有几个满分的人就是因为这题卡常，有一个重要的常数</a:t>
            </a:r>
            <a:r>
              <a:rPr lang="zh-CN" altLang="en-US"/>
              <a:t>优化方法：</a:t>
            </a:r>
            <a:endParaRPr lang="en-US" altLang="zh-CN" dirty="0"/>
          </a:p>
          <a:p>
            <a:r>
              <a:rPr lang="en-US" altLang="zh-CN" dirty="0"/>
              <a:t>DFS</a:t>
            </a:r>
            <a:r>
              <a:rPr lang="zh-CN" altLang="en-US" dirty="0"/>
              <a:t>是非常慢的东西，这道题可以先处理出树的拓扑序，然后</a:t>
            </a:r>
            <a:r>
              <a:rPr lang="en-US" altLang="zh-CN" dirty="0"/>
              <a:t>for</a:t>
            </a:r>
            <a:r>
              <a:rPr lang="zh-CN" altLang="en-US" dirty="0"/>
              <a:t>拓扑序即可，大家做题的时候尽量不要在瓶颈的地方使用</a:t>
            </a:r>
            <a:r>
              <a:rPr lang="en-US" altLang="zh-CN" dirty="0"/>
              <a:t>DFS</a:t>
            </a:r>
            <a:r>
              <a:rPr lang="zh-CN" altLang="en-US" dirty="0"/>
              <a:t>，常数是非常大的</a:t>
            </a:r>
          </a:p>
        </p:txBody>
      </p:sp>
    </p:spTree>
    <p:extLst>
      <p:ext uri="{BB962C8B-B14F-4D97-AF65-F5344CB8AC3E}">
        <p14:creationId xmlns:p14="http://schemas.microsoft.com/office/powerpoint/2010/main" val="3886502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8828E-4F53-4F03-9D54-048DB0C07285}"/>
              </a:ext>
            </a:extLst>
          </p:cNvPr>
          <p:cNvSpPr>
            <a:spLocks noGrp="1"/>
          </p:cNvSpPr>
          <p:nvPr>
            <p:ph type="title"/>
          </p:nvPr>
        </p:nvSpPr>
        <p:spPr/>
        <p:txBody>
          <a:bodyPr/>
          <a:lstStyle/>
          <a:p>
            <a:r>
              <a:rPr lang="zh-CN" altLang="en-US" dirty="0"/>
              <a:t>分析</a:t>
            </a:r>
          </a:p>
        </p:txBody>
      </p:sp>
      <p:sp>
        <p:nvSpPr>
          <p:cNvPr id="3" name="Content Placeholder 2">
            <a:extLst>
              <a:ext uri="{FF2B5EF4-FFF2-40B4-BE49-F238E27FC236}">
                <a16:creationId xmlns:a16="http://schemas.microsoft.com/office/drawing/2014/main" id="{6C594CD7-0605-49E5-948F-912E2CE1426F}"/>
              </a:ext>
            </a:extLst>
          </p:cNvPr>
          <p:cNvSpPr>
            <a:spLocks noGrp="1"/>
          </p:cNvSpPr>
          <p:nvPr>
            <p:ph idx="1"/>
          </p:nvPr>
        </p:nvSpPr>
        <p:spPr/>
        <p:txBody>
          <a:bodyPr/>
          <a:lstStyle/>
          <a:p>
            <a:r>
              <a:rPr lang="zh-CN" altLang="en-US" dirty="0"/>
              <a:t>哈哈，诈骗题</a:t>
            </a:r>
          </a:p>
        </p:txBody>
      </p:sp>
    </p:spTree>
    <p:extLst>
      <p:ext uri="{BB962C8B-B14F-4D97-AF65-F5344CB8AC3E}">
        <p14:creationId xmlns:p14="http://schemas.microsoft.com/office/powerpoint/2010/main" val="15370653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4E7F47-38F2-4071-A38C-C9E11D38C45C}"/>
              </a:ext>
            </a:extLst>
          </p:cNvPr>
          <p:cNvSpPr>
            <a:spLocks noGrp="1"/>
          </p:cNvSpPr>
          <p:nvPr>
            <p:ph type="title"/>
          </p:nvPr>
        </p:nvSpPr>
        <p:spPr/>
        <p:txBody>
          <a:bodyPr/>
          <a:lstStyle/>
          <a:p>
            <a:r>
              <a:rPr lang="en-US" altLang="zh-CN" dirty="0" err="1"/>
              <a:t>Loj</a:t>
            </a:r>
            <a:r>
              <a:rPr lang="en-US" altLang="zh-CN" dirty="0"/>
              <a:t> 6276</a:t>
            </a:r>
            <a:endParaRPr lang="zh-CN" altLang="en-US" dirty="0"/>
          </a:p>
        </p:txBody>
      </p:sp>
      <p:sp>
        <p:nvSpPr>
          <p:cNvPr id="3" name="内容占位符 2">
            <a:extLst>
              <a:ext uri="{FF2B5EF4-FFF2-40B4-BE49-F238E27FC236}">
                <a16:creationId xmlns:a16="http://schemas.microsoft.com/office/drawing/2014/main" id="{825A4C5D-E166-499D-BAA4-F1085E9D356B}"/>
              </a:ext>
            </a:extLst>
          </p:cNvPr>
          <p:cNvSpPr>
            <a:spLocks noGrp="1"/>
          </p:cNvSpPr>
          <p:nvPr>
            <p:ph idx="1"/>
          </p:nvPr>
        </p:nvSpPr>
        <p:spPr/>
        <p:txBody>
          <a:bodyPr/>
          <a:lstStyle/>
          <a:p>
            <a:r>
              <a:rPr lang="zh-CN" altLang="en-US" dirty="0"/>
              <a:t>树，点有颜色，求多少条树上简单路径满足上面的颜色互不相同</a:t>
            </a:r>
            <a:endParaRPr lang="en-US" altLang="zh-CN" dirty="0"/>
          </a:p>
          <a:p>
            <a:r>
              <a:rPr lang="zh-CN" altLang="en-US" dirty="0"/>
              <a:t>每种颜色出现次数</a:t>
            </a:r>
            <a:r>
              <a:rPr lang="en-US" altLang="zh-CN" dirty="0"/>
              <a:t>&lt;=20</a:t>
            </a:r>
            <a:r>
              <a:rPr lang="zh-CN" altLang="en-US" dirty="0"/>
              <a:t>，</a:t>
            </a:r>
            <a:r>
              <a:rPr lang="en-US" altLang="zh-CN" dirty="0"/>
              <a:t>n&lt;=1e5</a:t>
            </a:r>
            <a:r>
              <a:rPr lang="zh-CN" altLang="en-US" dirty="0"/>
              <a:t>，</a:t>
            </a:r>
            <a:r>
              <a:rPr lang="en-US" altLang="zh-CN" dirty="0"/>
              <a:t>4s</a:t>
            </a:r>
            <a:endParaRPr lang="zh-CN" altLang="en-US" dirty="0"/>
          </a:p>
        </p:txBody>
      </p:sp>
    </p:spTree>
    <p:extLst>
      <p:ext uri="{BB962C8B-B14F-4D97-AF65-F5344CB8AC3E}">
        <p14:creationId xmlns:p14="http://schemas.microsoft.com/office/powerpoint/2010/main" val="1152741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CDC04-F653-4081-AF9F-78BF10DCA7AE}"/>
              </a:ext>
            </a:extLst>
          </p:cNvPr>
          <p:cNvSpPr>
            <a:spLocks noGrp="1"/>
          </p:cNvSpPr>
          <p:nvPr>
            <p:ph type="title"/>
          </p:nvPr>
        </p:nvSpPr>
        <p:spPr/>
        <p:txBody>
          <a:bodyPr/>
          <a:lstStyle/>
          <a:p>
            <a:r>
              <a:rPr lang="zh-CN" altLang="en-US" dirty="0"/>
              <a:t>分析</a:t>
            </a:r>
          </a:p>
        </p:txBody>
      </p:sp>
      <p:sp>
        <p:nvSpPr>
          <p:cNvPr id="3" name="Content Placeholder 2">
            <a:extLst>
              <a:ext uri="{FF2B5EF4-FFF2-40B4-BE49-F238E27FC236}">
                <a16:creationId xmlns:a16="http://schemas.microsoft.com/office/drawing/2014/main" id="{956412BB-156B-40C7-91F7-24BD55AFD582}"/>
              </a:ext>
            </a:extLst>
          </p:cNvPr>
          <p:cNvSpPr>
            <a:spLocks noGrp="1"/>
          </p:cNvSpPr>
          <p:nvPr>
            <p:ph idx="1"/>
          </p:nvPr>
        </p:nvSpPr>
        <p:spPr/>
        <p:txBody>
          <a:bodyPr/>
          <a:lstStyle/>
          <a:p>
            <a:r>
              <a:rPr lang="zh-CN" altLang="en-US" dirty="0"/>
              <a:t>我们也可以将树上的一条简单路径看做是二维平面上的点</a:t>
            </a:r>
            <a:endParaRPr lang="en-US" altLang="zh-CN" dirty="0"/>
          </a:p>
          <a:p>
            <a:r>
              <a:rPr lang="en-US" altLang="zh-CN" dirty="0"/>
              <a:t>(</a:t>
            </a:r>
            <a:r>
              <a:rPr lang="en-US" altLang="zh-CN" dirty="0" err="1"/>
              <a:t>x,y</a:t>
            </a:r>
            <a:r>
              <a:rPr lang="en-US" altLang="zh-CN" dirty="0"/>
              <a:t>)</a:t>
            </a:r>
            <a:r>
              <a:rPr lang="zh-CN" altLang="en-US" dirty="0"/>
              <a:t>之间的简单路径可以看做是二维平面上的点</a:t>
            </a:r>
            <a:r>
              <a:rPr lang="en-US" altLang="zh-CN" dirty="0"/>
              <a:t>(</a:t>
            </a:r>
            <a:r>
              <a:rPr lang="en-US" altLang="zh-CN" dirty="0" err="1"/>
              <a:t>x,y</a:t>
            </a:r>
            <a:r>
              <a:rPr lang="en-US" altLang="zh-CN" dirty="0"/>
              <a:t>)</a:t>
            </a:r>
          </a:p>
          <a:p>
            <a:r>
              <a:rPr lang="zh-CN" altLang="en-US" dirty="0"/>
              <a:t>需要利用</a:t>
            </a:r>
            <a:r>
              <a:rPr lang="en-US" altLang="zh-CN" dirty="0"/>
              <a:t>DFS</a:t>
            </a:r>
            <a:r>
              <a:rPr lang="zh-CN" altLang="en-US" dirty="0"/>
              <a:t>序的性质</a:t>
            </a:r>
            <a:endParaRPr lang="en-US" altLang="zh-CN" dirty="0"/>
          </a:p>
          <a:p>
            <a:endParaRPr lang="zh-CN" altLang="en-US" dirty="0"/>
          </a:p>
        </p:txBody>
      </p:sp>
    </p:spTree>
    <p:extLst>
      <p:ext uri="{BB962C8B-B14F-4D97-AF65-F5344CB8AC3E}">
        <p14:creationId xmlns:p14="http://schemas.microsoft.com/office/powerpoint/2010/main" val="28999881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2D1C3F-F967-4EA1-9238-243A1F7AF713}"/>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ADE1094C-07B2-48CC-9805-5454847BD51A}"/>
              </a:ext>
            </a:extLst>
          </p:cNvPr>
          <p:cNvSpPr>
            <a:spLocks noGrp="1"/>
          </p:cNvSpPr>
          <p:nvPr>
            <p:ph idx="1"/>
          </p:nvPr>
        </p:nvSpPr>
        <p:spPr/>
        <p:txBody>
          <a:bodyPr/>
          <a:lstStyle/>
          <a:p>
            <a:r>
              <a:rPr lang="zh-CN" altLang="en-US" dirty="0"/>
              <a:t>我们考虑提取出每种颜色</a:t>
            </a:r>
            <a:endParaRPr lang="en-US" altLang="zh-CN" dirty="0"/>
          </a:p>
          <a:p>
            <a:r>
              <a:rPr lang="zh-CN" altLang="en-US" dirty="0"/>
              <a:t>假设这个颜色出现在</a:t>
            </a:r>
            <a:r>
              <a:rPr lang="en-US" altLang="zh-CN" dirty="0"/>
              <a:t>x</a:t>
            </a:r>
            <a:r>
              <a:rPr lang="zh-CN" altLang="en-US" dirty="0"/>
              <a:t>和</a:t>
            </a:r>
            <a:r>
              <a:rPr lang="en-US" altLang="zh-CN" dirty="0"/>
              <a:t>y</a:t>
            </a:r>
            <a:r>
              <a:rPr lang="zh-CN" altLang="en-US" dirty="0"/>
              <a:t>的位置，如果</a:t>
            </a:r>
            <a:r>
              <a:rPr lang="en-US" altLang="zh-CN" dirty="0"/>
              <a:t>x</a:t>
            </a:r>
            <a:r>
              <a:rPr lang="zh-CN" altLang="en-US" dirty="0"/>
              <a:t>和</a:t>
            </a:r>
            <a:r>
              <a:rPr lang="en-US" altLang="zh-CN" dirty="0"/>
              <a:t>y</a:t>
            </a:r>
            <a:r>
              <a:rPr lang="zh-CN" altLang="en-US" dirty="0"/>
              <a:t>不构成祖先关系，则</a:t>
            </a:r>
            <a:r>
              <a:rPr lang="en-US" altLang="zh-CN" dirty="0"/>
              <a:t>DFS</a:t>
            </a:r>
            <a:r>
              <a:rPr lang="zh-CN" altLang="en-US" dirty="0"/>
              <a:t>序在</a:t>
            </a:r>
            <a:r>
              <a:rPr lang="en-US" altLang="zh-CN" dirty="0"/>
              <a:t>[</a:t>
            </a:r>
            <a:r>
              <a:rPr lang="en-US" altLang="zh-CN" dirty="0" err="1"/>
              <a:t>lx,rx</a:t>
            </a:r>
            <a:r>
              <a:rPr lang="en-US" altLang="zh-CN" dirty="0"/>
              <a:t>]</a:t>
            </a:r>
            <a:r>
              <a:rPr lang="zh-CN" altLang="en-US" dirty="0"/>
              <a:t> </a:t>
            </a:r>
            <a:r>
              <a:rPr lang="en-US" altLang="zh-CN" dirty="0"/>
              <a:t>x</a:t>
            </a:r>
            <a:r>
              <a:rPr lang="zh-CN" altLang="en-US" dirty="0"/>
              <a:t> </a:t>
            </a:r>
            <a:r>
              <a:rPr lang="en-US" altLang="zh-CN" dirty="0"/>
              <a:t>[</a:t>
            </a:r>
            <a:r>
              <a:rPr lang="en-US" altLang="zh-CN" dirty="0" err="1"/>
              <a:t>ly,ry</a:t>
            </a:r>
            <a:r>
              <a:rPr lang="en-US" altLang="zh-CN" dirty="0"/>
              <a:t>]</a:t>
            </a:r>
            <a:r>
              <a:rPr lang="zh-CN" altLang="en-US" dirty="0"/>
              <a:t>这个矩形中的所有简单路径都是不可行的</a:t>
            </a:r>
          </a:p>
        </p:txBody>
      </p:sp>
      <p:pic>
        <p:nvPicPr>
          <p:cNvPr id="4" name="图片 3">
            <a:extLst>
              <a:ext uri="{FF2B5EF4-FFF2-40B4-BE49-F238E27FC236}">
                <a16:creationId xmlns:a16="http://schemas.microsoft.com/office/drawing/2014/main" id="{8C60EE1E-8D47-4EDD-B2FA-2A1F74807283}"/>
              </a:ext>
            </a:extLst>
          </p:cNvPr>
          <p:cNvPicPr>
            <a:picLocks noChangeAspect="1"/>
          </p:cNvPicPr>
          <p:nvPr/>
        </p:nvPicPr>
        <p:blipFill>
          <a:blip r:embed="rId2"/>
          <a:stretch>
            <a:fillRect/>
          </a:stretch>
        </p:blipFill>
        <p:spPr>
          <a:xfrm>
            <a:off x="1520069" y="3429000"/>
            <a:ext cx="3381375" cy="2657475"/>
          </a:xfrm>
          <a:prstGeom prst="rect">
            <a:avLst/>
          </a:prstGeom>
        </p:spPr>
      </p:pic>
    </p:spTree>
    <p:extLst>
      <p:ext uri="{BB962C8B-B14F-4D97-AF65-F5344CB8AC3E}">
        <p14:creationId xmlns:p14="http://schemas.microsoft.com/office/powerpoint/2010/main" val="17447664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B07BE0-3951-4E66-AEE5-5E14C53D4590}"/>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32EDCBFF-B369-4A43-8D36-F1EA0E59D382}"/>
              </a:ext>
            </a:extLst>
          </p:cNvPr>
          <p:cNvSpPr>
            <a:spLocks noGrp="1"/>
          </p:cNvSpPr>
          <p:nvPr>
            <p:ph idx="1"/>
          </p:nvPr>
        </p:nvSpPr>
        <p:spPr/>
        <p:txBody>
          <a:bodyPr/>
          <a:lstStyle/>
          <a:p>
            <a:r>
              <a:rPr lang="zh-CN" altLang="en-US" dirty="0"/>
              <a:t>如果二者构成祖先关系，则这个相当于是一个区间补的形式（就是删除一个子树的</a:t>
            </a:r>
            <a:r>
              <a:rPr lang="en-US" altLang="zh-CN" dirty="0"/>
              <a:t>DFS</a:t>
            </a:r>
            <a:r>
              <a:rPr lang="zh-CN" altLang="en-US" dirty="0"/>
              <a:t>序，也可以用</a:t>
            </a:r>
            <a:r>
              <a:rPr lang="en-US" altLang="zh-CN" dirty="0"/>
              <a:t>O(1)</a:t>
            </a:r>
            <a:r>
              <a:rPr lang="zh-CN" altLang="en-US" dirty="0"/>
              <a:t>个矩形表示）</a:t>
            </a:r>
          </a:p>
        </p:txBody>
      </p:sp>
      <p:pic>
        <p:nvPicPr>
          <p:cNvPr id="4" name="图片 3">
            <a:extLst>
              <a:ext uri="{FF2B5EF4-FFF2-40B4-BE49-F238E27FC236}">
                <a16:creationId xmlns:a16="http://schemas.microsoft.com/office/drawing/2014/main" id="{F1D35F43-1949-4E43-94A9-51D44326D744}"/>
              </a:ext>
            </a:extLst>
          </p:cNvPr>
          <p:cNvPicPr>
            <a:picLocks noChangeAspect="1"/>
          </p:cNvPicPr>
          <p:nvPr/>
        </p:nvPicPr>
        <p:blipFill>
          <a:blip r:embed="rId2"/>
          <a:stretch>
            <a:fillRect/>
          </a:stretch>
        </p:blipFill>
        <p:spPr>
          <a:xfrm>
            <a:off x="4815831" y="2929631"/>
            <a:ext cx="2891604" cy="3928369"/>
          </a:xfrm>
          <a:prstGeom prst="rect">
            <a:avLst/>
          </a:prstGeom>
        </p:spPr>
      </p:pic>
    </p:spTree>
    <p:extLst>
      <p:ext uri="{BB962C8B-B14F-4D97-AF65-F5344CB8AC3E}">
        <p14:creationId xmlns:p14="http://schemas.microsoft.com/office/powerpoint/2010/main" val="3324188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E0823A-9213-47D5-9661-E4C225CE78AF}"/>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02F7DA03-3D34-4694-B476-CE78DBE9358A}"/>
              </a:ext>
            </a:extLst>
          </p:cNvPr>
          <p:cNvSpPr>
            <a:spLocks noGrp="1"/>
          </p:cNvSpPr>
          <p:nvPr>
            <p:ph idx="1"/>
          </p:nvPr>
        </p:nvSpPr>
        <p:spPr/>
        <p:txBody>
          <a:bodyPr/>
          <a:lstStyle/>
          <a:p>
            <a:r>
              <a:rPr lang="zh-CN" altLang="en-US" dirty="0"/>
              <a:t>所以我们可以预处理出每种颜色所导致的限制条件</a:t>
            </a:r>
            <a:endParaRPr lang="en-US" altLang="zh-CN" dirty="0"/>
          </a:p>
          <a:p>
            <a:r>
              <a:rPr lang="zh-CN" altLang="en-US" dirty="0"/>
              <a:t>如果一个颜色出现了</a:t>
            </a:r>
            <a:r>
              <a:rPr lang="en-US" altLang="zh-CN" dirty="0"/>
              <a:t>c</a:t>
            </a:r>
            <a:r>
              <a:rPr lang="zh-CN" altLang="en-US" dirty="0"/>
              <a:t>次，会导致有</a:t>
            </a:r>
            <a:r>
              <a:rPr lang="en-US" altLang="zh-CN" dirty="0"/>
              <a:t>c^2</a:t>
            </a:r>
            <a:r>
              <a:rPr lang="zh-CN" altLang="en-US" dirty="0"/>
              <a:t>个矩形的限制</a:t>
            </a:r>
            <a:endParaRPr lang="en-US" altLang="zh-CN" dirty="0"/>
          </a:p>
          <a:p>
            <a:r>
              <a:rPr lang="zh-CN" altLang="en-US" dirty="0"/>
              <a:t>所以最多有</a:t>
            </a:r>
            <a:r>
              <a:rPr lang="en-US" altLang="zh-CN" dirty="0" err="1"/>
              <a:t>cn</a:t>
            </a:r>
            <a:r>
              <a:rPr lang="zh-CN" altLang="en-US" dirty="0"/>
              <a:t>个矩形</a:t>
            </a:r>
            <a:endParaRPr lang="en-US" altLang="zh-CN" dirty="0"/>
          </a:p>
          <a:p>
            <a:r>
              <a:rPr lang="zh-CN" altLang="en-US" dirty="0"/>
              <a:t>我们将问题转换为：</a:t>
            </a:r>
            <a:endParaRPr lang="en-US" altLang="zh-CN" dirty="0"/>
          </a:p>
          <a:p>
            <a:r>
              <a:rPr lang="zh-CN" altLang="en-US" dirty="0"/>
              <a:t>平面上有</a:t>
            </a:r>
            <a:r>
              <a:rPr lang="en-US" altLang="zh-CN" dirty="0"/>
              <a:t>n</a:t>
            </a:r>
            <a:r>
              <a:rPr lang="zh-CN" altLang="en-US" dirty="0"/>
              <a:t>个点，每个点表示一条路径</a:t>
            </a:r>
            <a:endParaRPr lang="en-US" altLang="zh-CN" dirty="0"/>
          </a:p>
          <a:p>
            <a:r>
              <a:rPr lang="zh-CN" altLang="en-US" dirty="0"/>
              <a:t>给定</a:t>
            </a:r>
            <a:r>
              <a:rPr lang="en-US" altLang="zh-CN" dirty="0"/>
              <a:t>O( </a:t>
            </a:r>
            <a:r>
              <a:rPr lang="en-US" altLang="zh-CN" dirty="0" err="1"/>
              <a:t>cn</a:t>
            </a:r>
            <a:r>
              <a:rPr lang="en-US" altLang="zh-CN" dirty="0"/>
              <a:t> )</a:t>
            </a:r>
            <a:r>
              <a:rPr lang="zh-CN" altLang="en-US" dirty="0"/>
              <a:t>个矩形，求有多少个点不被任何一个矩形包含</a:t>
            </a:r>
            <a:endParaRPr lang="en-US" altLang="zh-CN" dirty="0"/>
          </a:p>
        </p:txBody>
      </p:sp>
    </p:spTree>
    <p:extLst>
      <p:ext uri="{BB962C8B-B14F-4D97-AF65-F5344CB8AC3E}">
        <p14:creationId xmlns:p14="http://schemas.microsoft.com/office/powerpoint/2010/main" val="40702698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347FF-45E7-436C-A5F6-A1FABB40F15C}"/>
              </a:ext>
            </a:extLst>
          </p:cNvPr>
          <p:cNvSpPr>
            <a:spLocks noGrp="1"/>
          </p:cNvSpPr>
          <p:nvPr>
            <p:ph type="title"/>
          </p:nvPr>
        </p:nvSpPr>
        <p:spPr/>
        <p:txBody>
          <a:bodyPr/>
          <a:lstStyle/>
          <a:p>
            <a:r>
              <a:rPr lang="en-US" altLang="zh-CN" dirty="0"/>
              <a:t>Solution</a:t>
            </a:r>
            <a:endParaRPr lang="zh-CN" altLang="en-US" dirty="0"/>
          </a:p>
        </p:txBody>
      </p:sp>
      <p:sp>
        <p:nvSpPr>
          <p:cNvPr id="3" name="Content Placeholder 2">
            <a:extLst>
              <a:ext uri="{FF2B5EF4-FFF2-40B4-BE49-F238E27FC236}">
                <a16:creationId xmlns:a16="http://schemas.microsoft.com/office/drawing/2014/main" id="{7A6EDB1B-2CBF-4CAA-B20C-0797710AC721}"/>
              </a:ext>
            </a:extLst>
          </p:cNvPr>
          <p:cNvSpPr>
            <a:spLocks noGrp="1"/>
          </p:cNvSpPr>
          <p:nvPr>
            <p:ph idx="1"/>
          </p:nvPr>
        </p:nvSpPr>
        <p:spPr/>
        <p:txBody>
          <a:bodyPr/>
          <a:lstStyle/>
          <a:p>
            <a:r>
              <a:rPr lang="zh-CN" altLang="en-US" dirty="0"/>
              <a:t>回想一下矩形面积并</a:t>
            </a:r>
            <a:endParaRPr lang="en-US" altLang="zh-CN" dirty="0"/>
          </a:p>
          <a:p>
            <a:r>
              <a:rPr lang="zh-CN" altLang="en-US" dirty="0"/>
              <a:t>如果一个位置被任何一个矩形包含，则算在矩形面积并中</a:t>
            </a:r>
            <a:endParaRPr lang="en-US" altLang="zh-CN" dirty="0"/>
          </a:p>
          <a:p>
            <a:r>
              <a:rPr lang="zh-CN" altLang="en-US" dirty="0"/>
              <a:t>那</a:t>
            </a:r>
            <a:r>
              <a:rPr lang="en-US" altLang="zh-CN" dirty="0"/>
              <a:t>n^2</a:t>
            </a:r>
            <a:r>
              <a:rPr lang="zh-CN" altLang="en-US" dirty="0"/>
              <a:t>减去矩形面积并就是我们想要的答案了</a:t>
            </a:r>
            <a:endParaRPr lang="en-US" altLang="zh-CN" dirty="0"/>
          </a:p>
          <a:p>
            <a:endParaRPr lang="en-US" altLang="zh-CN" dirty="0"/>
          </a:p>
          <a:p>
            <a:r>
              <a:rPr lang="zh-CN" altLang="en-US" dirty="0"/>
              <a:t>总时间复杂度</a:t>
            </a:r>
            <a:r>
              <a:rPr lang="en-US" altLang="zh-CN" dirty="0"/>
              <a:t>O( </a:t>
            </a:r>
            <a:r>
              <a:rPr lang="en-US" altLang="zh-CN" dirty="0" err="1"/>
              <a:t>cnlogn</a:t>
            </a:r>
            <a:r>
              <a:rPr lang="en-US" altLang="zh-CN" dirty="0"/>
              <a:t> )</a:t>
            </a:r>
            <a:endParaRPr lang="zh-CN" altLang="en-US" dirty="0"/>
          </a:p>
        </p:txBody>
      </p:sp>
    </p:spTree>
    <p:extLst>
      <p:ext uri="{BB962C8B-B14F-4D97-AF65-F5344CB8AC3E}">
        <p14:creationId xmlns:p14="http://schemas.microsoft.com/office/powerpoint/2010/main" val="19257072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9C006F-C889-4F5F-BE6C-18200D24BAD9}"/>
              </a:ext>
            </a:extLst>
          </p:cNvPr>
          <p:cNvSpPr>
            <a:spLocks noGrp="1"/>
          </p:cNvSpPr>
          <p:nvPr>
            <p:ph type="title"/>
          </p:nvPr>
        </p:nvSpPr>
        <p:spPr/>
        <p:txBody>
          <a:bodyPr/>
          <a:lstStyle/>
          <a:p>
            <a:r>
              <a:rPr lang="en-US" altLang="zh-CN" dirty="0"/>
              <a:t>P6779 [Ynoi2009] ra1rmdq</a:t>
            </a:r>
            <a:endParaRPr lang="zh-CN" altLang="en-US" dirty="0"/>
          </a:p>
        </p:txBody>
      </p:sp>
      <p:sp>
        <p:nvSpPr>
          <p:cNvPr id="4" name="内容占位符 3">
            <a:extLst>
              <a:ext uri="{FF2B5EF4-FFF2-40B4-BE49-F238E27FC236}">
                <a16:creationId xmlns:a16="http://schemas.microsoft.com/office/drawing/2014/main" id="{A5439A86-5D25-49A2-AE4B-F9A10FD8A796}"/>
              </a:ext>
            </a:extLst>
          </p:cNvPr>
          <p:cNvSpPr>
            <a:spLocks noGrp="1"/>
          </p:cNvSpPr>
          <p:nvPr>
            <p:ph idx="1"/>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r>
              <a:rPr lang="zh-CN" altLang="en-US" dirty="0"/>
              <a:t>边权是非负的</a:t>
            </a:r>
          </a:p>
        </p:txBody>
      </p:sp>
      <p:pic>
        <p:nvPicPr>
          <p:cNvPr id="6" name="内容占位符 4">
            <a:extLst>
              <a:ext uri="{FF2B5EF4-FFF2-40B4-BE49-F238E27FC236}">
                <a16:creationId xmlns:a16="http://schemas.microsoft.com/office/drawing/2014/main" id="{112B3FBE-35A4-4ACE-A9FE-15D37F9EB5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690688"/>
            <a:ext cx="4867537" cy="2579471"/>
          </a:xfrm>
          <a:prstGeom prst="rect">
            <a:avLst/>
          </a:prstGeom>
        </p:spPr>
      </p:pic>
    </p:spTree>
    <p:extLst>
      <p:ext uri="{BB962C8B-B14F-4D97-AF65-F5344CB8AC3E}">
        <p14:creationId xmlns:p14="http://schemas.microsoft.com/office/powerpoint/2010/main" val="17110257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D02BD-EF9B-4B7D-8249-F9C417F6D61C}"/>
              </a:ext>
            </a:extLst>
          </p:cNvPr>
          <p:cNvSpPr>
            <a:spLocks noGrp="1"/>
          </p:cNvSpPr>
          <p:nvPr>
            <p:ph type="title"/>
          </p:nvPr>
        </p:nvSpPr>
        <p:spPr/>
        <p:txBody>
          <a:bodyPr/>
          <a:lstStyle/>
          <a:p>
            <a:r>
              <a:rPr lang="zh-CN" altLang="en-US" dirty="0"/>
              <a:t>分析</a:t>
            </a:r>
          </a:p>
        </p:txBody>
      </p:sp>
      <p:sp>
        <p:nvSpPr>
          <p:cNvPr id="3" name="Content Placeholder 2">
            <a:extLst>
              <a:ext uri="{FF2B5EF4-FFF2-40B4-BE49-F238E27FC236}">
                <a16:creationId xmlns:a16="http://schemas.microsoft.com/office/drawing/2014/main" id="{6DC43973-1352-4F04-9F8F-A364BDA00F1C}"/>
              </a:ext>
            </a:extLst>
          </p:cNvPr>
          <p:cNvSpPr>
            <a:spLocks noGrp="1"/>
          </p:cNvSpPr>
          <p:nvPr>
            <p:ph idx="1"/>
          </p:nvPr>
        </p:nvSpPr>
        <p:spPr/>
        <p:txBody>
          <a:bodyPr/>
          <a:lstStyle/>
          <a:p>
            <a:r>
              <a:rPr lang="zh-CN" altLang="en-US" dirty="0"/>
              <a:t>考虑分块和均摊！</a:t>
            </a:r>
          </a:p>
        </p:txBody>
      </p:sp>
    </p:spTree>
    <p:extLst>
      <p:ext uri="{BB962C8B-B14F-4D97-AF65-F5344CB8AC3E}">
        <p14:creationId xmlns:p14="http://schemas.microsoft.com/office/powerpoint/2010/main" val="14483736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E85EC9-A69D-44C0-99EF-542863AC2E70}"/>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16683D03-9C53-4A9B-B0B4-CF9EF2530C1D}"/>
              </a:ext>
            </a:extLst>
          </p:cNvPr>
          <p:cNvSpPr>
            <a:spLocks noGrp="1"/>
          </p:cNvSpPr>
          <p:nvPr>
            <p:ph idx="1"/>
          </p:nvPr>
        </p:nvSpPr>
        <p:spPr/>
        <p:txBody>
          <a:bodyPr/>
          <a:lstStyle/>
          <a:p>
            <a:r>
              <a:rPr lang="zh-CN" altLang="en-US" dirty="0"/>
              <a:t>考虑对序列分块</a:t>
            </a:r>
            <a:endParaRPr lang="en-US" altLang="zh-CN" dirty="0"/>
          </a:p>
          <a:p>
            <a:r>
              <a:rPr lang="zh-CN" altLang="en-US" dirty="0"/>
              <a:t>每个整块向上跳时，假设点</a:t>
            </a:r>
            <a:r>
              <a:rPr lang="en-US" altLang="zh-CN" dirty="0"/>
              <a:t>a[</a:t>
            </a:r>
            <a:r>
              <a:rPr lang="en-US" altLang="zh-CN" dirty="0" err="1"/>
              <a:t>i</a:t>
            </a:r>
            <a:r>
              <a:rPr lang="en-US" altLang="zh-CN" dirty="0"/>
              <a:t>]</a:t>
            </a:r>
            <a:r>
              <a:rPr lang="zh-CN" altLang="en-US" dirty="0"/>
              <a:t>到达了一个点</a:t>
            </a:r>
            <a:r>
              <a:rPr lang="en-US" altLang="zh-CN" dirty="0"/>
              <a:t>x</a:t>
            </a:r>
            <a:r>
              <a:rPr lang="zh-CN" altLang="en-US" dirty="0"/>
              <a:t>，这个点之前被</a:t>
            </a:r>
            <a:r>
              <a:rPr lang="en-US" altLang="zh-CN" dirty="0"/>
              <a:t>a[j]</a:t>
            </a:r>
            <a:r>
              <a:rPr lang="zh-CN" altLang="en-US" dirty="0"/>
              <a:t>到达过</a:t>
            </a:r>
            <a:endParaRPr lang="en-US" altLang="zh-CN" dirty="0"/>
          </a:p>
          <a:p>
            <a:r>
              <a:rPr lang="zh-CN" altLang="en-US" dirty="0"/>
              <a:t>则</a:t>
            </a:r>
            <a:r>
              <a:rPr lang="en-US" altLang="zh-CN" dirty="0"/>
              <a:t>a[j]</a:t>
            </a:r>
            <a:r>
              <a:rPr lang="zh-CN" altLang="en-US" dirty="0"/>
              <a:t>为</a:t>
            </a:r>
            <a:r>
              <a:rPr lang="en-US" altLang="zh-CN" dirty="0"/>
              <a:t>a[</a:t>
            </a:r>
            <a:r>
              <a:rPr lang="en-US" altLang="zh-CN" dirty="0" err="1"/>
              <a:t>i</a:t>
            </a:r>
            <a:r>
              <a:rPr lang="en-US" altLang="zh-CN" dirty="0"/>
              <a:t>]</a:t>
            </a:r>
            <a:r>
              <a:rPr lang="zh-CN" altLang="en-US" dirty="0"/>
              <a:t>祖先</a:t>
            </a:r>
            <a:endParaRPr lang="en-US" altLang="zh-CN" dirty="0"/>
          </a:p>
          <a:p>
            <a:r>
              <a:rPr lang="zh-CN" altLang="en-US" dirty="0"/>
              <a:t>由于边权非负，所以</a:t>
            </a:r>
            <a:r>
              <a:rPr lang="en-US" altLang="zh-CN" dirty="0"/>
              <a:t>a[j]</a:t>
            </a:r>
            <a:r>
              <a:rPr lang="zh-CN" altLang="en-US" dirty="0"/>
              <a:t>支配了</a:t>
            </a:r>
            <a:r>
              <a:rPr lang="en-US" altLang="zh-CN" dirty="0"/>
              <a:t>a[</a:t>
            </a:r>
            <a:r>
              <a:rPr lang="en-US" altLang="zh-CN" dirty="0" err="1"/>
              <a:t>i</a:t>
            </a:r>
            <a:r>
              <a:rPr lang="en-US" altLang="zh-CN" dirty="0"/>
              <a:t>]</a:t>
            </a:r>
          </a:p>
        </p:txBody>
      </p:sp>
    </p:spTree>
    <p:extLst>
      <p:ext uri="{BB962C8B-B14F-4D97-AF65-F5344CB8AC3E}">
        <p14:creationId xmlns:p14="http://schemas.microsoft.com/office/powerpoint/2010/main" val="41999161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BD3B8E-F71D-4BBD-9EB2-68D3B09AA4F6}"/>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5B5F39EB-7925-46DE-8135-9C741AAF04FE}"/>
              </a:ext>
            </a:extLst>
          </p:cNvPr>
          <p:cNvSpPr>
            <a:spLocks noGrp="1"/>
          </p:cNvSpPr>
          <p:nvPr>
            <p:ph idx="1"/>
          </p:nvPr>
        </p:nvSpPr>
        <p:spPr/>
        <p:txBody>
          <a:bodyPr/>
          <a:lstStyle/>
          <a:p>
            <a:r>
              <a:rPr lang="zh-CN" altLang="en-US" dirty="0"/>
              <a:t>如果只涉及到整块操作，则</a:t>
            </a:r>
            <a:r>
              <a:rPr lang="en-US" altLang="zh-CN" dirty="0"/>
              <a:t>a[</a:t>
            </a:r>
            <a:r>
              <a:rPr lang="en-US" altLang="zh-CN" dirty="0" err="1"/>
              <a:t>i</a:t>
            </a:r>
            <a:r>
              <a:rPr lang="en-US" altLang="zh-CN" dirty="0"/>
              <a:t>]</a:t>
            </a:r>
            <a:r>
              <a:rPr lang="zh-CN" altLang="en-US" dirty="0"/>
              <a:t>无意义，则此时可以将</a:t>
            </a:r>
            <a:r>
              <a:rPr lang="en-US" altLang="zh-CN" dirty="0"/>
              <a:t>a[</a:t>
            </a:r>
            <a:r>
              <a:rPr lang="en-US" altLang="zh-CN" dirty="0" err="1"/>
              <a:t>i</a:t>
            </a:r>
            <a:r>
              <a:rPr lang="en-US" altLang="zh-CN" dirty="0"/>
              <a:t>]</a:t>
            </a:r>
            <a:r>
              <a:rPr lang="zh-CN" altLang="en-US" dirty="0"/>
              <a:t>从块中删除</a:t>
            </a:r>
            <a:endParaRPr lang="en-US" altLang="zh-CN" dirty="0"/>
          </a:p>
          <a:p>
            <a:r>
              <a:rPr lang="zh-CN" altLang="en-US" dirty="0"/>
              <a:t>于是这里每个块对应树上每个点只会访问一次</a:t>
            </a:r>
            <a:endParaRPr lang="en-US" altLang="zh-CN" dirty="0"/>
          </a:p>
          <a:p>
            <a:r>
              <a:rPr lang="zh-CN" altLang="en-US" dirty="0"/>
              <a:t>于是可以发现，序列上每个块内，树上每个点只会被访问一次</a:t>
            </a:r>
            <a:endParaRPr lang="en-US" altLang="zh-CN" dirty="0"/>
          </a:p>
          <a:p>
            <a:r>
              <a:rPr lang="zh-CN" altLang="en-US" dirty="0"/>
              <a:t>这里均摊访问</a:t>
            </a:r>
            <a:r>
              <a:rPr lang="en-US" altLang="zh-CN" dirty="0"/>
              <a:t>O(</a:t>
            </a:r>
            <a:r>
              <a:rPr lang="en-US" altLang="zh-CN" dirty="0" err="1"/>
              <a:t>nsqrtn</a:t>
            </a:r>
            <a:r>
              <a:rPr lang="en-US" altLang="zh-CN" dirty="0"/>
              <a:t>)</a:t>
            </a:r>
            <a:r>
              <a:rPr lang="zh-CN" altLang="en-US" dirty="0"/>
              <a:t>个点</a:t>
            </a:r>
            <a:endParaRPr lang="en-US" altLang="zh-CN" dirty="0"/>
          </a:p>
          <a:p>
            <a:r>
              <a:rPr lang="zh-CN" altLang="en-US" dirty="0"/>
              <a:t>零散块重构的时候可以直接维护，这里可能把一些删除了的点加回去，但不会破坏均摊复杂度</a:t>
            </a:r>
            <a:endParaRPr lang="en-US" altLang="zh-CN" dirty="0"/>
          </a:p>
          <a:p>
            <a:endParaRPr lang="en-US" altLang="zh-CN" dirty="0"/>
          </a:p>
          <a:p>
            <a:endParaRPr lang="zh-CN" altLang="en-US" dirty="0"/>
          </a:p>
          <a:p>
            <a:endParaRPr lang="zh-CN" altLang="en-US" dirty="0"/>
          </a:p>
        </p:txBody>
      </p:sp>
    </p:spTree>
    <p:extLst>
      <p:ext uri="{BB962C8B-B14F-4D97-AF65-F5344CB8AC3E}">
        <p14:creationId xmlns:p14="http://schemas.microsoft.com/office/powerpoint/2010/main" val="2571218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32882C-4729-464C-AD59-A9319D2AF857}"/>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802B5DB2-A855-456B-9BB0-6E5EBA793997}"/>
              </a:ext>
            </a:extLst>
          </p:cNvPr>
          <p:cNvSpPr>
            <a:spLocks noGrp="1"/>
          </p:cNvSpPr>
          <p:nvPr>
            <p:ph idx="1"/>
          </p:nvPr>
        </p:nvSpPr>
        <p:spPr/>
        <p:txBody>
          <a:bodyPr/>
          <a:lstStyle/>
          <a:p>
            <a:r>
              <a:rPr lang="zh-CN" altLang="en-US" dirty="0"/>
              <a:t>这里是边权</a:t>
            </a:r>
            <a:endParaRPr lang="en-US" altLang="zh-CN" dirty="0"/>
          </a:p>
          <a:p>
            <a:r>
              <a:rPr lang="zh-CN" altLang="en-US" dirty="0"/>
              <a:t>可以发现</a:t>
            </a:r>
            <a:r>
              <a:rPr lang="en-US" altLang="zh-CN" dirty="0"/>
              <a:t>x</a:t>
            </a:r>
            <a:r>
              <a:rPr lang="zh-CN" altLang="en-US" dirty="0"/>
              <a:t>到</a:t>
            </a:r>
            <a:r>
              <a:rPr lang="en-US" altLang="zh-CN" dirty="0"/>
              <a:t>y</a:t>
            </a:r>
            <a:r>
              <a:rPr lang="zh-CN" altLang="en-US" dirty="0"/>
              <a:t>的边权</a:t>
            </a:r>
            <a:r>
              <a:rPr lang="en-US" altLang="zh-CN" dirty="0" err="1"/>
              <a:t>xor</a:t>
            </a:r>
            <a:r>
              <a:rPr lang="zh-CN" altLang="en-US" dirty="0"/>
              <a:t>和等价于</a:t>
            </a:r>
            <a:r>
              <a:rPr lang="en-US" altLang="zh-CN" dirty="0"/>
              <a:t>x</a:t>
            </a:r>
            <a:r>
              <a:rPr lang="zh-CN" altLang="en-US" dirty="0"/>
              <a:t>到根的边权</a:t>
            </a:r>
            <a:r>
              <a:rPr lang="en-US" altLang="zh-CN" dirty="0" err="1"/>
              <a:t>xor</a:t>
            </a:r>
            <a:r>
              <a:rPr lang="zh-CN" altLang="en-US" dirty="0"/>
              <a:t>和，与</a:t>
            </a:r>
            <a:r>
              <a:rPr lang="en-US" altLang="zh-CN" dirty="0"/>
              <a:t>y</a:t>
            </a:r>
            <a:r>
              <a:rPr lang="zh-CN" altLang="en-US" dirty="0"/>
              <a:t>到根的边权</a:t>
            </a:r>
            <a:r>
              <a:rPr lang="en-US" altLang="zh-CN" dirty="0" err="1"/>
              <a:t>xor</a:t>
            </a:r>
            <a:r>
              <a:rPr lang="zh-CN" altLang="en-US" dirty="0"/>
              <a:t>和，的</a:t>
            </a:r>
            <a:r>
              <a:rPr lang="en-US" altLang="zh-CN" dirty="0" err="1"/>
              <a:t>xor</a:t>
            </a:r>
            <a:endParaRPr lang="en-US" altLang="zh-CN" dirty="0"/>
          </a:p>
          <a:p>
            <a:r>
              <a:rPr lang="zh-CN" altLang="en-US" dirty="0"/>
              <a:t>为什么</a:t>
            </a:r>
          </a:p>
        </p:txBody>
      </p:sp>
    </p:spTree>
    <p:extLst>
      <p:ext uri="{BB962C8B-B14F-4D97-AF65-F5344CB8AC3E}">
        <p14:creationId xmlns:p14="http://schemas.microsoft.com/office/powerpoint/2010/main" val="38734304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82B602-C588-4B2F-8A46-B750E1A2226A}"/>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81D6DCDD-FF3A-4EC8-8C2A-4F11DE2D8092}"/>
              </a:ext>
            </a:extLst>
          </p:cNvPr>
          <p:cNvSpPr>
            <a:spLocks noGrp="1"/>
          </p:cNvSpPr>
          <p:nvPr>
            <p:ph idx="1"/>
          </p:nvPr>
        </p:nvSpPr>
        <p:spPr/>
        <p:txBody>
          <a:bodyPr>
            <a:normAutofit/>
          </a:bodyPr>
          <a:lstStyle/>
          <a:p>
            <a:r>
              <a:rPr lang="zh-CN" altLang="en-US" dirty="0"/>
              <a:t>零散块重构的时候需要进行</a:t>
            </a:r>
            <a:r>
              <a:rPr lang="en-US" altLang="zh-CN" dirty="0"/>
              <a:t>O(</a:t>
            </a:r>
            <a:r>
              <a:rPr lang="en-US" altLang="zh-CN" dirty="0" err="1"/>
              <a:t>sqrtn</a:t>
            </a:r>
            <a:r>
              <a:rPr lang="en-US" altLang="zh-CN" dirty="0"/>
              <a:t>)</a:t>
            </a:r>
            <a:r>
              <a:rPr lang="zh-CN" altLang="en-US" dirty="0"/>
              <a:t>次</a:t>
            </a:r>
            <a:r>
              <a:rPr lang="en-US" altLang="zh-CN" dirty="0"/>
              <a:t>k</a:t>
            </a:r>
            <a:r>
              <a:rPr lang="zh-CN" altLang="en-US" dirty="0"/>
              <a:t>祖先的查询</a:t>
            </a:r>
            <a:endParaRPr lang="en-US" altLang="zh-CN" dirty="0"/>
          </a:p>
          <a:p>
            <a:r>
              <a:rPr lang="zh-CN" altLang="en-US" dirty="0"/>
              <a:t>具体重构时可以对每个点维护其在哪一条重链上，这样每次暴力跳</a:t>
            </a:r>
            <a:r>
              <a:rPr lang="en-US" altLang="zh-CN" dirty="0"/>
              <a:t>k</a:t>
            </a:r>
            <a:r>
              <a:rPr lang="zh-CN" altLang="en-US" dirty="0"/>
              <a:t>祖先的时候如果在同一个重链上可以直接查数组，否则每个点只会跳</a:t>
            </a:r>
            <a:r>
              <a:rPr lang="en-US" altLang="zh-CN" dirty="0"/>
              <a:t>O(</a:t>
            </a:r>
            <a:r>
              <a:rPr lang="en-US" altLang="zh-CN" dirty="0" err="1"/>
              <a:t>logn</a:t>
            </a:r>
            <a:r>
              <a:rPr lang="en-US" altLang="zh-CN" dirty="0"/>
              <a:t>)</a:t>
            </a:r>
            <a:r>
              <a:rPr lang="zh-CN" altLang="en-US" dirty="0"/>
              <a:t>次，不影响复杂度</a:t>
            </a:r>
            <a:endParaRPr lang="en-US" altLang="zh-CN" dirty="0"/>
          </a:p>
          <a:p>
            <a:r>
              <a:rPr lang="zh-CN" altLang="en-US" dirty="0"/>
              <a:t>为了减少空间复杂度和时间常数，可以使用逐块处理的</a:t>
            </a:r>
            <a:r>
              <a:rPr lang="en-US" altLang="zh-CN" dirty="0"/>
              <a:t>trick</a:t>
            </a:r>
          </a:p>
          <a:p>
            <a:endParaRPr lang="en-US" altLang="zh-CN" dirty="0"/>
          </a:p>
          <a:p>
            <a:r>
              <a:rPr lang="zh-CN" altLang="en-US" dirty="0"/>
              <a:t>总时间复杂度</a:t>
            </a:r>
            <a:r>
              <a:rPr lang="en-US" altLang="zh-CN" dirty="0"/>
              <a:t>O((</a:t>
            </a:r>
            <a:r>
              <a:rPr lang="en-US" altLang="zh-CN" dirty="0" err="1"/>
              <a:t>n+m</a:t>
            </a:r>
            <a:r>
              <a:rPr lang="en-US" altLang="zh-CN" dirty="0"/>
              <a:t>)</a:t>
            </a:r>
            <a:r>
              <a:rPr lang="en-US" altLang="zh-CN" dirty="0" err="1"/>
              <a:t>sqrtn</a:t>
            </a:r>
            <a:r>
              <a:rPr lang="en-US" altLang="zh-CN" dirty="0"/>
              <a:t>)</a:t>
            </a:r>
            <a:endParaRPr lang="zh-CN" altLang="en-US" dirty="0"/>
          </a:p>
        </p:txBody>
      </p:sp>
    </p:spTree>
    <p:extLst>
      <p:ext uri="{BB962C8B-B14F-4D97-AF65-F5344CB8AC3E}">
        <p14:creationId xmlns:p14="http://schemas.microsoft.com/office/powerpoint/2010/main" val="38755827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C67CE9-6B79-4B8C-97FE-A03092A5593E}"/>
              </a:ext>
            </a:extLst>
          </p:cNvPr>
          <p:cNvSpPr>
            <a:spLocks noGrp="1"/>
          </p:cNvSpPr>
          <p:nvPr>
            <p:ph type="title"/>
          </p:nvPr>
        </p:nvSpPr>
        <p:spPr/>
        <p:txBody>
          <a:bodyPr/>
          <a:lstStyle/>
          <a:p>
            <a:r>
              <a:rPr lang="en-US" altLang="zh-CN" dirty="0"/>
              <a:t>[Ynoi2008] </a:t>
            </a:r>
            <a:r>
              <a:rPr lang="en-US" altLang="zh-CN" dirty="0" err="1"/>
              <a:t>stcm</a:t>
            </a:r>
            <a:endParaRPr lang="zh-CN" altLang="en-US" dirty="0"/>
          </a:p>
        </p:txBody>
      </p:sp>
      <p:sp>
        <p:nvSpPr>
          <p:cNvPr id="3" name="内容占位符 2">
            <a:extLst>
              <a:ext uri="{FF2B5EF4-FFF2-40B4-BE49-F238E27FC236}">
                <a16:creationId xmlns:a16="http://schemas.microsoft.com/office/drawing/2014/main" id="{8D821309-8CD6-44F9-9F00-FB81DB62ADA6}"/>
              </a:ext>
            </a:extLst>
          </p:cNvPr>
          <p:cNvSpPr>
            <a:spLocks noGrp="1"/>
          </p:cNvSpPr>
          <p:nvPr>
            <p:ph idx="1"/>
          </p:nvPr>
        </p:nvSpPr>
        <p:spPr/>
        <p:txBody>
          <a:bodyPr/>
          <a:lstStyle/>
          <a:p>
            <a:endParaRPr lang="en-US" altLang="zh-CN" dirty="0"/>
          </a:p>
          <a:p>
            <a:endParaRPr lang="en-US" altLang="zh-CN" dirty="0"/>
          </a:p>
          <a:p>
            <a:endParaRPr lang="en-US" altLang="zh-CN" dirty="0"/>
          </a:p>
          <a:p>
            <a:endParaRPr lang="en-US" altLang="zh-CN" dirty="0"/>
          </a:p>
          <a:p>
            <a:r>
              <a:rPr lang="en-US" altLang="zh-CN" dirty="0"/>
              <a:t>n&lt;=1e5</a:t>
            </a:r>
            <a:r>
              <a:rPr lang="zh-CN" altLang="en-US" dirty="0"/>
              <a:t>，允许的插入操作次数为</a:t>
            </a:r>
            <a:r>
              <a:rPr lang="en-US" altLang="zh-CN" dirty="0"/>
              <a:t>4.5e6</a:t>
            </a:r>
            <a:endParaRPr lang="zh-CN" altLang="en-US" dirty="0"/>
          </a:p>
        </p:txBody>
      </p:sp>
      <p:pic>
        <p:nvPicPr>
          <p:cNvPr id="5" name="图片 4">
            <a:extLst>
              <a:ext uri="{FF2B5EF4-FFF2-40B4-BE49-F238E27FC236}">
                <a16:creationId xmlns:a16="http://schemas.microsoft.com/office/drawing/2014/main" id="{0A41B777-4B04-4F27-B15D-1A77F202160A}"/>
              </a:ext>
            </a:extLst>
          </p:cNvPr>
          <p:cNvPicPr>
            <a:picLocks noChangeAspect="1"/>
          </p:cNvPicPr>
          <p:nvPr/>
        </p:nvPicPr>
        <p:blipFill>
          <a:blip r:embed="rId2"/>
          <a:stretch>
            <a:fillRect/>
          </a:stretch>
        </p:blipFill>
        <p:spPr>
          <a:xfrm>
            <a:off x="924318" y="1825625"/>
            <a:ext cx="7172325" cy="1876425"/>
          </a:xfrm>
          <a:prstGeom prst="rect">
            <a:avLst/>
          </a:prstGeom>
        </p:spPr>
      </p:pic>
    </p:spTree>
    <p:extLst>
      <p:ext uri="{BB962C8B-B14F-4D97-AF65-F5344CB8AC3E}">
        <p14:creationId xmlns:p14="http://schemas.microsoft.com/office/powerpoint/2010/main" val="25460239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95110B-3FD6-4403-9957-3543BDCD4A2D}"/>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A8206A88-6CFA-4B0D-A987-FAFA2234FBF9}"/>
              </a:ext>
            </a:extLst>
          </p:cNvPr>
          <p:cNvSpPr>
            <a:spLocks noGrp="1"/>
          </p:cNvSpPr>
          <p:nvPr>
            <p:ph idx="1"/>
          </p:nvPr>
        </p:nvSpPr>
        <p:spPr/>
        <p:txBody>
          <a:bodyPr/>
          <a:lstStyle/>
          <a:p>
            <a:r>
              <a:rPr lang="zh-CN" altLang="en-US" dirty="0"/>
              <a:t>对原树进行轻重链剖分； </a:t>
            </a:r>
            <a:endParaRPr lang="en-US" altLang="zh-CN" dirty="0"/>
          </a:p>
          <a:p>
            <a:r>
              <a:rPr lang="zh-CN" altLang="en-US" dirty="0"/>
              <a:t>假设当前在处理以</a:t>
            </a:r>
            <a:r>
              <a:rPr lang="en-US" altLang="zh-CN" dirty="0"/>
              <a:t>w</a:t>
            </a:r>
            <a:r>
              <a:rPr lang="zh-CN" altLang="en-US" dirty="0"/>
              <a:t>为根的大小为</a:t>
            </a:r>
            <a:r>
              <a:rPr lang="en-US" altLang="zh-CN" dirty="0"/>
              <a:t>n</a:t>
            </a:r>
            <a:r>
              <a:rPr lang="zh-CN" altLang="en-US" dirty="0"/>
              <a:t>的子树，且</a:t>
            </a:r>
            <a:r>
              <a:rPr lang="en-US" altLang="zh-CN" dirty="0"/>
              <a:t>w</a:t>
            </a:r>
            <a:r>
              <a:rPr lang="zh-CN" altLang="en-US" dirty="0"/>
              <a:t>是重链头，当前莫队状态为</a:t>
            </a:r>
            <a:r>
              <a:rPr lang="en-US" altLang="zh-CN" dirty="0"/>
              <a:t>w</a:t>
            </a:r>
            <a:r>
              <a:rPr lang="zh-CN" altLang="en-US" dirty="0"/>
              <a:t>的子树补。 </a:t>
            </a:r>
            <a:endParaRPr lang="en-US" altLang="zh-CN" dirty="0"/>
          </a:p>
          <a:p>
            <a:r>
              <a:rPr lang="zh-CN" altLang="en-US" dirty="0"/>
              <a:t>可以在</a:t>
            </a:r>
            <a:r>
              <a:rPr lang="en-US" altLang="zh-CN" dirty="0"/>
              <a:t>O(n)</a:t>
            </a:r>
            <a:r>
              <a:rPr lang="zh-CN" altLang="en-US" dirty="0"/>
              <a:t>时间扫出</a:t>
            </a:r>
            <a:r>
              <a:rPr lang="en-US" altLang="zh-CN" dirty="0"/>
              <a:t>w</a:t>
            </a:r>
            <a:r>
              <a:rPr lang="zh-CN" altLang="en-US" dirty="0"/>
              <a:t>所在重链上，每个结点的子树补（这部分总代价为</a:t>
            </a:r>
            <a:r>
              <a:rPr lang="en-US" altLang="zh-CN" dirty="0"/>
              <a:t>O(</a:t>
            </a:r>
            <a:r>
              <a:rPr lang="en-US" altLang="zh-CN" dirty="0" err="1"/>
              <a:t>nlogn</a:t>
            </a:r>
            <a:r>
              <a:rPr lang="en-US" altLang="zh-CN" dirty="0"/>
              <a:t>)</a:t>
            </a:r>
            <a:r>
              <a:rPr lang="zh-CN" altLang="en-US" dirty="0"/>
              <a:t>）； </a:t>
            </a:r>
            <a:endParaRPr lang="en-US" altLang="zh-CN" dirty="0"/>
          </a:p>
          <a:p>
            <a:r>
              <a:rPr lang="zh-CN" altLang="en-US" dirty="0"/>
              <a:t>然后将</a:t>
            </a:r>
            <a:r>
              <a:rPr lang="en-US" altLang="zh-CN" dirty="0"/>
              <a:t>w</a:t>
            </a:r>
            <a:r>
              <a:rPr lang="zh-CN" altLang="en-US" dirty="0"/>
              <a:t>所在重链的每个点的轻儿子找出来，之后要递归处理；</a:t>
            </a:r>
          </a:p>
        </p:txBody>
      </p:sp>
    </p:spTree>
    <p:extLst>
      <p:ext uri="{BB962C8B-B14F-4D97-AF65-F5344CB8AC3E}">
        <p14:creationId xmlns:p14="http://schemas.microsoft.com/office/powerpoint/2010/main" val="25262823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F69DCE-A758-4BAC-8259-BC9E1A21DCD3}"/>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1F85CE7B-D4CC-49DC-9BC4-DEEB1407787F}"/>
              </a:ext>
            </a:extLst>
          </p:cNvPr>
          <p:cNvSpPr>
            <a:spLocks noGrp="1"/>
          </p:cNvSpPr>
          <p:nvPr>
            <p:ph idx="1"/>
          </p:nvPr>
        </p:nvSpPr>
        <p:spPr/>
        <p:txBody>
          <a:bodyPr/>
          <a:lstStyle/>
          <a:p>
            <a:r>
              <a:rPr lang="zh-CN" altLang="en-US" dirty="0"/>
              <a:t>将这些轻儿子按子树大小加权，以及重链上每个点按</a:t>
            </a:r>
            <a:r>
              <a:rPr lang="en-US" altLang="zh-CN" dirty="0"/>
              <a:t>1</a:t>
            </a:r>
            <a:r>
              <a:rPr lang="zh-CN" altLang="en-US" dirty="0"/>
              <a:t>加权，建哈夫曼树，在哈夫曼树上</a:t>
            </a:r>
            <a:r>
              <a:rPr lang="en-US" altLang="zh-CN" dirty="0" err="1"/>
              <a:t>dfs</a:t>
            </a:r>
            <a:r>
              <a:rPr lang="zh-CN" altLang="en-US" dirty="0"/>
              <a:t>，维护哈夫曼树上当前点的子树补，到达叶子时若叶子对应轻儿子则递归处理轻子树。</a:t>
            </a:r>
          </a:p>
        </p:txBody>
      </p:sp>
    </p:spTree>
    <p:extLst>
      <p:ext uri="{BB962C8B-B14F-4D97-AF65-F5344CB8AC3E}">
        <p14:creationId xmlns:p14="http://schemas.microsoft.com/office/powerpoint/2010/main" val="36260201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F8B805-38B3-4BCC-BCF9-045C8A0FA9D8}"/>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27C3ECC3-D3DF-4800-854C-EB4FB31A383A}"/>
              </a:ext>
            </a:extLst>
          </p:cNvPr>
          <p:cNvSpPr>
            <a:spLocks noGrp="1"/>
          </p:cNvSpPr>
          <p:nvPr>
            <p:ph idx="1"/>
          </p:nvPr>
        </p:nvSpPr>
        <p:spPr/>
        <p:txBody>
          <a:bodyPr/>
          <a:lstStyle/>
          <a:p>
            <a:r>
              <a:rPr lang="zh-CN" altLang="en-US" dirty="0"/>
              <a:t>将整个递归过程中，产生的哈夫曼树拼接起来，得到所有叶子权为</a:t>
            </a:r>
            <a:r>
              <a:rPr lang="en-US" altLang="zh-CN" dirty="0"/>
              <a:t>1</a:t>
            </a:r>
            <a:r>
              <a:rPr lang="zh-CN" altLang="en-US" dirty="0"/>
              <a:t>的哈夫曼树，由于哈夫曼树上，</a:t>
            </a:r>
            <a:endParaRPr lang="en-US" altLang="zh-CN" dirty="0"/>
          </a:p>
          <a:p>
            <a:r>
              <a:rPr lang="zh-CN" altLang="en-US" dirty="0"/>
              <a:t>每向下两层子树权值和至少减小一个常数比例，由此得到遍历哈夫曼树过程的莫队的复杂度是</a:t>
            </a:r>
            <a:r>
              <a:rPr lang="en-US" altLang="zh-CN" dirty="0"/>
              <a:t>O(</a:t>
            </a:r>
            <a:r>
              <a:rPr lang="en-US" altLang="zh-CN" dirty="0" err="1"/>
              <a:t>nlogn</a:t>
            </a:r>
            <a:r>
              <a:rPr lang="en-US" altLang="zh-CN" dirty="0"/>
              <a:t>)</a:t>
            </a:r>
            <a:r>
              <a:rPr lang="zh-CN" altLang="en-US" dirty="0"/>
              <a:t>的。 </a:t>
            </a:r>
            <a:endParaRPr lang="en-US" altLang="zh-CN" dirty="0"/>
          </a:p>
          <a:p>
            <a:r>
              <a:rPr lang="zh-CN" altLang="en-US" dirty="0"/>
              <a:t>因此总时间</a:t>
            </a:r>
            <a:r>
              <a:rPr lang="en-US" altLang="zh-CN" dirty="0"/>
              <a:t>O(</a:t>
            </a:r>
            <a:r>
              <a:rPr lang="en-US" altLang="zh-CN" dirty="0" err="1"/>
              <a:t>nlogn</a:t>
            </a:r>
            <a:r>
              <a:rPr lang="en-US" altLang="zh-CN" dirty="0"/>
              <a:t>)</a:t>
            </a:r>
            <a:r>
              <a:rPr lang="zh-CN" altLang="en-US" dirty="0"/>
              <a:t>。</a:t>
            </a:r>
          </a:p>
          <a:p>
            <a:endParaRPr lang="zh-CN" altLang="en-US" dirty="0"/>
          </a:p>
        </p:txBody>
      </p:sp>
    </p:spTree>
    <p:extLst>
      <p:ext uri="{BB962C8B-B14F-4D97-AF65-F5344CB8AC3E}">
        <p14:creationId xmlns:p14="http://schemas.microsoft.com/office/powerpoint/2010/main" val="18140347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5EBD86-3783-411E-86E1-B0E1C06A90FA}"/>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3F25341D-40A2-4D3F-BAEA-4F50527DCC02}"/>
              </a:ext>
            </a:extLst>
          </p:cNvPr>
          <p:cNvSpPr>
            <a:spLocks noGrp="1"/>
          </p:cNvSpPr>
          <p:nvPr>
            <p:ph idx="1"/>
          </p:nvPr>
        </p:nvSpPr>
        <p:spPr/>
        <p:txBody>
          <a:bodyPr/>
          <a:lstStyle/>
          <a:p>
            <a:r>
              <a:rPr lang="zh-CN" altLang="en-US" dirty="0"/>
              <a:t>使用轻重链剖分</a:t>
            </a:r>
          </a:p>
          <a:p>
            <a:r>
              <a:rPr lang="en-US" altLang="zh-CN" dirty="0"/>
              <a:t>1. </a:t>
            </a:r>
            <a:r>
              <a:rPr lang="zh-CN" altLang="en-US" dirty="0"/>
              <a:t>对根所在重链，可以在</a:t>
            </a:r>
            <a:r>
              <a:rPr lang="en-US" altLang="zh-CN" dirty="0"/>
              <a:t>n</a:t>
            </a:r>
            <a:r>
              <a:rPr lang="zh-CN" altLang="en-US" dirty="0"/>
              <a:t>次插入得到重链上每个点的答案， </a:t>
            </a:r>
            <a:endParaRPr lang="en-US" altLang="zh-CN" dirty="0"/>
          </a:p>
          <a:p>
            <a:r>
              <a:rPr lang="en-US" altLang="zh-CN" dirty="0"/>
              <a:t>2. </a:t>
            </a:r>
            <a:r>
              <a:rPr lang="zh-CN" altLang="en-US" dirty="0"/>
              <a:t>轻子树需要建立哈夫曼树，叶子的权重为子树规模，重链也作为一个叶子，权重为重链长度； </a:t>
            </a:r>
            <a:endParaRPr lang="en-US" altLang="zh-CN" dirty="0"/>
          </a:p>
          <a:p>
            <a:r>
              <a:rPr lang="zh-CN" altLang="en-US" dirty="0"/>
              <a:t>在哈夫曼树上</a:t>
            </a:r>
            <a:r>
              <a:rPr lang="en-US" altLang="zh-CN" dirty="0" err="1"/>
              <a:t>dfs</a:t>
            </a:r>
            <a:r>
              <a:rPr lang="zh-CN" altLang="en-US" dirty="0"/>
              <a:t>，维护当前子树外对应的集合，移动到叶子时就递归到了轻子树上的子问题，所 需插入次数为所有非叶结点的子树规模之和（子树规模为子树中叶结点的权重之和）；</a:t>
            </a:r>
            <a:endParaRPr lang="en-US" altLang="zh-CN" dirty="0"/>
          </a:p>
          <a:p>
            <a:r>
              <a:rPr lang="zh-CN" altLang="en-US" dirty="0"/>
              <a:t>计算得到上界是</a:t>
            </a:r>
            <a:r>
              <a:rPr lang="en-US" altLang="zh-CN" dirty="0"/>
              <a:t>2.5nlogn+O(n)</a:t>
            </a:r>
            <a:endParaRPr lang="zh-CN" altLang="en-US" dirty="0"/>
          </a:p>
        </p:txBody>
      </p:sp>
    </p:spTree>
    <p:extLst>
      <p:ext uri="{BB962C8B-B14F-4D97-AF65-F5344CB8AC3E}">
        <p14:creationId xmlns:p14="http://schemas.microsoft.com/office/powerpoint/2010/main" val="42665459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1E720C-0F19-44A9-869D-FFC3EDD4194A}"/>
              </a:ext>
            </a:extLst>
          </p:cNvPr>
          <p:cNvSpPr>
            <a:spLocks noGrp="1"/>
          </p:cNvSpPr>
          <p:nvPr>
            <p:ph type="title"/>
          </p:nvPr>
        </p:nvSpPr>
        <p:spPr/>
        <p:txBody>
          <a:bodyPr/>
          <a:lstStyle/>
          <a:p>
            <a:r>
              <a:rPr lang="en-US" altLang="zh-CN" dirty="0" err="1"/>
              <a:t>Codeforces</a:t>
            </a:r>
            <a:r>
              <a:rPr lang="en-US" altLang="zh-CN" dirty="0"/>
              <a:t> 757G</a:t>
            </a:r>
            <a:endParaRPr lang="zh-CN" altLang="en-US" dirty="0"/>
          </a:p>
        </p:txBody>
      </p:sp>
      <p:sp>
        <p:nvSpPr>
          <p:cNvPr id="3" name="内容占位符 2">
            <a:extLst>
              <a:ext uri="{FF2B5EF4-FFF2-40B4-BE49-F238E27FC236}">
                <a16:creationId xmlns:a16="http://schemas.microsoft.com/office/drawing/2014/main" id="{4D6BD060-12D7-4F53-A576-EAC3C11E8A91}"/>
              </a:ext>
            </a:extLst>
          </p:cNvPr>
          <p:cNvSpPr>
            <a:spLocks noGrp="1"/>
          </p:cNvSpPr>
          <p:nvPr>
            <p:ph idx="1"/>
          </p:nvPr>
        </p:nvSpPr>
        <p:spPr/>
        <p:txBody>
          <a:bodyPr/>
          <a:lstStyle/>
          <a:p>
            <a:r>
              <a:rPr lang="zh-CN" altLang="en-US" dirty="0"/>
              <a:t>给出一棵</a:t>
            </a:r>
            <a:r>
              <a:rPr lang="en-US" altLang="zh-CN" dirty="0"/>
              <a:t>n</a:t>
            </a:r>
            <a:r>
              <a:rPr lang="zh-CN" altLang="en-US" dirty="0"/>
              <a:t>个点的树及一个</a:t>
            </a:r>
            <a:r>
              <a:rPr lang="en-US" altLang="zh-CN" dirty="0"/>
              <a:t>1~n</a:t>
            </a:r>
            <a:r>
              <a:rPr lang="zh-CN" altLang="en-US" dirty="0"/>
              <a:t>的排列</a:t>
            </a:r>
            <a:r>
              <a:rPr lang="en-US" altLang="zh-CN" dirty="0"/>
              <a:t>pi</a:t>
            </a:r>
            <a:r>
              <a:rPr lang="zh-CN" altLang="en-US" dirty="0"/>
              <a:t>，边有边权，有</a:t>
            </a:r>
            <a:r>
              <a:rPr lang="en-US" altLang="zh-CN" dirty="0"/>
              <a:t>q</a:t>
            </a:r>
            <a:r>
              <a:rPr lang="zh-CN" altLang="en-US" dirty="0"/>
              <a:t>次操作：</a:t>
            </a:r>
          </a:p>
          <a:p>
            <a:r>
              <a:rPr lang="en-US" altLang="zh-CN" dirty="0"/>
              <a:t>1 l r x </a:t>
            </a:r>
            <a:r>
              <a:rPr lang="zh-CN" altLang="en-US" dirty="0"/>
              <a:t>求 ∑</a:t>
            </a:r>
            <a:r>
              <a:rPr lang="en-US" altLang="zh-CN" dirty="0" err="1"/>
              <a:t>i</a:t>
            </a:r>
            <a:r>
              <a:rPr lang="en-US" altLang="zh-CN" dirty="0"/>
              <a:t>=dis(</a:t>
            </a:r>
            <a:r>
              <a:rPr lang="en-US" altLang="zh-CN" dirty="0" err="1"/>
              <a:t>p_i,x</a:t>
            </a:r>
            <a:r>
              <a:rPr lang="en-US" altLang="zh-CN" dirty="0"/>
              <a:t>) , l &lt;= </a:t>
            </a:r>
            <a:r>
              <a:rPr lang="en-US" altLang="zh-CN" dirty="0" err="1"/>
              <a:t>i</a:t>
            </a:r>
            <a:r>
              <a:rPr lang="en-US" altLang="zh-CN" dirty="0"/>
              <a:t> &lt;= r</a:t>
            </a:r>
          </a:p>
          <a:p>
            <a:r>
              <a:rPr lang="en-US" altLang="zh-CN" dirty="0"/>
              <a:t>2 x swap(</a:t>
            </a:r>
            <a:r>
              <a:rPr lang="en-US" altLang="zh-CN" dirty="0" err="1"/>
              <a:t>p_x,p</a:t>
            </a:r>
            <a:r>
              <a:rPr lang="en-US" altLang="zh-CN" dirty="0"/>
              <a:t>_{x+1}) </a:t>
            </a:r>
            <a:r>
              <a:rPr lang="en-US" altLang="zh-CN" dirty="0" err="1"/>
              <a:t>n,q</a:t>
            </a:r>
            <a:r>
              <a:rPr lang="en-US" altLang="zh-CN" dirty="0"/>
              <a:t>&lt;=2 </a:t>
            </a:r>
            <a:r>
              <a:rPr lang="zh-CN" altLang="en-US" dirty="0"/>
              <a:t>* </a:t>
            </a:r>
            <a:r>
              <a:rPr lang="en-US" altLang="zh-CN" dirty="0"/>
              <a:t>10^5</a:t>
            </a:r>
            <a:r>
              <a:rPr lang="zh-CN" altLang="en-US" dirty="0"/>
              <a:t>，强制在线</a:t>
            </a:r>
            <a:endParaRPr lang="en-US" altLang="zh-CN" dirty="0"/>
          </a:p>
          <a:p>
            <a:r>
              <a:rPr lang="zh-CN" altLang="en-US" dirty="0"/>
              <a:t>时限给大点给个</a:t>
            </a:r>
            <a:r>
              <a:rPr lang="en-US" altLang="zh-CN" dirty="0"/>
              <a:t>6s</a:t>
            </a:r>
            <a:r>
              <a:rPr lang="zh-CN" altLang="en-US" dirty="0"/>
              <a:t>，</a:t>
            </a:r>
            <a:r>
              <a:rPr lang="en-US" altLang="zh-CN" dirty="0"/>
              <a:t>1024MB</a:t>
            </a:r>
            <a:endParaRPr lang="zh-CN" altLang="en-US" dirty="0"/>
          </a:p>
        </p:txBody>
      </p:sp>
    </p:spTree>
    <p:extLst>
      <p:ext uri="{BB962C8B-B14F-4D97-AF65-F5344CB8AC3E}">
        <p14:creationId xmlns:p14="http://schemas.microsoft.com/office/powerpoint/2010/main" val="33077942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37A04-430C-4D9B-BF46-54D44B203066}"/>
              </a:ext>
            </a:extLst>
          </p:cNvPr>
          <p:cNvSpPr>
            <a:spLocks noGrp="1"/>
          </p:cNvSpPr>
          <p:nvPr>
            <p:ph type="title"/>
          </p:nvPr>
        </p:nvSpPr>
        <p:spPr/>
        <p:txBody>
          <a:bodyPr/>
          <a:lstStyle/>
          <a:p>
            <a:r>
              <a:rPr lang="zh-CN" altLang="en-US" dirty="0"/>
              <a:t>分析</a:t>
            </a:r>
          </a:p>
        </p:txBody>
      </p:sp>
      <p:sp>
        <p:nvSpPr>
          <p:cNvPr id="3" name="Content Placeholder 2">
            <a:extLst>
              <a:ext uri="{FF2B5EF4-FFF2-40B4-BE49-F238E27FC236}">
                <a16:creationId xmlns:a16="http://schemas.microsoft.com/office/drawing/2014/main" id="{982894AF-8AD2-4116-86DC-A7D381EFA2E5}"/>
              </a:ext>
            </a:extLst>
          </p:cNvPr>
          <p:cNvSpPr>
            <a:spLocks noGrp="1"/>
          </p:cNvSpPr>
          <p:nvPr>
            <p:ph idx="1"/>
          </p:nvPr>
        </p:nvSpPr>
        <p:spPr/>
        <p:txBody>
          <a:bodyPr/>
          <a:lstStyle/>
          <a:p>
            <a:r>
              <a:rPr lang="zh-CN" altLang="en-US" dirty="0"/>
              <a:t>为什么要交换相邻的两个位置？</a:t>
            </a:r>
            <a:endParaRPr lang="en-US" altLang="zh-CN" dirty="0"/>
          </a:p>
          <a:p>
            <a:r>
              <a:rPr lang="zh-CN" altLang="en-US" dirty="0"/>
              <a:t>因为出题人不会交换任意的两个位置呗</a:t>
            </a:r>
            <a:endParaRPr lang="en-US" altLang="zh-CN" dirty="0"/>
          </a:p>
          <a:p>
            <a:r>
              <a:rPr lang="zh-CN" altLang="en-US" dirty="0"/>
              <a:t>那我们从这一点入手这个题目</a:t>
            </a:r>
          </a:p>
        </p:txBody>
      </p:sp>
    </p:spTree>
    <p:extLst>
      <p:ext uri="{BB962C8B-B14F-4D97-AF65-F5344CB8AC3E}">
        <p14:creationId xmlns:p14="http://schemas.microsoft.com/office/powerpoint/2010/main" val="30377594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DCF5A2-72A9-46B4-96F7-D17D4506CDD2}"/>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8A45D6DC-A369-4908-999F-AE5540113AD2}"/>
              </a:ext>
            </a:extLst>
          </p:cNvPr>
          <p:cNvSpPr>
            <a:spLocks noGrp="1"/>
          </p:cNvSpPr>
          <p:nvPr>
            <p:ph idx="1"/>
          </p:nvPr>
        </p:nvSpPr>
        <p:spPr/>
        <p:txBody>
          <a:bodyPr/>
          <a:lstStyle/>
          <a:p>
            <a:r>
              <a:rPr lang="zh-CN" altLang="en-US" dirty="0"/>
              <a:t>点到集合的</a:t>
            </a:r>
            <a:r>
              <a:rPr lang="en-US" altLang="zh-CN" dirty="0" err="1"/>
              <a:t>dist</a:t>
            </a:r>
            <a:r>
              <a:rPr lang="zh-CN" altLang="en-US" dirty="0"/>
              <a:t>和之前讲过，可以用点到根加点到根和的方法处理，这个有</a:t>
            </a:r>
            <a:r>
              <a:rPr lang="en-US" altLang="zh-CN" dirty="0"/>
              <a:t>1log</a:t>
            </a:r>
            <a:r>
              <a:rPr lang="zh-CN" altLang="en-US" dirty="0"/>
              <a:t>做法，不过用</a:t>
            </a:r>
            <a:r>
              <a:rPr lang="en-US" altLang="zh-CN" dirty="0"/>
              <a:t>2log</a:t>
            </a:r>
            <a:r>
              <a:rPr lang="zh-CN" altLang="en-US" dirty="0"/>
              <a:t>的树链剖分</a:t>
            </a:r>
            <a:r>
              <a:rPr lang="en-US" altLang="zh-CN" dirty="0"/>
              <a:t>+</a:t>
            </a:r>
            <a:r>
              <a:rPr lang="zh-CN" altLang="en-US" dirty="0"/>
              <a:t>线段树也可以</a:t>
            </a:r>
            <a:endParaRPr lang="en-US" altLang="zh-CN" dirty="0"/>
          </a:p>
          <a:p>
            <a:r>
              <a:rPr lang="zh-CN" altLang="en-US" dirty="0"/>
              <a:t>不带修改的话就可持久化一下线段树，每次询问差分</a:t>
            </a:r>
            <a:r>
              <a:rPr lang="en-US" altLang="zh-CN" dirty="0"/>
              <a:t>[</a:t>
            </a:r>
            <a:r>
              <a:rPr lang="en-US" altLang="zh-CN" dirty="0" err="1"/>
              <a:t>l,r</a:t>
            </a:r>
            <a:r>
              <a:rPr lang="en-US" altLang="zh-CN" dirty="0"/>
              <a:t>]=[1,r]-[1,l-1]</a:t>
            </a:r>
            <a:r>
              <a:rPr lang="zh-CN" altLang="en-US" dirty="0"/>
              <a:t>，然后在两个可持久化线段树的位置上查询</a:t>
            </a:r>
            <a:endParaRPr lang="en-US" altLang="zh-CN" dirty="0"/>
          </a:p>
          <a:p>
            <a:r>
              <a:rPr lang="zh-CN" altLang="en-US" dirty="0"/>
              <a:t>这个</a:t>
            </a:r>
            <a:r>
              <a:rPr lang="en-US" altLang="zh-CN" dirty="0"/>
              <a:t>swap</a:t>
            </a:r>
            <a:r>
              <a:rPr lang="zh-CN" altLang="en-US" dirty="0"/>
              <a:t>相邻的操作如何处理？</a:t>
            </a:r>
            <a:endParaRPr lang="en-US" altLang="zh-CN" dirty="0"/>
          </a:p>
          <a:p>
            <a:r>
              <a:rPr lang="zh-CN" altLang="en-US" dirty="0"/>
              <a:t>直接换成修改？</a:t>
            </a:r>
            <a:endParaRPr lang="en-US" altLang="zh-CN" dirty="0"/>
          </a:p>
          <a:p>
            <a:r>
              <a:rPr lang="zh-CN" altLang="en-US" dirty="0"/>
              <a:t>但是这样会多一个</a:t>
            </a:r>
            <a:r>
              <a:rPr lang="en-US" altLang="zh-CN" dirty="0"/>
              <a:t>log</a:t>
            </a:r>
            <a:endParaRPr lang="zh-CN" altLang="en-US" dirty="0"/>
          </a:p>
        </p:txBody>
      </p:sp>
    </p:spTree>
    <p:extLst>
      <p:ext uri="{BB962C8B-B14F-4D97-AF65-F5344CB8AC3E}">
        <p14:creationId xmlns:p14="http://schemas.microsoft.com/office/powerpoint/2010/main" val="22222525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01E027-4628-4D26-9946-1A9D255493D1}"/>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DA292C8A-5AA6-4F3A-BCF9-C0F46209B4C2}"/>
              </a:ext>
            </a:extLst>
          </p:cNvPr>
          <p:cNvSpPr>
            <a:spLocks noGrp="1"/>
          </p:cNvSpPr>
          <p:nvPr>
            <p:ph idx="1"/>
          </p:nvPr>
        </p:nvSpPr>
        <p:spPr/>
        <p:txBody>
          <a:bodyPr/>
          <a:lstStyle/>
          <a:p>
            <a:r>
              <a:rPr lang="zh-CN" altLang="en-US" dirty="0"/>
              <a:t>注意到我们只</a:t>
            </a:r>
            <a:r>
              <a:rPr lang="en-US" altLang="zh-CN" dirty="0"/>
              <a:t>swap</a:t>
            </a:r>
            <a:r>
              <a:rPr lang="zh-CN" altLang="en-US" dirty="0"/>
              <a:t>相邻的两个位置</a:t>
            </a:r>
            <a:endParaRPr lang="en-US" altLang="zh-CN" dirty="0"/>
          </a:p>
          <a:p>
            <a:r>
              <a:rPr lang="zh-CN" altLang="en-US" dirty="0"/>
              <a:t>比如</a:t>
            </a:r>
            <a:r>
              <a:rPr lang="en-US" altLang="zh-CN" dirty="0"/>
              <a:t>swap</a:t>
            </a:r>
            <a:r>
              <a:rPr lang="zh-CN" altLang="en-US" dirty="0"/>
              <a:t>了</a:t>
            </a:r>
            <a:r>
              <a:rPr lang="en-US" altLang="zh-CN" dirty="0"/>
              <a:t>x</a:t>
            </a:r>
            <a:r>
              <a:rPr lang="zh-CN" altLang="en-US" dirty="0"/>
              <a:t>和</a:t>
            </a:r>
            <a:r>
              <a:rPr lang="en-US" altLang="zh-CN" dirty="0"/>
              <a:t>x+1</a:t>
            </a:r>
            <a:r>
              <a:rPr lang="zh-CN" altLang="en-US" dirty="0"/>
              <a:t>的位置，那对</a:t>
            </a:r>
            <a:r>
              <a:rPr lang="en-US" altLang="zh-CN" dirty="0"/>
              <a:t>1,2,…x-1</a:t>
            </a:r>
            <a:r>
              <a:rPr lang="zh-CN" altLang="en-US" dirty="0"/>
              <a:t>的可持久化数据结构没有影响，由于有交换律，所以对</a:t>
            </a:r>
            <a:r>
              <a:rPr lang="en-US" altLang="zh-CN" dirty="0"/>
              <a:t>x+2,x+3,…n</a:t>
            </a:r>
            <a:r>
              <a:rPr lang="zh-CN" altLang="en-US" dirty="0"/>
              <a:t>的可持久化数据结构也没有影响</a:t>
            </a:r>
            <a:endParaRPr lang="en-US" altLang="zh-CN" dirty="0"/>
          </a:p>
          <a:p>
            <a:r>
              <a:rPr lang="zh-CN" altLang="en-US" dirty="0"/>
              <a:t>可以把</a:t>
            </a:r>
            <a:r>
              <a:rPr lang="en-US" altLang="zh-CN" dirty="0"/>
              <a:t>x-1</a:t>
            </a:r>
            <a:r>
              <a:rPr lang="zh-CN" altLang="en-US" dirty="0"/>
              <a:t>的可持久化数据结构插入</a:t>
            </a:r>
            <a:r>
              <a:rPr lang="en-US" altLang="zh-CN" dirty="0"/>
              <a:t>p[x+1]</a:t>
            </a:r>
            <a:r>
              <a:rPr lang="zh-CN" altLang="en-US" dirty="0"/>
              <a:t>，作为</a:t>
            </a:r>
            <a:r>
              <a:rPr lang="en-US" altLang="zh-CN" dirty="0"/>
              <a:t>x</a:t>
            </a:r>
            <a:r>
              <a:rPr lang="zh-CN" altLang="en-US" dirty="0"/>
              <a:t>的可持久化数据结构</a:t>
            </a:r>
            <a:endParaRPr lang="en-US" altLang="zh-CN" dirty="0"/>
          </a:p>
          <a:p>
            <a:endParaRPr lang="en-US" altLang="zh-CN" dirty="0"/>
          </a:p>
          <a:p>
            <a:r>
              <a:rPr lang="zh-CN" altLang="en-US" dirty="0"/>
              <a:t>树链剖分</a:t>
            </a:r>
            <a:r>
              <a:rPr lang="en-US" altLang="zh-CN" dirty="0"/>
              <a:t>O( (</a:t>
            </a:r>
            <a:r>
              <a:rPr lang="en-US" altLang="zh-CN" dirty="0" err="1"/>
              <a:t>n+m</a:t>
            </a:r>
            <a:r>
              <a:rPr lang="en-US" altLang="zh-CN" dirty="0"/>
              <a:t>)log^2n )</a:t>
            </a:r>
            <a:r>
              <a:rPr lang="zh-CN" altLang="en-US" dirty="0"/>
              <a:t>，可以做到</a:t>
            </a:r>
            <a:r>
              <a:rPr lang="en-US" altLang="zh-CN" dirty="0"/>
              <a:t>O( (</a:t>
            </a:r>
            <a:r>
              <a:rPr lang="en-US" altLang="zh-CN" dirty="0" err="1"/>
              <a:t>n+m</a:t>
            </a:r>
            <a:r>
              <a:rPr lang="en-US" altLang="zh-CN" dirty="0"/>
              <a:t>)</a:t>
            </a:r>
            <a:r>
              <a:rPr lang="en-US" altLang="zh-CN" dirty="0" err="1"/>
              <a:t>logn</a:t>
            </a:r>
            <a:r>
              <a:rPr lang="en-US" altLang="zh-CN" dirty="0"/>
              <a:t> )</a:t>
            </a:r>
            <a:endParaRPr lang="zh-CN" altLang="en-US" dirty="0"/>
          </a:p>
        </p:txBody>
      </p:sp>
    </p:spTree>
    <p:extLst>
      <p:ext uri="{BB962C8B-B14F-4D97-AF65-F5344CB8AC3E}">
        <p14:creationId xmlns:p14="http://schemas.microsoft.com/office/powerpoint/2010/main" val="3884176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E227D4-9596-4925-8D96-9A415009A8B7}"/>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A22C17CF-310C-4A17-B404-68AC0B4A2C2F}"/>
              </a:ext>
            </a:extLst>
          </p:cNvPr>
          <p:cNvSpPr>
            <a:spLocks noGrp="1"/>
          </p:cNvSpPr>
          <p:nvPr>
            <p:ph idx="1"/>
          </p:nvPr>
        </p:nvSpPr>
        <p:spPr/>
        <p:txBody>
          <a:bodyPr/>
          <a:lstStyle/>
          <a:p>
            <a:r>
              <a:rPr lang="zh-CN" altLang="en-US" dirty="0"/>
              <a:t>因为</a:t>
            </a:r>
            <a:r>
              <a:rPr lang="en-US" altLang="zh-CN" dirty="0" err="1"/>
              <a:t>xor</a:t>
            </a:r>
            <a:r>
              <a:rPr lang="zh-CN" altLang="en-US" dirty="0"/>
              <a:t>的性质，一条边被</a:t>
            </a:r>
            <a:r>
              <a:rPr lang="en-US" altLang="zh-CN" dirty="0" err="1"/>
              <a:t>xor</a:t>
            </a:r>
            <a:r>
              <a:rPr lang="zh-CN" altLang="en-US" dirty="0"/>
              <a:t>两次会自动抵消</a:t>
            </a:r>
            <a:endParaRPr lang="en-US" altLang="zh-CN" dirty="0"/>
          </a:p>
          <a:p>
            <a:r>
              <a:rPr lang="zh-CN" altLang="en-US" dirty="0"/>
              <a:t>可以发现</a:t>
            </a:r>
            <a:r>
              <a:rPr lang="en-US" altLang="zh-CN" dirty="0" err="1"/>
              <a:t>lca</a:t>
            </a:r>
            <a:r>
              <a:rPr lang="zh-CN" altLang="en-US" dirty="0"/>
              <a:t>到根的路径上每条边都被</a:t>
            </a:r>
            <a:r>
              <a:rPr lang="en-US" altLang="zh-CN" dirty="0" err="1"/>
              <a:t>xor</a:t>
            </a:r>
            <a:r>
              <a:rPr lang="zh-CN" altLang="en-US" dirty="0"/>
              <a:t>了两次，所以都抵消了</a:t>
            </a:r>
            <a:endParaRPr lang="en-US" altLang="zh-CN" dirty="0"/>
          </a:p>
          <a:p>
            <a:r>
              <a:rPr lang="zh-CN" altLang="en-US" dirty="0"/>
              <a:t>于是使用</a:t>
            </a:r>
            <a:r>
              <a:rPr lang="en-US" altLang="zh-CN" dirty="0" err="1"/>
              <a:t>trie</a:t>
            </a:r>
            <a:r>
              <a:rPr lang="zh-CN" altLang="en-US" dirty="0"/>
              <a:t>树，维护最大</a:t>
            </a:r>
            <a:r>
              <a:rPr lang="en-US" altLang="zh-CN" dirty="0" err="1"/>
              <a:t>xor</a:t>
            </a:r>
            <a:r>
              <a:rPr lang="zh-CN" altLang="en-US" dirty="0"/>
              <a:t>和即可</a:t>
            </a:r>
          </a:p>
        </p:txBody>
      </p:sp>
    </p:spTree>
    <p:extLst>
      <p:ext uri="{BB962C8B-B14F-4D97-AF65-F5344CB8AC3E}">
        <p14:creationId xmlns:p14="http://schemas.microsoft.com/office/powerpoint/2010/main" val="24533894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51C81F-5C27-490E-80EF-7131F9AD2909}"/>
              </a:ext>
            </a:extLst>
          </p:cNvPr>
          <p:cNvSpPr>
            <a:spLocks noGrp="1"/>
          </p:cNvSpPr>
          <p:nvPr>
            <p:ph type="ctrTitle"/>
          </p:nvPr>
        </p:nvSpPr>
        <p:spPr/>
        <p:txBody>
          <a:bodyPr/>
          <a:lstStyle/>
          <a:p>
            <a:r>
              <a:rPr lang="en-US" altLang="zh-CN" dirty="0"/>
              <a:t>Thanks for listening</a:t>
            </a:r>
            <a:endParaRPr lang="zh-CN" altLang="en-US" dirty="0"/>
          </a:p>
        </p:txBody>
      </p:sp>
      <p:sp>
        <p:nvSpPr>
          <p:cNvPr id="3" name="副标题 2">
            <a:extLst>
              <a:ext uri="{FF2B5EF4-FFF2-40B4-BE49-F238E27FC236}">
                <a16:creationId xmlns:a16="http://schemas.microsoft.com/office/drawing/2014/main" id="{074B76EF-3E49-4A80-BE19-F3BA6EC835BA}"/>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3036239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标题 1">
            <a:extLst>
              <a:ext uri="{FF2B5EF4-FFF2-40B4-BE49-F238E27FC236}">
                <a16:creationId xmlns:a16="http://schemas.microsoft.com/office/drawing/2014/main" id="{12EF9B99-2A9D-485E-88F9-3AB0E7FDB439}"/>
              </a:ext>
            </a:extLst>
          </p:cNvPr>
          <p:cNvSpPr>
            <a:spLocks noGrp="1" noChangeArrowheads="1"/>
          </p:cNvSpPr>
          <p:nvPr>
            <p:ph type="title"/>
          </p:nvPr>
        </p:nvSpPr>
        <p:spPr/>
        <p:txBody>
          <a:bodyPr/>
          <a:lstStyle/>
          <a:p>
            <a:r>
              <a:rPr lang="en-US" altLang="zh-CN" dirty="0"/>
              <a:t>Luogu4211 [LNOI2014]LCA</a:t>
            </a:r>
          </a:p>
        </p:txBody>
      </p:sp>
      <p:sp>
        <p:nvSpPr>
          <p:cNvPr id="146435" name="内容占位符 2">
            <a:extLst>
              <a:ext uri="{FF2B5EF4-FFF2-40B4-BE49-F238E27FC236}">
                <a16:creationId xmlns:a16="http://schemas.microsoft.com/office/drawing/2014/main" id="{0E8C7820-616E-4C0C-8F5B-824F5B0A408F}"/>
              </a:ext>
            </a:extLst>
          </p:cNvPr>
          <p:cNvSpPr>
            <a:spLocks noGrp="1" noChangeArrowheads="1"/>
          </p:cNvSpPr>
          <p:nvPr>
            <p:ph idx="1"/>
          </p:nvPr>
        </p:nvSpPr>
        <p:spPr/>
        <p:txBody>
          <a:bodyPr/>
          <a:lstStyle/>
          <a:p>
            <a:r>
              <a:rPr lang="zh-CN" altLang="en-US" dirty="0"/>
              <a:t>给出一个</a:t>
            </a:r>
            <a:r>
              <a:rPr lang="en-US" altLang="zh-CN" dirty="0"/>
              <a:t>n</a:t>
            </a:r>
            <a:r>
              <a:rPr lang="zh-CN" altLang="en-US" dirty="0"/>
              <a:t>个节点的有根树（编号为</a:t>
            </a:r>
            <a:r>
              <a:rPr lang="en-US" altLang="zh-CN" dirty="0"/>
              <a:t>0</a:t>
            </a:r>
            <a:r>
              <a:rPr lang="zh-CN" altLang="en-US" dirty="0"/>
              <a:t>到</a:t>
            </a:r>
            <a:r>
              <a:rPr lang="en-US" altLang="zh-CN" dirty="0"/>
              <a:t>n-1</a:t>
            </a:r>
            <a:r>
              <a:rPr lang="zh-CN" altLang="en-US" dirty="0"/>
              <a:t>，根节点为</a:t>
            </a:r>
            <a:r>
              <a:rPr lang="en-US" altLang="zh-CN" dirty="0"/>
              <a:t>0</a:t>
            </a:r>
            <a:r>
              <a:rPr lang="zh-CN" altLang="en-US" dirty="0"/>
              <a:t>）。一个点的深度定义为这个节点到根的距离</a:t>
            </a:r>
            <a:r>
              <a:rPr lang="en-US" altLang="zh-CN" dirty="0"/>
              <a:t>+1</a:t>
            </a:r>
            <a:r>
              <a:rPr lang="zh-CN" altLang="en-US" dirty="0"/>
              <a:t>。</a:t>
            </a:r>
            <a:br>
              <a:rPr lang="zh-CN" altLang="en-US" dirty="0"/>
            </a:br>
            <a:r>
              <a:rPr lang="zh-CN" altLang="en-US" dirty="0"/>
              <a:t>设</a:t>
            </a:r>
            <a:r>
              <a:rPr lang="en-US" altLang="zh-CN" dirty="0"/>
              <a:t>dep[</a:t>
            </a:r>
            <a:r>
              <a:rPr lang="en-US" altLang="zh-CN" dirty="0" err="1"/>
              <a:t>i</a:t>
            </a:r>
            <a:r>
              <a:rPr lang="en-US" altLang="zh-CN" dirty="0"/>
              <a:t>]</a:t>
            </a:r>
            <a:r>
              <a:rPr lang="zh-CN" altLang="en-US" dirty="0"/>
              <a:t>表示点</a:t>
            </a:r>
            <a:r>
              <a:rPr lang="en-US" altLang="zh-CN" dirty="0" err="1"/>
              <a:t>i</a:t>
            </a:r>
            <a:r>
              <a:rPr lang="zh-CN" altLang="en-US" dirty="0"/>
              <a:t>的深度，</a:t>
            </a:r>
            <a:r>
              <a:rPr lang="en-US" altLang="zh-CN" dirty="0"/>
              <a:t>LCA(</a:t>
            </a:r>
            <a:r>
              <a:rPr lang="en-US" altLang="zh-CN" dirty="0" err="1"/>
              <a:t>i,j</a:t>
            </a:r>
            <a:r>
              <a:rPr lang="en-US" altLang="zh-CN" dirty="0"/>
              <a:t>)</a:t>
            </a:r>
            <a:r>
              <a:rPr lang="zh-CN" altLang="en-US" dirty="0"/>
              <a:t>表示</a:t>
            </a:r>
            <a:r>
              <a:rPr lang="en-US" altLang="zh-CN" dirty="0" err="1"/>
              <a:t>i</a:t>
            </a:r>
            <a:r>
              <a:rPr lang="zh-CN" altLang="en-US" dirty="0"/>
              <a:t>与</a:t>
            </a:r>
            <a:r>
              <a:rPr lang="en-US" altLang="zh-CN" dirty="0"/>
              <a:t>j</a:t>
            </a:r>
            <a:r>
              <a:rPr lang="zh-CN" altLang="en-US" dirty="0"/>
              <a:t>的最近公共祖先。</a:t>
            </a:r>
            <a:br>
              <a:rPr lang="zh-CN" altLang="en-US" dirty="0"/>
            </a:br>
            <a:r>
              <a:rPr lang="zh-CN" altLang="en-US" dirty="0"/>
              <a:t>有</a:t>
            </a:r>
            <a:r>
              <a:rPr lang="en-US" altLang="zh-CN" dirty="0"/>
              <a:t>q</a:t>
            </a:r>
            <a:r>
              <a:rPr lang="zh-CN" altLang="en-US" dirty="0"/>
              <a:t>次询问，每次询问给出</a:t>
            </a:r>
            <a:r>
              <a:rPr lang="en-US" altLang="zh-CN" dirty="0"/>
              <a:t>l r z</a:t>
            </a:r>
            <a:r>
              <a:rPr lang="zh-CN" altLang="en-US" dirty="0"/>
              <a:t>，求</a:t>
            </a:r>
            <a:r>
              <a:rPr lang="en-US" altLang="zh-CN" dirty="0"/>
              <a:t>sigma_{l&lt;=</a:t>
            </a:r>
            <a:r>
              <a:rPr lang="en-US" altLang="zh-CN" dirty="0" err="1"/>
              <a:t>i</a:t>
            </a:r>
            <a:r>
              <a:rPr lang="en-US" altLang="zh-CN" dirty="0"/>
              <a:t>&lt;=r}dep[LCA(</a:t>
            </a:r>
            <a:r>
              <a:rPr lang="en-US" altLang="zh-CN" dirty="0" err="1"/>
              <a:t>i,z</a:t>
            </a:r>
            <a:r>
              <a:rPr lang="en-US" altLang="zh-CN" dirty="0"/>
              <a:t>)]</a:t>
            </a:r>
            <a:r>
              <a:rPr lang="zh-CN" altLang="en-US" dirty="0"/>
              <a:t>。</a:t>
            </a:r>
            <a:br>
              <a:rPr lang="zh-CN" altLang="en-US" dirty="0"/>
            </a:br>
            <a:r>
              <a:rPr lang="zh-CN" altLang="en-US" dirty="0"/>
              <a:t>（即，求在</a:t>
            </a:r>
            <a:r>
              <a:rPr lang="en-US" altLang="zh-CN" dirty="0"/>
              <a:t>[</a:t>
            </a:r>
            <a:r>
              <a:rPr lang="en-US" altLang="zh-CN" dirty="0" err="1"/>
              <a:t>l,r</a:t>
            </a:r>
            <a:r>
              <a:rPr lang="en-US" altLang="zh-CN" dirty="0"/>
              <a:t>]</a:t>
            </a:r>
            <a:r>
              <a:rPr lang="zh-CN" altLang="en-US" dirty="0"/>
              <a:t>区间内的每个节点</a:t>
            </a:r>
            <a:r>
              <a:rPr lang="en-US" altLang="zh-CN" dirty="0" err="1"/>
              <a:t>i</a:t>
            </a:r>
            <a:r>
              <a:rPr lang="zh-CN" altLang="en-US" dirty="0"/>
              <a:t>与</a:t>
            </a:r>
            <a:r>
              <a:rPr lang="en-US" altLang="zh-CN" dirty="0"/>
              <a:t>z</a:t>
            </a:r>
            <a:r>
              <a:rPr lang="zh-CN" altLang="en-US" dirty="0"/>
              <a:t>的最近公共祖先的深度之和）</a:t>
            </a:r>
          </a:p>
        </p:txBody>
      </p:sp>
    </p:spTree>
    <p:extLst>
      <p:ext uri="{BB962C8B-B14F-4D97-AF65-F5344CB8AC3E}">
        <p14:creationId xmlns:p14="http://schemas.microsoft.com/office/powerpoint/2010/main" val="3405183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EF661-5051-4A62-8640-8C1651B630BB}"/>
              </a:ext>
            </a:extLst>
          </p:cNvPr>
          <p:cNvSpPr>
            <a:spLocks noGrp="1"/>
          </p:cNvSpPr>
          <p:nvPr>
            <p:ph type="title"/>
          </p:nvPr>
        </p:nvSpPr>
        <p:spPr/>
        <p:txBody>
          <a:bodyPr/>
          <a:lstStyle/>
          <a:p>
            <a:r>
              <a:rPr lang="zh-CN" altLang="en-US" dirty="0"/>
              <a:t>分析</a:t>
            </a:r>
          </a:p>
        </p:txBody>
      </p:sp>
      <p:sp>
        <p:nvSpPr>
          <p:cNvPr id="3" name="Content Placeholder 2">
            <a:extLst>
              <a:ext uri="{FF2B5EF4-FFF2-40B4-BE49-F238E27FC236}">
                <a16:creationId xmlns:a16="http://schemas.microsoft.com/office/drawing/2014/main" id="{CCC7DDE0-596C-43AE-9C4B-C4A474F0419C}"/>
              </a:ext>
            </a:extLst>
          </p:cNvPr>
          <p:cNvSpPr>
            <a:spLocks noGrp="1"/>
          </p:cNvSpPr>
          <p:nvPr>
            <p:ph idx="1"/>
          </p:nvPr>
        </p:nvSpPr>
        <p:spPr/>
        <p:txBody>
          <a:bodyPr/>
          <a:lstStyle/>
          <a:p>
            <a:r>
              <a:rPr lang="zh-CN" altLang="en-US" dirty="0"/>
              <a:t>这道题需要用到一个经典的转换，没见过的话可能不太方便做</a:t>
            </a:r>
            <a:endParaRPr lang="en-US" altLang="zh-CN" dirty="0"/>
          </a:p>
          <a:p>
            <a:r>
              <a:rPr lang="zh-CN" altLang="en-US" dirty="0"/>
              <a:t>距离也可以用类似的方法维护</a:t>
            </a:r>
          </a:p>
        </p:txBody>
      </p:sp>
    </p:spTree>
    <p:extLst>
      <p:ext uri="{BB962C8B-B14F-4D97-AF65-F5344CB8AC3E}">
        <p14:creationId xmlns:p14="http://schemas.microsoft.com/office/powerpoint/2010/main" val="2619300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标题 1">
            <a:extLst>
              <a:ext uri="{FF2B5EF4-FFF2-40B4-BE49-F238E27FC236}">
                <a16:creationId xmlns:a16="http://schemas.microsoft.com/office/drawing/2014/main" id="{3B9909B4-FC10-4AA8-A3C9-D21523E570F8}"/>
              </a:ext>
            </a:extLst>
          </p:cNvPr>
          <p:cNvSpPr>
            <a:spLocks noGrp="1" noChangeArrowheads="1"/>
          </p:cNvSpPr>
          <p:nvPr>
            <p:ph type="title"/>
          </p:nvPr>
        </p:nvSpPr>
        <p:spPr/>
        <p:txBody>
          <a:bodyPr/>
          <a:lstStyle/>
          <a:p>
            <a:r>
              <a:rPr lang="en-US" altLang="zh-CN" dirty="0"/>
              <a:t>Solution</a:t>
            </a:r>
          </a:p>
        </p:txBody>
      </p:sp>
      <p:sp>
        <p:nvSpPr>
          <p:cNvPr id="147459" name="内容占位符 2">
            <a:extLst>
              <a:ext uri="{FF2B5EF4-FFF2-40B4-BE49-F238E27FC236}">
                <a16:creationId xmlns:a16="http://schemas.microsoft.com/office/drawing/2014/main" id="{93BE4769-816D-429C-85DF-7ACA58691B38}"/>
              </a:ext>
            </a:extLst>
          </p:cNvPr>
          <p:cNvSpPr>
            <a:spLocks noGrp="1" noChangeArrowheads="1"/>
          </p:cNvSpPr>
          <p:nvPr>
            <p:ph idx="1"/>
          </p:nvPr>
        </p:nvSpPr>
        <p:spPr/>
        <p:txBody>
          <a:bodyPr/>
          <a:lstStyle/>
          <a:p>
            <a:r>
              <a:rPr lang="zh-CN" altLang="en-US" dirty="0"/>
              <a:t>首先将查询差分</a:t>
            </a:r>
            <a:endParaRPr lang="en-US" altLang="zh-CN" dirty="0"/>
          </a:p>
          <a:p>
            <a:r>
              <a:rPr lang="en-US" altLang="zh-CN" dirty="0"/>
              <a:t>(</a:t>
            </a:r>
            <a:r>
              <a:rPr lang="en-US" altLang="zh-CN" dirty="0" err="1"/>
              <a:t>l,r</a:t>
            </a:r>
            <a:r>
              <a:rPr lang="en-US" altLang="zh-CN" dirty="0"/>
              <a:t>) -&gt; (1,r) – (1,l-1)</a:t>
            </a:r>
          </a:p>
          <a:p>
            <a:r>
              <a:rPr lang="zh-CN" altLang="en-US" dirty="0"/>
              <a:t>然后考虑给一个点，怎么求其到一个前缀的点的</a:t>
            </a:r>
            <a:r>
              <a:rPr lang="en-US" altLang="zh-CN" dirty="0"/>
              <a:t>LCA</a:t>
            </a:r>
            <a:r>
              <a:rPr lang="zh-CN" altLang="en-US" dirty="0"/>
              <a:t>的深度和</a:t>
            </a:r>
            <a:endParaRPr lang="en-US" altLang="zh-CN" dirty="0"/>
          </a:p>
        </p:txBody>
      </p:sp>
    </p:spTree>
    <p:extLst>
      <p:ext uri="{BB962C8B-B14F-4D97-AF65-F5344CB8AC3E}">
        <p14:creationId xmlns:p14="http://schemas.microsoft.com/office/powerpoint/2010/main" val="126317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标题 1">
            <a:extLst>
              <a:ext uri="{FF2B5EF4-FFF2-40B4-BE49-F238E27FC236}">
                <a16:creationId xmlns:a16="http://schemas.microsoft.com/office/drawing/2014/main" id="{A80C9826-52A3-4A48-B75F-FBC5136A20F8}"/>
              </a:ext>
            </a:extLst>
          </p:cNvPr>
          <p:cNvSpPr>
            <a:spLocks noGrp="1" noChangeArrowheads="1"/>
          </p:cNvSpPr>
          <p:nvPr>
            <p:ph type="title"/>
          </p:nvPr>
        </p:nvSpPr>
        <p:spPr/>
        <p:txBody>
          <a:bodyPr/>
          <a:lstStyle/>
          <a:p>
            <a:r>
              <a:rPr lang="en-US" altLang="zh-CN" dirty="0"/>
              <a:t>Solution</a:t>
            </a:r>
          </a:p>
        </p:txBody>
      </p:sp>
      <p:sp>
        <p:nvSpPr>
          <p:cNvPr id="148483" name="内容占位符 2">
            <a:extLst>
              <a:ext uri="{FF2B5EF4-FFF2-40B4-BE49-F238E27FC236}">
                <a16:creationId xmlns:a16="http://schemas.microsoft.com/office/drawing/2014/main" id="{1A26B1EF-3055-4CC3-938A-7AE0EE97867B}"/>
              </a:ext>
            </a:extLst>
          </p:cNvPr>
          <p:cNvSpPr>
            <a:spLocks noGrp="1" noChangeArrowheads="1"/>
          </p:cNvSpPr>
          <p:nvPr>
            <p:ph idx="1"/>
          </p:nvPr>
        </p:nvSpPr>
        <p:spPr/>
        <p:txBody>
          <a:bodyPr/>
          <a:lstStyle/>
          <a:p>
            <a:r>
              <a:rPr lang="zh-CN" altLang="en-US" dirty="0"/>
              <a:t>可以把每个点按顺序依次插入，每次插入把这个点到根的路径</a:t>
            </a:r>
            <a:r>
              <a:rPr lang="en-US" altLang="zh-CN" dirty="0"/>
              <a:t>++</a:t>
            </a:r>
            <a:r>
              <a:rPr lang="zh-CN" altLang="en-US" dirty="0"/>
              <a:t>，查询</a:t>
            </a:r>
            <a:r>
              <a:rPr lang="en-US" altLang="zh-CN" dirty="0"/>
              <a:t>z</a:t>
            </a:r>
            <a:r>
              <a:rPr lang="zh-CN" altLang="en-US" dirty="0"/>
              <a:t>到这些点各自的</a:t>
            </a:r>
            <a:r>
              <a:rPr lang="en-US" altLang="zh-CN" dirty="0" err="1"/>
              <a:t>lca</a:t>
            </a:r>
            <a:r>
              <a:rPr lang="zh-CN" altLang="en-US" dirty="0"/>
              <a:t>的深度和即查询</a:t>
            </a:r>
            <a:r>
              <a:rPr lang="en-US" altLang="zh-CN" dirty="0"/>
              <a:t>z</a:t>
            </a:r>
            <a:r>
              <a:rPr lang="zh-CN" altLang="en-US" dirty="0"/>
              <a:t>到根路径的和</a:t>
            </a:r>
            <a:endParaRPr lang="en-US" altLang="zh-CN" dirty="0"/>
          </a:p>
          <a:p>
            <a:r>
              <a:rPr lang="zh-CN" altLang="en-US" dirty="0"/>
              <a:t>如图，绿色，红色，蓝色的点被插入，</a:t>
            </a:r>
            <a:endParaRPr lang="en-US" altLang="zh-CN" dirty="0"/>
          </a:p>
          <a:p>
            <a:r>
              <a:rPr lang="zh-CN" altLang="en-US" dirty="0"/>
              <a:t>查询紫色的点</a:t>
            </a:r>
            <a:endParaRPr lang="en-US" altLang="zh-CN" dirty="0"/>
          </a:p>
          <a:p>
            <a:r>
              <a:rPr lang="en-US" altLang="zh-CN" dirty="0"/>
              <a:t>O( mlog^2n )</a:t>
            </a:r>
            <a:endParaRPr lang="zh-CN" altLang="en-US" dirty="0"/>
          </a:p>
        </p:txBody>
      </p:sp>
      <p:pic>
        <p:nvPicPr>
          <p:cNvPr id="148484" name="图片 3">
            <a:extLst>
              <a:ext uri="{FF2B5EF4-FFF2-40B4-BE49-F238E27FC236}">
                <a16:creationId xmlns:a16="http://schemas.microsoft.com/office/drawing/2014/main" id="{9B6F510F-9CA8-4CC5-B530-42C412BE62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32850" y="3181350"/>
            <a:ext cx="3359150" cy="367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861206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395</TotalTime>
  <Words>2762</Words>
  <Application>Microsoft Office PowerPoint</Application>
  <PresentationFormat>宽屏</PresentationFormat>
  <Paragraphs>208</Paragraphs>
  <Slides>50</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50</vt:i4>
      </vt:variant>
    </vt:vector>
  </HeadingPairs>
  <TitlesOfParts>
    <vt:vector size="54" baseType="lpstr">
      <vt:lpstr>等线</vt:lpstr>
      <vt:lpstr>等线 Light</vt:lpstr>
      <vt:lpstr>Arial</vt:lpstr>
      <vt:lpstr>Office Theme</vt:lpstr>
      <vt:lpstr>树上问题</vt:lpstr>
      <vt:lpstr>随便YY的题1</vt:lpstr>
      <vt:lpstr>分析</vt:lpstr>
      <vt:lpstr>Solution</vt:lpstr>
      <vt:lpstr>Solution</vt:lpstr>
      <vt:lpstr>Luogu4211 [LNOI2014]LCA</vt:lpstr>
      <vt:lpstr>分析</vt:lpstr>
      <vt:lpstr>Solution</vt:lpstr>
      <vt:lpstr>Solution</vt:lpstr>
      <vt:lpstr>Luogu4219 [BJOI2014]大融合</vt:lpstr>
      <vt:lpstr>分析</vt:lpstr>
      <vt:lpstr>Solution</vt:lpstr>
      <vt:lpstr>Solution</vt:lpstr>
      <vt:lpstr>Solution</vt:lpstr>
      <vt:lpstr>Solution</vt:lpstr>
      <vt:lpstr>51nod 1766 树上的最远点对</vt:lpstr>
      <vt:lpstr>分析</vt:lpstr>
      <vt:lpstr>Solution</vt:lpstr>
      <vt:lpstr>[Ynoi2077]??????（弱化版）</vt:lpstr>
      <vt:lpstr>Solution1</vt:lpstr>
      <vt:lpstr>Solution2</vt:lpstr>
      <vt:lpstr>Solution2</vt:lpstr>
      <vt:lpstr>Solution3</vt:lpstr>
      <vt:lpstr>Solution3</vt:lpstr>
      <vt:lpstr>Luogu2680 [NOIP2015 提高组] 运输计划</vt:lpstr>
      <vt:lpstr>Solution</vt:lpstr>
      <vt:lpstr>Solution</vt:lpstr>
      <vt:lpstr>Solution</vt:lpstr>
      <vt:lpstr>Solution</vt:lpstr>
      <vt:lpstr>Loj 6276</vt:lpstr>
      <vt:lpstr>分析</vt:lpstr>
      <vt:lpstr>Solution</vt:lpstr>
      <vt:lpstr>Solution</vt:lpstr>
      <vt:lpstr>Solution</vt:lpstr>
      <vt:lpstr>Solution</vt:lpstr>
      <vt:lpstr>P6779 [Ynoi2009] ra1rmdq</vt:lpstr>
      <vt:lpstr>分析</vt:lpstr>
      <vt:lpstr>Solution</vt:lpstr>
      <vt:lpstr>Solution</vt:lpstr>
      <vt:lpstr>Solution</vt:lpstr>
      <vt:lpstr>[Ynoi2008] stcm</vt:lpstr>
      <vt:lpstr>Solution</vt:lpstr>
      <vt:lpstr>Solution</vt:lpstr>
      <vt:lpstr>Solution</vt:lpstr>
      <vt:lpstr>Solution</vt:lpstr>
      <vt:lpstr>Codeforces 757G</vt:lpstr>
      <vt:lpstr>分析</vt:lpstr>
      <vt:lpstr>Solution</vt:lpstr>
      <vt:lpstr>Solution</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Cai Chengze</dc:creator>
  <cp:lastModifiedBy>P52</cp:lastModifiedBy>
  <cp:revision>12</cp:revision>
  <dcterms:created xsi:type="dcterms:W3CDTF">2021-07-23T02:46:13Z</dcterms:created>
  <dcterms:modified xsi:type="dcterms:W3CDTF">2021-11-28T08:25:39Z</dcterms:modified>
</cp:coreProperties>
</file>