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1140" r:id="rId3"/>
    <p:sldId id="1054" r:id="rId4"/>
    <p:sldId id="1061" r:id="rId5"/>
    <p:sldId id="1062" r:id="rId6"/>
    <p:sldId id="1065" r:id="rId7"/>
    <p:sldId id="1148" r:id="rId8"/>
    <p:sldId id="1066" r:id="rId9"/>
    <p:sldId id="1092" r:id="rId10"/>
    <p:sldId id="1093" r:id="rId11"/>
    <p:sldId id="1094" r:id="rId12"/>
    <p:sldId id="1095" r:id="rId13"/>
    <p:sldId id="1096" r:id="rId14"/>
    <p:sldId id="1134" r:id="rId15"/>
    <p:sldId id="1135" r:id="rId16"/>
    <p:sldId id="705" r:id="rId17"/>
    <p:sldId id="1097" r:id="rId18"/>
    <p:sldId id="1137" r:id="rId19"/>
    <p:sldId id="1136" r:id="rId20"/>
    <p:sldId id="1138" r:id="rId21"/>
    <p:sldId id="1149" r:id="rId22"/>
    <p:sldId id="1150" r:id="rId23"/>
    <p:sldId id="1151" r:id="rId24"/>
    <p:sldId id="290" r:id="rId25"/>
    <p:sldId id="291" r:id="rId26"/>
    <p:sldId id="530" r:id="rId27"/>
    <p:sldId id="531" r:id="rId28"/>
    <p:sldId id="1139" r:id="rId29"/>
    <p:sldId id="532" r:id="rId30"/>
    <p:sldId id="1080" r:id="rId31"/>
    <p:sldId id="1081" r:id="rId32"/>
    <p:sldId id="1142" r:id="rId33"/>
    <p:sldId id="1141" r:id="rId34"/>
    <p:sldId id="1143" r:id="rId35"/>
    <p:sldId id="1144" r:id="rId36"/>
    <p:sldId id="1145" r:id="rId37"/>
    <p:sldId id="1146" r:id="rId38"/>
    <p:sldId id="288" r:id="rId39"/>
    <p:sldId id="289" r:id="rId40"/>
    <p:sldId id="1147" r:id="rId41"/>
    <p:sldId id="1206" r:id="rId42"/>
    <p:sldId id="1207" r:id="rId43"/>
    <p:sldId id="1208" r:id="rId44"/>
    <p:sldId id="1209" r:id="rId45"/>
    <p:sldId id="575" r:id="rId46"/>
    <p:sldId id="576" r:id="rId47"/>
    <p:sldId id="577" r:id="rId48"/>
    <p:sldId id="704"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B21005-7B3A-495B-8FEA-AB71AB915BEF}" type="datetimeFigureOut">
              <a:rPr lang="zh-CN" altLang="en-US" smtClean="0"/>
              <a:t>2021/11/28</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6A6DA5-8765-4BCB-B478-A5D603D57372}" type="slidenum">
              <a:rPr lang="zh-CN" altLang="en-US" smtClean="0"/>
              <a:t>‹#›</a:t>
            </a:fld>
            <a:endParaRPr lang="zh-CN" altLang="en-US"/>
          </a:p>
        </p:txBody>
      </p:sp>
    </p:spTree>
    <p:extLst>
      <p:ext uri="{BB962C8B-B14F-4D97-AF65-F5344CB8AC3E}">
        <p14:creationId xmlns:p14="http://schemas.microsoft.com/office/powerpoint/2010/main" val="3924121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5783-C25B-4070-93A4-7EF2A3F972DA}"/>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1DFA1BA9-FA3C-4D0C-919A-C4BE740619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68846C41-AA5A-49E7-A0DE-3EBCE828F2A3}"/>
              </a:ext>
            </a:extLst>
          </p:cNvPr>
          <p:cNvSpPr>
            <a:spLocks noGrp="1"/>
          </p:cNvSpPr>
          <p:nvPr>
            <p:ph type="dt" sz="half" idx="10"/>
          </p:nvPr>
        </p:nvSpPr>
        <p:spPr/>
        <p:txBody>
          <a:bodyPr/>
          <a:lstStyle/>
          <a:p>
            <a:fld id="{21BD7297-5FEC-4B81-B3E6-68CFC1CF86BC}" type="datetimeFigureOut">
              <a:rPr lang="zh-CN" altLang="en-US" smtClean="0"/>
              <a:t>2021/11/28</a:t>
            </a:fld>
            <a:endParaRPr lang="zh-CN" altLang="en-US"/>
          </a:p>
        </p:txBody>
      </p:sp>
      <p:sp>
        <p:nvSpPr>
          <p:cNvPr id="5" name="Footer Placeholder 4">
            <a:extLst>
              <a:ext uri="{FF2B5EF4-FFF2-40B4-BE49-F238E27FC236}">
                <a16:creationId xmlns:a16="http://schemas.microsoft.com/office/drawing/2014/main" id="{ED0071C0-D6B8-4224-8CB6-AD6B1558E35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DA207A1-A499-4C72-946A-F7E45082065D}"/>
              </a:ext>
            </a:extLst>
          </p:cNvPr>
          <p:cNvSpPr>
            <a:spLocks noGrp="1"/>
          </p:cNvSpPr>
          <p:nvPr>
            <p:ph type="sldNum" sz="quarter" idx="12"/>
          </p:nvPr>
        </p:nvSpPr>
        <p:spPr/>
        <p:txBody>
          <a:bodyPr/>
          <a:lstStyle/>
          <a:p>
            <a:fld id="{8817EF92-FB09-4C40-91DA-BABB2B81C18F}" type="slidenum">
              <a:rPr lang="zh-CN" altLang="en-US" smtClean="0"/>
              <a:t>‹#›</a:t>
            </a:fld>
            <a:endParaRPr lang="zh-CN" altLang="en-US"/>
          </a:p>
        </p:txBody>
      </p:sp>
    </p:spTree>
    <p:extLst>
      <p:ext uri="{BB962C8B-B14F-4D97-AF65-F5344CB8AC3E}">
        <p14:creationId xmlns:p14="http://schemas.microsoft.com/office/powerpoint/2010/main" val="3795384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5215-11BF-4662-94A6-4AD5AE627846}"/>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EE03B286-E85D-45E5-8D1D-C3A688879132}"/>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FEE39B47-E649-4D3C-88C1-247C452A1167}"/>
              </a:ext>
            </a:extLst>
          </p:cNvPr>
          <p:cNvSpPr>
            <a:spLocks noGrp="1"/>
          </p:cNvSpPr>
          <p:nvPr>
            <p:ph type="dt" sz="half" idx="10"/>
          </p:nvPr>
        </p:nvSpPr>
        <p:spPr/>
        <p:txBody>
          <a:bodyPr/>
          <a:lstStyle/>
          <a:p>
            <a:fld id="{21BD7297-5FEC-4B81-B3E6-68CFC1CF86BC}" type="datetimeFigureOut">
              <a:rPr lang="zh-CN" altLang="en-US" smtClean="0"/>
              <a:t>2021/11/28</a:t>
            </a:fld>
            <a:endParaRPr lang="zh-CN" altLang="en-US"/>
          </a:p>
        </p:txBody>
      </p:sp>
      <p:sp>
        <p:nvSpPr>
          <p:cNvPr id="5" name="Footer Placeholder 4">
            <a:extLst>
              <a:ext uri="{FF2B5EF4-FFF2-40B4-BE49-F238E27FC236}">
                <a16:creationId xmlns:a16="http://schemas.microsoft.com/office/drawing/2014/main" id="{81546306-97B8-4214-99A9-AD2400E7617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DD18B5E-1AD1-4397-9F31-1B61DBAD55C3}"/>
              </a:ext>
            </a:extLst>
          </p:cNvPr>
          <p:cNvSpPr>
            <a:spLocks noGrp="1"/>
          </p:cNvSpPr>
          <p:nvPr>
            <p:ph type="sldNum" sz="quarter" idx="12"/>
          </p:nvPr>
        </p:nvSpPr>
        <p:spPr/>
        <p:txBody>
          <a:bodyPr/>
          <a:lstStyle/>
          <a:p>
            <a:fld id="{8817EF92-FB09-4C40-91DA-BABB2B81C18F}" type="slidenum">
              <a:rPr lang="zh-CN" altLang="en-US" smtClean="0"/>
              <a:t>‹#›</a:t>
            </a:fld>
            <a:endParaRPr lang="zh-CN" altLang="en-US"/>
          </a:p>
        </p:txBody>
      </p:sp>
    </p:spTree>
    <p:extLst>
      <p:ext uri="{BB962C8B-B14F-4D97-AF65-F5344CB8AC3E}">
        <p14:creationId xmlns:p14="http://schemas.microsoft.com/office/powerpoint/2010/main" val="2848277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D8221F-37C8-4399-A00F-F7ACAA60A8CB}"/>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CEC20B10-E477-4A15-92D8-E51D86366BCF}"/>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98AA58D-862B-476D-A7C8-4BC4E2CDCCC5}"/>
              </a:ext>
            </a:extLst>
          </p:cNvPr>
          <p:cNvSpPr>
            <a:spLocks noGrp="1"/>
          </p:cNvSpPr>
          <p:nvPr>
            <p:ph type="dt" sz="half" idx="10"/>
          </p:nvPr>
        </p:nvSpPr>
        <p:spPr/>
        <p:txBody>
          <a:bodyPr/>
          <a:lstStyle/>
          <a:p>
            <a:fld id="{21BD7297-5FEC-4B81-B3E6-68CFC1CF86BC}" type="datetimeFigureOut">
              <a:rPr lang="zh-CN" altLang="en-US" smtClean="0"/>
              <a:t>2021/11/28</a:t>
            </a:fld>
            <a:endParaRPr lang="zh-CN" altLang="en-US"/>
          </a:p>
        </p:txBody>
      </p:sp>
      <p:sp>
        <p:nvSpPr>
          <p:cNvPr id="5" name="Footer Placeholder 4">
            <a:extLst>
              <a:ext uri="{FF2B5EF4-FFF2-40B4-BE49-F238E27FC236}">
                <a16:creationId xmlns:a16="http://schemas.microsoft.com/office/drawing/2014/main" id="{2306A16A-2544-4996-B6D2-019D616DBB0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83D17DB-65CC-41AD-943B-6D16D187FCFD}"/>
              </a:ext>
            </a:extLst>
          </p:cNvPr>
          <p:cNvSpPr>
            <a:spLocks noGrp="1"/>
          </p:cNvSpPr>
          <p:nvPr>
            <p:ph type="sldNum" sz="quarter" idx="12"/>
          </p:nvPr>
        </p:nvSpPr>
        <p:spPr/>
        <p:txBody>
          <a:bodyPr/>
          <a:lstStyle/>
          <a:p>
            <a:fld id="{8817EF92-FB09-4C40-91DA-BABB2B81C18F}" type="slidenum">
              <a:rPr lang="zh-CN" altLang="en-US" smtClean="0"/>
              <a:t>‹#›</a:t>
            </a:fld>
            <a:endParaRPr lang="zh-CN" altLang="en-US"/>
          </a:p>
        </p:txBody>
      </p:sp>
    </p:spTree>
    <p:extLst>
      <p:ext uri="{BB962C8B-B14F-4D97-AF65-F5344CB8AC3E}">
        <p14:creationId xmlns:p14="http://schemas.microsoft.com/office/powerpoint/2010/main" val="999733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9461C-A875-4613-A94A-679E3DDCCA13}"/>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EF42DA10-BD3B-438F-89C8-DB9AD9578879}"/>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4F7831F-AF3C-4FFD-BD15-9D4C5CB114CC}"/>
              </a:ext>
            </a:extLst>
          </p:cNvPr>
          <p:cNvSpPr>
            <a:spLocks noGrp="1"/>
          </p:cNvSpPr>
          <p:nvPr>
            <p:ph type="dt" sz="half" idx="10"/>
          </p:nvPr>
        </p:nvSpPr>
        <p:spPr/>
        <p:txBody>
          <a:bodyPr/>
          <a:lstStyle/>
          <a:p>
            <a:fld id="{21BD7297-5FEC-4B81-B3E6-68CFC1CF86BC}" type="datetimeFigureOut">
              <a:rPr lang="zh-CN" altLang="en-US" smtClean="0"/>
              <a:t>2021/11/28</a:t>
            </a:fld>
            <a:endParaRPr lang="zh-CN" altLang="en-US"/>
          </a:p>
        </p:txBody>
      </p:sp>
      <p:sp>
        <p:nvSpPr>
          <p:cNvPr id="5" name="Footer Placeholder 4">
            <a:extLst>
              <a:ext uri="{FF2B5EF4-FFF2-40B4-BE49-F238E27FC236}">
                <a16:creationId xmlns:a16="http://schemas.microsoft.com/office/drawing/2014/main" id="{A842417B-247C-4E66-8E05-D7A439092C0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CFA834A-CBAC-49FA-BBE1-604BCF89B3FE}"/>
              </a:ext>
            </a:extLst>
          </p:cNvPr>
          <p:cNvSpPr>
            <a:spLocks noGrp="1"/>
          </p:cNvSpPr>
          <p:nvPr>
            <p:ph type="sldNum" sz="quarter" idx="12"/>
          </p:nvPr>
        </p:nvSpPr>
        <p:spPr/>
        <p:txBody>
          <a:bodyPr/>
          <a:lstStyle/>
          <a:p>
            <a:fld id="{8817EF92-FB09-4C40-91DA-BABB2B81C18F}" type="slidenum">
              <a:rPr lang="zh-CN" altLang="en-US" smtClean="0"/>
              <a:t>‹#›</a:t>
            </a:fld>
            <a:endParaRPr lang="zh-CN" altLang="en-US"/>
          </a:p>
        </p:txBody>
      </p:sp>
    </p:spTree>
    <p:extLst>
      <p:ext uri="{BB962C8B-B14F-4D97-AF65-F5344CB8AC3E}">
        <p14:creationId xmlns:p14="http://schemas.microsoft.com/office/powerpoint/2010/main" val="150158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5AA3F-BB8A-445B-85C8-4B09EF5089CD}"/>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CA595666-DDB7-4B25-BE9C-50F4FF25C8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27EBDF4C-11A1-4EA3-87E2-B9D393030AFA}"/>
              </a:ext>
            </a:extLst>
          </p:cNvPr>
          <p:cNvSpPr>
            <a:spLocks noGrp="1"/>
          </p:cNvSpPr>
          <p:nvPr>
            <p:ph type="dt" sz="half" idx="10"/>
          </p:nvPr>
        </p:nvSpPr>
        <p:spPr/>
        <p:txBody>
          <a:bodyPr/>
          <a:lstStyle/>
          <a:p>
            <a:fld id="{21BD7297-5FEC-4B81-B3E6-68CFC1CF86BC}" type="datetimeFigureOut">
              <a:rPr lang="zh-CN" altLang="en-US" smtClean="0"/>
              <a:t>2021/11/28</a:t>
            </a:fld>
            <a:endParaRPr lang="zh-CN" altLang="en-US"/>
          </a:p>
        </p:txBody>
      </p:sp>
      <p:sp>
        <p:nvSpPr>
          <p:cNvPr id="5" name="Footer Placeholder 4">
            <a:extLst>
              <a:ext uri="{FF2B5EF4-FFF2-40B4-BE49-F238E27FC236}">
                <a16:creationId xmlns:a16="http://schemas.microsoft.com/office/drawing/2014/main" id="{D8D67232-1517-4B3D-98C2-A3D18225975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D28DDE9-56EE-494D-B356-65FE7C42FEB6}"/>
              </a:ext>
            </a:extLst>
          </p:cNvPr>
          <p:cNvSpPr>
            <a:spLocks noGrp="1"/>
          </p:cNvSpPr>
          <p:nvPr>
            <p:ph type="sldNum" sz="quarter" idx="12"/>
          </p:nvPr>
        </p:nvSpPr>
        <p:spPr/>
        <p:txBody>
          <a:bodyPr/>
          <a:lstStyle/>
          <a:p>
            <a:fld id="{8817EF92-FB09-4C40-91DA-BABB2B81C18F}" type="slidenum">
              <a:rPr lang="zh-CN" altLang="en-US" smtClean="0"/>
              <a:t>‹#›</a:t>
            </a:fld>
            <a:endParaRPr lang="zh-CN" altLang="en-US"/>
          </a:p>
        </p:txBody>
      </p:sp>
    </p:spTree>
    <p:extLst>
      <p:ext uri="{BB962C8B-B14F-4D97-AF65-F5344CB8AC3E}">
        <p14:creationId xmlns:p14="http://schemas.microsoft.com/office/powerpoint/2010/main" val="778383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D8B97-E838-4A5C-84E2-FE7CD103E9F7}"/>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0A82513B-3130-48E6-8A34-57745ADC60AF}"/>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0610F4FC-0071-4F13-939D-32DDD280C275}"/>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E146B523-80DA-4E84-85DA-6948B85A72FC}"/>
              </a:ext>
            </a:extLst>
          </p:cNvPr>
          <p:cNvSpPr>
            <a:spLocks noGrp="1"/>
          </p:cNvSpPr>
          <p:nvPr>
            <p:ph type="dt" sz="half" idx="10"/>
          </p:nvPr>
        </p:nvSpPr>
        <p:spPr/>
        <p:txBody>
          <a:bodyPr/>
          <a:lstStyle/>
          <a:p>
            <a:fld id="{21BD7297-5FEC-4B81-B3E6-68CFC1CF86BC}" type="datetimeFigureOut">
              <a:rPr lang="zh-CN" altLang="en-US" smtClean="0"/>
              <a:t>2021/11/28</a:t>
            </a:fld>
            <a:endParaRPr lang="zh-CN" altLang="en-US"/>
          </a:p>
        </p:txBody>
      </p:sp>
      <p:sp>
        <p:nvSpPr>
          <p:cNvPr id="6" name="Footer Placeholder 5">
            <a:extLst>
              <a:ext uri="{FF2B5EF4-FFF2-40B4-BE49-F238E27FC236}">
                <a16:creationId xmlns:a16="http://schemas.microsoft.com/office/drawing/2014/main" id="{D256956E-D471-4296-AF80-48A035C3EFCA}"/>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F479356-263C-4A7D-B13A-203970DA4D6A}"/>
              </a:ext>
            </a:extLst>
          </p:cNvPr>
          <p:cNvSpPr>
            <a:spLocks noGrp="1"/>
          </p:cNvSpPr>
          <p:nvPr>
            <p:ph type="sldNum" sz="quarter" idx="12"/>
          </p:nvPr>
        </p:nvSpPr>
        <p:spPr/>
        <p:txBody>
          <a:bodyPr/>
          <a:lstStyle/>
          <a:p>
            <a:fld id="{8817EF92-FB09-4C40-91DA-BABB2B81C18F}" type="slidenum">
              <a:rPr lang="zh-CN" altLang="en-US" smtClean="0"/>
              <a:t>‹#›</a:t>
            </a:fld>
            <a:endParaRPr lang="zh-CN" altLang="en-US"/>
          </a:p>
        </p:txBody>
      </p:sp>
    </p:spTree>
    <p:extLst>
      <p:ext uri="{BB962C8B-B14F-4D97-AF65-F5344CB8AC3E}">
        <p14:creationId xmlns:p14="http://schemas.microsoft.com/office/powerpoint/2010/main" val="1415498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88229-EB8A-4D73-8B4D-5FC56F502AE8}"/>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5833E8ED-B8FE-4B9B-9A98-943BB22C65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EACA0E9F-66C8-483F-9712-A957054B2940}"/>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EB30D20A-2A89-431D-A0D8-F0558842B7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045BC9F8-7BE1-4039-93C6-A0E261E63F5B}"/>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413C06B3-B44E-40D2-BD65-FE728836BDDA}"/>
              </a:ext>
            </a:extLst>
          </p:cNvPr>
          <p:cNvSpPr>
            <a:spLocks noGrp="1"/>
          </p:cNvSpPr>
          <p:nvPr>
            <p:ph type="dt" sz="half" idx="10"/>
          </p:nvPr>
        </p:nvSpPr>
        <p:spPr/>
        <p:txBody>
          <a:bodyPr/>
          <a:lstStyle/>
          <a:p>
            <a:fld id="{21BD7297-5FEC-4B81-B3E6-68CFC1CF86BC}" type="datetimeFigureOut">
              <a:rPr lang="zh-CN" altLang="en-US" smtClean="0"/>
              <a:t>2021/11/28</a:t>
            </a:fld>
            <a:endParaRPr lang="zh-CN" altLang="en-US"/>
          </a:p>
        </p:txBody>
      </p:sp>
      <p:sp>
        <p:nvSpPr>
          <p:cNvPr id="8" name="Footer Placeholder 7">
            <a:extLst>
              <a:ext uri="{FF2B5EF4-FFF2-40B4-BE49-F238E27FC236}">
                <a16:creationId xmlns:a16="http://schemas.microsoft.com/office/drawing/2014/main" id="{70901B4D-C049-4E94-936C-6C13B8377015}"/>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5A2862DD-7884-47FB-98E3-5DD9A04481E8}"/>
              </a:ext>
            </a:extLst>
          </p:cNvPr>
          <p:cNvSpPr>
            <a:spLocks noGrp="1"/>
          </p:cNvSpPr>
          <p:nvPr>
            <p:ph type="sldNum" sz="quarter" idx="12"/>
          </p:nvPr>
        </p:nvSpPr>
        <p:spPr/>
        <p:txBody>
          <a:bodyPr/>
          <a:lstStyle/>
          <a:p>
            <a:fld id="{8817EF92-FB09-4C40-91DA-BABB2B81C18F}" type="slidenum">
              <a:rPr lang="zh-CN" altLang="en-US" smtClean="0"/>
              <a:t>‹#›</a:t>
            </a:fld>
            <a:endParaRPr lang="zh-CN" altLang="en-US"/>
          </a:p>
        </p:txBody>
      </p:sp>
    </p:spTree>
    <p:extLst>
      <p:ext uri="{BB962C8B-B14F-4D97-AF65-F5344CB8AC3E}">
        <p14:creationId xmlns:p14="http://schemas.microsoft.com/office/powerpoint/2010/main" val="3594481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D7B0E-FAB9-4AF3-9C63-CAE6BAEBD527}"/>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789AB016-F740-4A78-9994-4A7F32D20BC7}"/>
              </a:ext>
            </a:extLst>
          </p:cNvPr>
          <p:cNvSpPr>
            <a:spLocks noGrp="1"/>
          </p:cNvSpPr>
          <p:nvPr>
            <p:ph type="dt" sz="half" idx="10"/>
          </p:nvPr>
        </p:nvSpPr>
        <p:spPr/>
        <p:txBody>
          <a:bodyPr/>
          <a:lstStyle/>
          <a:p>
            <a:fld id="{21BD7297-5FEC-4B81-B3E6-68CFC1CF86BC}" type="datetimeFigureOut">
              <a:rPr lang="zh-CN" altLang="en-US" smtClean="0"/>
              <a:t>2021/11/28</a:t>
            </a:fld>
            <a:endParaRPr lang="zh-CN" altLang="en-US"/>
          </a:p>
        </p:txBody>
      </p:sp>
      <p:sp>
        <p:nvSpPr>
          <p:cNvPr id="4" name="Footer Placeholder 3">
            <a:extLst>
              <a:ext uri="{FF2B5EF4-FFF2-40B4-BE49-F238E27FC236}">
                <a16:creationId xmlns:a16="http://schemas.microsoft.com/office/drawing/2014/main" id="{66C660BF-E355-4A95-AA0E-D97B9DDB4C90}"/>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405DECE6-6F3D-40C4-B318-3FB6E3CE55A2}"/>
              </a:ext>
            </a:extLst>
          </p:cNvPr>
          <p:cNvSpPr>
            <a:spLocks noGrp="1"/>
          </p:cNvSpPr>
          <p:nvPr>
            <p:ph type="sldNum" sz="quarter" idx="12"/>
          </p:nvPr>
        </p:nvSpPr>
        <p:spPr/>
        <p:txBody>
          <a:bodyPr/>
          <a:lstStyle/>
          <a:p>
            <a:fld id="{8817EF92-FB09-4C40-91DA-BABB2B81C18F}" type="slidenum">
              <a:rPr lang="zh-CN" altLang="en-US" smtClean="0"/>
              <a:t>‹#›</a:t>
            </a:fld>
            <a:endParaRPr lang="zh-CN" altLang="en-US"/>
          </a:p>
        </p:txBody>
      </p:sp>
    </p:spTree>
    <p:extLst>
      <p:ext uri="{BB962C8B-B14F-4D97-AF65-F5344CB8AC3E}">
        <p14:creationId xmlns:p14="http://schemas.microsoft.com/office/powerpoint/2010/main" val="2154133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F6054B-F5B4-44D8-AD48-478C63DB5895}"/>
              </a:ext>
            </a:extLst>
          </p:cNvPr>
          <p:cNvSpPr>
            <a:spLocks noGrp="1"/>
          </p:cNvSpPr>
          <p:nvPr>
            <p:ph type="dt" sz="half" idx="10"/>
          </p:nvPr>
        </p:nvSpPr>
        <p:spPr/>
        <p:txBody>
          <a:bodyPr/>
          <a:lstStyle/>
          <a:p>
            <a:fld id="{21BD7297-5FEC-4B81-B3E6-68CFC1CF86BC}" type="datetimeFigureOut">
              <a:rPr lang="zh-CN" altLang="en-US" smtClean="0"/>
              <a:t>2021/11/28</a:t>
            </a:fld>
            <a:endParaRPr lang="zh-CN" altLang="en-US"/>
          </a:p>
        </p:txBody>
      </p:sp>
      <p:sp>
        <p:nvSpPr>
          <p:cNvPr id="3" name="Footer Placeholder 2">
            <a:extLst>
              <a:ext uri="{FF2B5EF4-FFF2-40B4-BE49-F238E27FC236}">
                <a16:creationId xmlns:a16="http://schemas.microsoft.com/office/drawing/2014/main" id="{D31BD271-7348-41DA-B14F-C47DD6E1BCD5}"/>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593F56A4-C961-47BB-91E9-DCBB80C081E4}"/>
              </a:ext>
            </a:extLst>
          </p:cNvPr>
          <p:cNvSpPr>
            <a:spLocks noGrp="1"/>
          </p:cNvSpPr>
          <p:nvPr>
            <p:ph type="sldNum" sz="quarter" idx="12"/>
          </p:nvPr>
        </p:nvSpPr>
        <p:spPr/>
        <p:txBody>
          <a:bodyPr/>
          <a:lstStyle/>
          <a:p>
            <a:fld id="{8817EF92-FB09-4C40-91DA-BABB2B81C18F}" type="slidenum">
              <a:rPr lang="zh-CN" altLang="en-US" smtClean="0"/>
              <a:t>‹#›</a:t>
            </a:fld>
            <a:endParaRPr lang="zh-CN" altLang="en-US"/>
          </a:p>
        </p:txBody>
      </p:sp>
    </p:spTree>
    <p:extLst>
      <p:ext uri="{BB962C8B-B14F-4D97-AF65-F5344CB8AC3E}">
        <p14:creationId xmlns:p14="http://schemas.microsoft.com/office/powerpoint/2010/main" val="12890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39E9F-2990-4936-A949-29033533B8B5}"/>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FA4572D5-1C54-498C-BBE6-7432F42F5B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FB7AF8A0-C316-4004-B004-095CB1A8D5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4A22F6DA-131B-4CD9-B349-AF3598D8636F}"/>
              </a:ext>
            </a:extLst>
          </p:cNvPr>
          <p:cNvSpPr>
            <a:spLocks noGrp="1"/>
          </p:cNvSpPr>
          <p:nvPr>
            <p:ph type="dt" sz="half" idx="10"/>
          </p:nvPr>
        </p:nvSpPr>
        <p:spPr/>
        <p:txBody>
          <a:bodyPr/>
          <a:lstStyle/>
          <a:p>
            <a:fld id="{21BD7297-5FEC-4B81-B3E6-68CFC1CF86BC}" type="datetimeFigureOut">
              <a:rPr lang="zh-CN" altLang="en-US" smtClean="0"/>
              <a:t>2021/11/28</a:t>
            </a:fld>
            <a:endParaRPr lang="zh-CN" altLang="en-US"/>
          </a:p>
        </p:txBody>
      </p:sp>
      <p:sp>
        <p:nvSpPr>
          <p:cNvPr id="6" name="Footer Placeholder 5">
            <a:extLst>
              <a:ext uri="{FF2B5EF4-FFF2-40B4-BE49-F238E27FC236}">
                <a16:creationId xmlns:a16="http://schemas.microsoft.com/office/drawing/2014/main" id="{0E7ABA87-867A-4FBB-9AD4-55473B7C57A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BDBD56F-D07E-4534-BF23-000CF774B303}"/>
              </a:ext>
            </a:extLst>
          </p:cNvPr>
          <p:cNvSpPr>
            <a:spLocks noGrp="1"/>
          </p:cNvSpPr>
          <p:nvPr>
            <p:ph type="sldNum" sz="quarter" idx="12"/>
          </p:nvPr>
        </p:nvSpPr>
        <p:spPr/>
        <p:txBody>
          <a:bodyPr/>
          <a:lstStyle/>
          <a:p>
            <a:fld id="{8817EF92-FB09-4C40-91DA-BABB2B81C18F}" type="slidenum">
              <a:rPr lang="zh-CN" altLang="en-US" smtClean="0"/>
              <a:t>‹#›</a:t>
            </a:fld>
            <a:endParaRPr lang="zh-CN" altLang="en-US"/>
          </a:p>
        </p:txBody>
      </p:sp>
    </p:spTree>
    <p:extLst>
      <p:ext uri="{BB962C8B-B14F-4D97-AF65-F5344CB8AC3E}">
        <p14:creationId xmlns:p14="http://schemas.microsoft.com/office/powerpoint/2010/main" val="3744853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7FC85-B60B-401A-9C60-161226B8BBCE}"/>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96203108-E5C2-450A-854D-096FEC507F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C20D4E4E-9F5C-42FA-93FC-28CEAC155D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3B6EB16D-8B82-4E09-BAEB-06CFE406ED37}"/>
              </a:ext>
            </a:extLst>
          </p:cNvPr>
          <p:cNvSpPr>
            <a:spLocks noGrp="1"/>
          </p:cNvSpPr>
          <p:nvPr>
            <p:ph type="dt" sz="half" idx="10"/>
          </p:nvPr>
        </p:nvSpPr>
        <p:spPr/>
        <p:txBody>
          <a:bodyPr/>
          <a:lstStyle/>
          <a:p>
            <a:fld id="{21BD7297-5FEC-4B81-B3E6-68CFC1CF86BC}" type="datetimeFigureOut">
              <a:rPr lang="zh-CN" altLang="en-US" smtClean="0"/>
              <a:t>2021/11/28</a:t>
            </a:fld>
            <a:endParaRPr lang="zh-CN" altLang="en-US"/>
          </a:p>
        </p:txBody>
      </p:sp>
      <p:sp>
        <p:nvSpPr>
          <p:cNvPr id="6" name="Footer Placeholder 5">
            <a:extLst>
              <a:ext uri="{FF2B5EF4-FFF2-40B4-BE49-F238E27FC236}">
                <a16:creationId xmlns:a16="http://schemas.microsoft.com/office/drawing/2014/main" id="{DE16A339-629F-43A9-A2FE-1362BEE58C9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6D3DC54-3A44-4064-BA94-DD1EE86E3055}"/>
              </a:ext>
            </a:extLst>
          </p:cNvPr>
          <p:cNvSpPr>
            <a:spLocks noGrp="1"/>
          </p:cNvSpPr>
          <p:nvPr>
            <p:ph type="sldNum" sz="quarter" idx="12"/>
          </p:nvPr>
        </p:nvSpPr>
        <p:spPr/>
        <p:txBody>
          <a:bodyPr/>
          <a:lstStyle/>
          <a:p>
            <a:fld id="{8817EF92-FB09-4C40-91DA-BABB2B81C18F}" type="slidenum">
              <a:rPr lang="zh-CN" altLang="en-US" smtClean="0"/>
              <a:t>‹#›</a:t>
            </a:fld>
            <a:endParaRPr lang="zh-CN" altLang="en-US"/>
          </a:p>
        </p:txBody>
      </p:sp>
    </p:spTree>
    <p:extLst>
      <p:ext uri="{BB962C8B-B14F-4D97-AF65-F5344CB8AC3E}">
        <p14:creationId xmlns:p14="http://schemas.microsoft.com/office/powerpoint/2010/main" val="3154622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6F672B-3D21-4077-B3C8-D63FD029D2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9A8AD4F-7FDC-496E-ADF4-9A2A7D84C5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67DC0E7-B9AE-4A58-B198-0CC0E56975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BD7297-5FEC-4B81-B3E6-68CFC1CF86BC}" type="datetimeFigureOut">
              <a:rPr lang="zh-CN" altLang="en-US" smtClean="0"/>
              <a:t>2021/11/28</a:t>
            </a:fld>
            <a:endParaRPr lang="zh-CN" altLang="en-US"/>
          </a:p>
        </p:txBody>
      </p:sp>
      <p:sp>
        <p:nvSpPr>
          <p:cNvPr id="5" name="Footer Placeholder 4">
            <a:extLst>
              <a:ext uri="{FF2B5EF4-FFF2-40B4-BE49-F238E27FC236}">
                <a16:creationId xmlns:a16="http://schemas.microsoft.com/office/drawing/2014/main" id="{A6A77F3F-4D25-44AB-8E39-9C84AEA951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6E86D741-AFCF-4B40-8DB3-D55C4122DD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17EF92-FB09-4C40-91DA-BABB2B81C18F}" type="slidenum">
              <a:rPr lang="zh-CN" altLang="en-US" smtClean="0"/>
              <a:t>‹#›</a:t>
            </a:fld>
            <a:endParaRPr lang="zh-CN" altLang="en-US"/>
          </a:p>
        </p:txBody>
      </p:sp>
    </p:spTree>
    <p:extLst>
      <p:ext uri="{BB962C8B-B14F-4D97-AF65-F5344CB8AC3E}">
        <p14:creationId xmlns:p14="http://schemas.microsoft.com/office/powerpoint/2010/main" val="509315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D57E2-24C2-4309-BF6F-5D64F0E21309}"/>
              </a:ext>
            </a:extLst>
          </p:cNvPr>
          <p:cNvSpPr>
            <a:spLocks noGrp="1"/>
          </p:cNvSpPr>
          <p:nvPr>
            <p:ph type="ctrTitle"/>
          </p:nvPr>
        </p:nvSpPr>
        <p:spPr/>
        <p:txBody>
          <a:bodyPr/>
          <a:lstStyle/>
          <a:p>
            <a:r>
              <a:rPr lang="zh-CN" altLang="en-US" dirty="0"/>
              <a:t>可持久化线段树，线段树合并</a:t>
            </a:r>
          </a:p>
        </p:txBody>
      </p:sp>
      <p:sp>
        <p:nvSpPr>
          <p:cNvPr id="3" name="Subtitle 2">
            <a:extLst>
              <a:ext uri="{FF2B5EF4-FFF2-40B4-BE49-F238E27FC236}">
                <a16:creationId xmlns:a16="http://schemas.microsoft.com/office/drawing/2014/main" id="{C97678CA-734C-4D17-8354-44754BED1FF2}"/>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329466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1BA1B5-4511-4D4E-8434-A75888F3C5E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F135B20-0BA5-4497-B797-F38736DE7ADE}"/>
              </a:ext>
            </a:extLst>
          </p:cNvPr>
          <p:cNvSpPr>
            <a:spLocks noGrp="1"/>
          </p:cNvSpPr>
          <p:nvPr>
            <p:ph idx="1"/>
          </p:nvPr>
        </p:nvSpPr>
        <p:spPr/>
        <p:txBody>
          <a:bodyPr/>
          <a:lstStyle/>
          <a:p>
            <a:r>
              <a:rPr lang="zh-CN" altLang="en-US" dirty="0"/>
              <a:t>考虑直接对这个图跑</a:t>
            </a:r>
            <a:r>
              <a:rPr lang="en-US" altLang="zh-CN" dirty="0"/>
              <a:t>Dijkstra</a:t>
            </a:r>
            <a:r>
              <a:rPr lang="zh-CN" altLang="en-US" dirty="0"/>
              <a:t>求最短路</a:t>
            </a:r>
            <a:endParaRPr lang="en-US" altLang="zh-CN" dirty="0"/>
          </a:p>
          <a:p>
            <a:r>
              <a:rPr lang="zh-CN" altLang="en-US" dirty="0"/>
              <a:t>边权比较大需要高精度维护</a:t>
            </a:r>
            <a:endParaRPr lang="en-US" altLang="zh-CN" dirty="0"/>
          </a:p>
          <a:p>
            <a:r>
              <a:rPr lang="zh-CN" altLang="en-US" dirty="0"/>
              <a:t>如何利用边权的特殊性？</a:t>
            </a:r>
            <a:endParaRPr lang="en-US" altLang="zh-CN" dirty="0"/>
          </a:p>
          <a:p>
            <a:r>
              <a:rPr lang="en-US" altLang="zh-CN" dirty="0"/>
              <a:t>Dijkstra</a:t>
            </a:r>
            <a:r>
              <a:rPr lang="zh-CN" altLang="en-US" dirty="0"/>
              <a:t>需要支持什么操作？</a:t>
            </a:r>
            <a:endParaRPr lang="en-US" altLang="zh-CN" dirty="0"/>
          </a:p>
          <a:p>
            <a:r>
              <a:rPr lang="zh-CN" altLang="en-US" dirty="0"/>
              <a:t>支持</a:t>
            </a:r>
            <a:r>
              <a:rPr lang="en-US" altLang="zh-CN" dirty="0" err="1"/>
              <a:t>dist</a:t>
            </a:r>
            <a:r>
              <a:rPr lang="en-US" altLang="zh-CN" dirty="0"/>
              <a:t>[x]=</a:t>
            </a:r>
            <a:r>
              <a:rPr lang="en-US" altLang="zh-CN" dirty="0" err="1"/>
              <a:t>dist</a:t>
            </a:r>
            <a:r>
              <a:rPr lang="en-US" altLang="zh-CN" dirty="0"/>
              <a:t>[y]+v[x-&gt;y]//x-&gt;y</a:t>
            </a:r>
            <a:r>
              <a:rPr lang="zh-CN" altLang="en-US" dirty="0"/>
              <a:t>边权，以及比较</a:t>
            </a:r>
            <a:r>
              <a:rPr lang="en-US" altLang="zh-CN" dirty="0" err="1"/>
              <a:t>dist</a:t>
            </a:r>
            <a:r>
              <a:rPr lang="en-US" altLang="zh-CN" dirty="0"/>
              <a:t>[x]</a:t>
            </a:r>
            <a:r>
              <a:rPr lang="zh-CN" altLang="en-US" dirty="0"/>
              <a:t>和</a:t>
            </a:r>
            <a:r>
              <a:rPr lang="en-US" altLang="zh-CN" dirty="0" err="1"/>
              <a:t>dist</a:t>
            </a:r>
            <a:r>
              <a:rPr lang="en-US" altLang="zh-CN" dirty="0"/>
              <a:t>[y]</a:t>
            </a:r>
          </a:p>
        </p:txBody>
      </p:sp>
    </p:spTree>
    <p:extLst>
      <p:ext uri="{BB962C8B-B14F-4D97-AF65-F5344CB8AC3E}">
        <p14:creationId xmlns:p14="http://schemas.microsoft.com/office/powerpoint/2010/main" val="823987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4CE21-7BD6-4EE6-B211-9FB2ED6A215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6AB6123-1CA4-4082-AC5B-FB3CCA7AF031}"/>
              </a:ext>
            </a:extLst>
          </p:cNvPr>
          <p:cNvSpPr>
            <a:spLocks noGrp="1"/>
          </p:cNvSpPr>
          <p:nvPr>
            <p:ph idx="1"/>
          </p:nvPr>
        </p:nvSpPr>
        <p:spPr/>
        <p:txBody>
          <a:bodyPr/>
          <a:lstStyle/>
          <a:p>
            <a:r>
              <a:rPr lang="zh-CN" altLang="en-US" dirty="0"/>
              <a:t>可以发现如果我们对边权开一个值域上的数据结构维护，如</a:t>
            </a:r>
            <a:r>
              <a:rPr lang="en-US" altLang="zh-CN" dirty="0"/>
              <a:t>01trie</a:t>
            </a:r>
          </a:p>
          <a:p>
            <a:r>
              <a:rPr lang="zh-CN" altLang="en-US" dirty="0"/>
              <a:t>则</a:t>
            </a:r>
            <a:r>
              <a:rPr lang="en-US" altLang="zh-CN" dirty="0" err="1"/>
              <a:t>dist</a:t>
            </a:r>
            <a:r>
              <a:rPr lang="en-US" altLang="zh-CN" dirty="0"/>
              <a:t>[x]</a:t>
            </a:r>
            <a:r>
              <a:rPr lang="zh-CN" altLang="en-US" dirty="0"/>
              <a:t>是用</a:t>
            </a:r>
            <a:r>
              <a:rPr lang="en-US" altLang="zh-CN" dirty="0"/>
              <a:t>01trie</a:t>
            </a:r>
            <a:r>
              <a:rPr lang="zh-CN" altLang="en-US" dirty="0"/>
              <a:t>存的一个二进制数</a:t>
            </a:r>
            <a:endParaRPr lang="en-US" altLang="zh-CN" dirty="0"/>
          </a:p>
          <a:p>
            <a:r>
              <a:rPr lang="en-US" altLang="zh-CN" dirty="0" err="1"/>
              <a:t>dist</a:t>
            </a:r>
            <a:r>
              <a:rPr lang="en-US" altLang="zh-CN" dirty="0"/>
              <a:t>[x]=</a:t>
            </a:r>
            <a:r>
              <a:rPr lang="en-US" altLang="zh-CN" dirty="0" err="1"/>
              <a:t>dist</a:t>
            </a:r>
            <a:r>
              <a:rPr lang="en-US" altLang="zh-CN" dirty="0"/>
              <a:t>[y]+v[x-&gt;y]</a:t>
            </a:r>
            <a:r>
              <a:rPr lang="zh-CN" altLang="en-US" dirty="0"/>
              <a:t>等价于将</a:t>
            </a:r>
            <a:r>
              <a:rPr lang="en-US" altLang="zh-CN" dirty="0" err="1"/>
              <a:t>dist</a:t>
            </a:r>
            <a:r>
              <a:rPr lang="en-US" altLang="zh-CN" dirty="0"/>
              <a:t>[y]</a:t>
            </a:r>
            <a:r>
              <a:rPr lang="zh-CN" altLang="en-US" dirty="0"/>
              <a:t>复制过来，然后进行修改，想到使用可持久化的数据结构维护</a:t>
            </a:r>
            <a:endParaRPr lang="en-US" altLang="zh-CN" dirty="0"/>
          </a:p>
        </p:txBody>
      </p:sp>
    </p:spTree>
    <p:extLst>
      <p:ext uri="{BB962C8B-B14F-4D97-AF65-F5344CB8AC3E}">
        <p14:creationId xmlns:p14="http://schemas.microsoft.com/office/powerpoint/2010/main" val="428608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6B3811-2819-4319-9684-8E6C0B5022F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FBAA6C0-8212-4D5F-90FB-34DAE19E0744}"/>
              </a:ext>
            </a:extLst>
          </p:cNvPr>
          <p:cNvSpPr>
            <a:spLocks noGrp="1"/>
          </p:cNvSpPr>
          <p:nvPr>
            <p:ph idx="1"/>
          </p:nvPr>
        </p:nvSpPr>
        <p:spPr/>
        <p:txBody>
          <a:bodyPr/>
          <a:lstStyle/>
          <a:p>
            <a:r>
              <a:rPr lang="zh-CN" altLang="en-US" dirty="0"/>
              <a:t>加法如何实现？</a:t>
            </a:r>
            <a:endParaRPr lang="en-US" altLang="zh-CN" dirty="0"/>
          </a:p>
          <a:p>
            <a:r>
              <a:rPr lang="zh-CN" altLang="en-US" dirty="0"/>
              <a:t>这个边权的特殊性导致我们只会发生一段进位</a:t>
            </a:r>
            <a:endParaRPr lang="en-US" altLang="zh-CN" dirty="0"/>
          </a:p>
          <a:p>
            <a:r>
              <a:rPr lang="zh-CN" altLang="en-US" dirty="0"/>
              <a:t>进位即在</a:t>
            </a:r>
            <a:r>
              <a:rPr lang="en-US" altLang="zh-CN" dirty="0"/>
              <a:t>trie</a:t>
            </a:r>
            <a:r>
              <a:rPr lang="zh-CN" altLang="en-US" dirty="0"/>
              <a:t>上二分出这段进位的区间（这里二分是不多</a:t>
            </a:r>
            <a:r>
              <a:rPr lang="en-US" altLang="zh-CN" dirty="0"/>
              <a:t>log</a:t>
            </a:r>
            <a:r>
              <a:rPr lang="zh-CN" altLang="en-US" dirty="0"/>
              <a:t>的）</a:t>
            </a:r>
            <a:endParaRPr lang="en-US" altLang="zh-CN" dirty="0"/>
          </a:p>
          <a:p>
            <a:r>
              <a:rPr lang="zh-CN" altLang="en-US" dirty="0"/>
              <a:t>可以维护一下子树内是否全是</a:t>
            </a:r>
            <a:r>
              <a:rPr lang="en-US" altLang="zh-CN" dirty="0"/>
              <a:t>1</a:t>
            </a:r>
            <a:r>
              <a:rPr lang="zh-CN" altLang="en-US" dirty="0"/>
              <a:t>，然后用那个向上走然后向下走的二分方法即可找出这个区间</a:t>
            </a:r>
            <a:endParaRPr lang="en-US" altLang="zh-CN" dirty="0"/>
          </a:p>
          <a:p>
            <a:r>
              <a:rPr lang="zh-CN" altLang="en-US" dirty="0"/>
              <a:t>然后打一个区间修改为</a:t>
            </a:r>
            <a:r>
              <a:rPr lang="en-US" altLang="zh-CN" dirty="0"/>
              <a:t>0</a:t>
            </a:r>
            <a:r>
              <a:rPr lang="zh-CN" altLang="en-US" dirty="0"/>
              <a:t>的标记即可</a:t>
            </a:r>
            <a:endParaRPr lang="en-US" altLang="zh-CN" dirty="0"/>
          </a:p>
          <a:p>
            <a:r>
              <a:rPr lang="zh-CN" altLang="en-US" dirty="0"/>
              <a:t>如果觉得可持久化数据结构不能区间修改打标记下放标记的人请仔细想想自己的理由成不成立</a:t>
            </a:r>
          </a:p>
          <a:p>
            <a:endParaRPr lang="zh-CN" altLang="en-US" dirty="0"/>
          </a:p>
        </p:txBody>
      </p:sp>
      <p:pic>
        <p:nvPicPr>
          <p:cNvPr id="7" name="图片 6">
            <a:extLst>
              <a:ext uri="{FF2B5EF4-FFF2-40B4-BE49-F238E27FC236}">
                <a16:creationId xmlns:a16="http://schemas.microsoft.com/office/drawing/2014/main" id="{6BC3C632-D84F-4B09-AE8E-CD0250E806A2}"/>
              </a:ext>
            </a:extLst>
          </p:cNvPr>
          <p:cNvPicPr>
            <a:picLocks noChangeAspect="1"/>
          </p:cNvPicPr>
          <p:nvPr/>
        </p:nvPicPr>
        <p:blipFill>
          <a:blip r:embed="rId2"/>
          <a:stretch>
            <a:fillRect/>
          </a:stretch>
        </p:blipFill>
        <p:spPr>
          <a:xfrm>
            <a:off x="7835316" y="3774137"/>
            <a:ext cx="3117297" cy="1029696"/>
          </a:xfrm>
          <a:prstGeom prst="rect">
            <a:avLst/>
          </a:prstGeom>
        </p:spPr>
      </p:pic>
    </p:spTree>
    <p:extLst>
      <p:ext uri="{BB962C8B-B14F-4D97-AF65-F5344CB8AC3E}">
        <p14:creationId xmlns:p14="http://schemas.microsoft.com/office/powerpoint/2010/main" val="2768402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CA6D57-E25A-48A8-8DB6-4214910F6A9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951519C-39B2-4601-9D6C-316BAA62ED39}"/>
              </a:ext>
            </a:extLst>
          </p:cNvPr>
          <p:cNvSpPr>
            <a:spLocks noGrp="1"/>
          </p:cNvSpPr>
          <p:nvPr>
            <p:ph idx="1"/>
          </p:nvPr>
        </p:nvSpPr>
        <p:spPr/>
        <p:txBody>
          <a:bodyPr/>
          <a:lstStyle/>
          <a:p>
            <a:r>
              <a:rPr lang="zh-CN" altLang="en-US" dirty="0"/>
              <a:t>比较如何实现？</a:t>
            </a:r>
            <a:endParaRPr lang="en-US" altLang="zh-CN" dirty="0"/>
          </a:p>
          <a:p>
            <a:r>
              <a:rPr lang="zh-CN" altLang="en-US" dirty="0"/>
              <a:t>数据结构如何维护高精度数，支持比大小？</a:t>
            </a:r>
            <a:endParaRPr lang="en-US" altLang="zh-CN" dirty="0"/>
          </a:p>
          <a:p>
            <a:r>
              <a:rPr lang="zh-CN" altLang="en-US" dirty="0"/>
              <a:t>区间哈希</a:t>
            </a:r>
            <a:r>
              <a:rPr lang="en-US" altLang="zh-CN" dirty="0"/>
              <a:t>LCP</a:t>
            </a:r>
            <a:r>
              <a:rPr lang="zh-CN" altLang="en-US" dirty="0"/>
              <a:t>的方法即可</a:t>
            </a:r>
            <a:endParaRPr lang="en-US" altLang="zh-CN" dirty="0"/>
          </a:p>
          <a:p>
            <a:r>
              <a:rPr lang="zh-CN" altLang="en-US" dirty="0"/>
              <a:t>注意到这里比大小是不用外层套二分的，因为</a:t>
            </a:r>
            <a:r>
              <a:rPr lang="en-US" altLang="zh-CN" dirty="0"/>
              <a:t>trie</a:t>
            </a:r>
            <a:r>
              <a:rPr lang="zh-CN" altLang="en-US" dirty="0"/>
              <a:t>结构相同，所以可以直接在两个</a:t>
            </a:r>
            <a:r>
              <a:rPr lang="en-US" altLang="zh-CN" dirty="0"/>
              <a:t>trie</a:t>
            </a:r>
            <a:r>
              <a:rPr lang="zh-CN" altLang="en-US" dirty="0"/>
              <a:t>上一起二分来找到第一个不相同的位置</a:t>
            </a:r>
            <a:endParaRPr lang="en-US" altLang="zh-CN" dirty="0"/>
          </a:p>
          <a:p>
            <a:endParaRPr lang="en-US" altLang="zh-CN" dirty="0"/>
          </a:p>
          <a:p>
            <a:r>
              <a:rPr lang="zh-CN" altLang="en-US" dirty="0"/>
              <a:t>总时间复杂度</a:t>
            </a:r>
            <a:r>
              <a:rPr lang="en-US" altLang="zh-CN" dirty="0"/>
              <a:t>O((</a:t>
            </a:r>
            <a:r>
              <a:rPr lang="en-US" altLang="zh-CN" dirty="0" err="1"/>
              <a:t>m+nlogn</a:t>
            </a:r>
            <a:r>
              <a:rPr lang="en-US" altLang="zh-CN" dirty="0"/>
              <a:t>)</a:t>
            </a:r>
            <a:r>
              <a:rPr lang="en-US" altLang="zh-CN" dirty="0" err="1"/>
              <a:t>logx</a:t>
            </a:r>
            <a:r>
              <a:rPr lang="en-US" altLang="zh-CN" dirty="0"/>
              <a:t>)</a:t>
            </a:r>
            <a:endParaRPr lang="zh-CN" altLang="en-US" dirty="0"/>
          </a:p>
        </p:txBody>
      </p:sp>
    </p:spTree>
    <p:extLst>
      <p:ext uri="{BB962C8B-B14F-4D97-AF65-F5344CB8AC3E}">
        <p14:creationId xmlns:p14="http://schemas.microsoft.com/office/powerpoint/2010/main" val="335586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36735E-079A-4755-9670-74559555E177}"/>
              </a:ext>
            </a:extLst>
          </p:cNvPr>
          <p:cNvSpPr>
            <a:spLocks noGrp="1"/>
          </p:cNvSpPr>
          <p:nvPr>
            <p:ph type="title"/>
          </p:nvPr>
        </p:nvSpPr>
        <p:spPr/>
        <p:txBody>
          <a:bodyPr/>
          <a:lstStyle/>
          <a:p>
            <a:r>
              <a:rPr lang="en-US" altLang="zh-CN" dirty="0"/>
              <a:t>Luogu3224 [HNOI2012]</a:t>
            </a:r>
            <a:r>
              <a:rPr lang="zh-CN" altLang="en-US" dirty="0"/>
              <a:t>永无乡</a:t>
            </a:r>
          </a:p>
        </p:txBody>
      </p:sp>
      <p:sp>
        <p:nvSpPr>
          <p:cNvPr id="3" name="内容占位符 2">
            <a:extLst>
              <a:ext uri="{FF2B5EF4-FFF2-40B4-BE49-F238E27FC236}">
                <a16:creationId xmlns:a16="http://schemas.microsoft.com/office/drawing/2014/main" id="{84CA159F-040C-4956-94DD-57432830CE5E}"/>
              </a:ext>
            </a:extLst>
          </p:cNvPr>
          <p:cNvSpPr>
            <a:spLocks noGrp="1"/>
          </p:cNvSpPr>
          <p:nvPr>
            <p:ph idx="1"/>
          </p:nvPr>
        </p:nvSpPr>
        <p:spPr/>
        <p:txBody>
          <a:bodyPr/>
          <a:lstStyle/>
          <a:p>
            <a:r>
              <a:rPr lang="zh-CN" altLang="en-US" dirty="0"/>
              <a:t>给定一个图，初始有一些边，每个点有点权</a:t>
            </a:r>
            <a:endParaRPr lang="en-US" altLang="zh-CN" dirty="0"/>
          </a:p>
          <a:p>
            <a:r>
              <a:rPr lang="en-US" altLang="zh-CN" dirty="0"/>
              <a:t>1.</a:t>
            </a:r>
            <a:r>
              <a:rPr lang="zh-CN" altLang="en-US" dirty="0"/>
              <a:t>加边</a:t>
            </a:r>
            <a:endParaRPr lang="en-US" altLang="zh-CN" dirty="0"/>
          </a:p>
          <a:p>
            <a:r>
              <a:rPr lang="en-US" altLang="zh-CN" dirty="0"/>
              <a:t>2.</a:t>
            </a:r>
            <a:r>
              <a:rPr lang="zh-CN" altLang="en-US" dirty="0"/>
              <a:t>查询一个点所在连通块中的第</a:t>
            </a:r>
            <a:r>
              <a:rPr lang="en-US" altLang="zh-CN" dirty="0"/>
              <a:t>k</a:t>
            </a:r>
            <a:r>
              <a:rPr lang="zh-CN" altLang="en-US" dirty="0"/>
              <a:t>小点权</a:t>
            </a:r>
          </a:p>
        </p:txBody>
      </p:sp>
    </p:spTree>
    <p:extLst>
      <p:ext uri="{BB962C8B-B14F-4D97-AF65-F5344CB8AC3E}">
        <p14:creationId xmlns:p14="http://schemas.microsoft.com/office/powerpoint/2010/main" val="1769626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1038D1-BA3C-4C55-B6A6-6D124877728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52ED2E8-7903-4EC7-967A-C2C937884663}"/>
              </a:ext>
            </a:extLst>
          </p:cNvPr>
          <p:cNvSpPr>
            <a:spLocks noGrp="1"/>
          </p:cNvSpPr>
          <p:nvPr>
            <p:ph idx="1"/>
          </p:nvPr>
        </p:nvSpPr>
        <p:spPr/>
        <p:txBody>
          <a:bodyPr/>
          <a:lstStyle/>
          <a:p>
            <a:r>
              <a:rPr lang="zh-CN" altLang="en-US" dirty="0"/>
              <a:t>这题就是一个启发式合并的过程</a:t>
            </a:r>
            <a:endParaRPr lang="en-US" altLang="zh-CN" dirty="0"/>
          </a:p>
          <a:p>
            <a:r>
              <a:rPr lang="zh-CN" altLang="en-US" dirty="0"/>
              <a:t>每个点所在连通块开个并查集，然后开个平衡树来维护权值</a:t>
            </a:r>
            <a:endParaRPr lang="en-US" altLang="zh-CN" dirty="0"/>
          </a:p>
          <a:p>
            <a:r>
              <a:rPr lang="zh-CN" altLang="en-US" dirty="0"/>
              <a:t>合并的时候把小的连通块的权值插入到大的里面</a:t>
            </a:r>
            <a:endParaRPr lang="en-US" altLang="zh-CN" dirty="0"/>
          </a:p>
          <a:p>
            <a:r>
              <a:rPr lang="zh-CN" altLang="en-US" dirty="0"/>
              <a:t>用一些写法是</a:t>
            </a:r>
            <a:r>
              <a:rPr lang="en-US" altLang="zh-CN" dirty="0"/>
              <a:t>O(</a:t>
            </a:r>
            <a:r>
              <a:rPr lang="en-US" altLang="zh-CN" dirty="0" err="1"/>
              <a:t>nlogn</a:t>
            </a:r>
            <a:r>
              <a:rPr lang="en-US" altLang="zh-CN" dirty="0"/>
              <a:t>)</a:t>
            </a:r>
            <a:r>
              <a:rPr lang="zh-CN" altLang="en-US" dirty="0"/>
              <a:t>的，一些写法是</a:t>
            </a:r>
            <a:r>
              <a:rPr lang="en-US" altLang="zh-CN" dirty="0"/>
              <a:t>O(nlog^2n)</a:t>
            </a:r>
            <a:r>
              <a:rPr lang="zh-CN" altLang="en-US" dirty="0"/>
              <a:t>的，不过差不多</a:t>
            </a:r>
            <a:endParaRPr lang="en-US" altLang="zh-CN" dirty="0"/>
          </a:p>
          <a:p>
            <a:r>
              <a:rPr lang="zh-CN" altLang="en-US" dirty="0"/>
              <a:t>我们这里讲解一下线段树合并的方法</a:t>
            </a:r>
          </a:p>
        </p:txBody>
      </p:sp>
    </p:spTree>
    <p:extLst>
      <p:ext uri="{BB962C8B-B14F-4D97-AF65-F5344CB8AC3E}">
        <p14:creationId xmlns:p14="http://schemas.microsoft.com/office/powerpoint/2010/main" val="2001809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F65CD-777C-45F6-8100-9DC0F2E74B50}"/>
              </a:ext>
            </a:extLst>
          </p:cNvPr>
          <p:cNvSpPr>
            <a:spLocks noGrp="1"/>
          </p:cNvSpPr>
          <p:nvPr>
            <p:ph type="title"/>
          </p:nvPr>
        </p:nvSpPr>
        <p:spPr/>
        <p:txBody>
          <a:bodyPr/>
          <a:lstStyle/>
          <a:p>
            <a:r>
              <a:rPr lang="zh-CN" altLang="en-US" dirty="0"/>
              <a:t>线段树合并</a:t>
            </a:r>
          </a:p>
        </p:txBody>
      </p:sp>
      <p:sp>
        <p:nvSpPr>
          <p:cNvPr id="3" name="Content Placeholder 2">
            <a:extLst>
              <a:ext uri="{FF2B5EF4-FFF2-40B4-BE49-F238E27FC236}">
                <a16:creationId xmlns:a16="http://schemas.microsoft.com/office/drawing/2014/main" id="{E051FAD1-113A-4CBE-8F58-4D6C65474F63}"/>
              </a:ext>
            </a:extLst>
          </p:cNvPr>
          <p:cNvSpPr>
            <a:spLocks noGrp="1"/>
          </p:cNvSpPr>
          <p:nvPr>
            <p:ph idx="1"/>
          </p:nvPr>
        </p:nvSpPr>
        <p:spPr/>
        <p:txBody>
          <a:bodyPr/>
          <a:lstStyle/>
          <a:p>
            <a:r>
              <a:rPr lang="zh-CN" altLang="en-US" dirty="0"/>
              <a:t>与启发式合并类似</a:t>
            </a:r>
            <a:endParaRPr lang="en-US" altLang="zh-CN" dirty="0"/>
          </a:p>
          <a:p>
            <a:r>
              <a:rPr lang="zh-CN" altLang="en-US" dirty="0"/>
              <a:t>线段树使用动态开点实现</a:t>
            </a:r>
            <a:endParaRPr lang="en-US" altLang="zh-CN" dirty="0"/>
          </a:p>
          <a:p>
            <a:r>
              <a:rPr lang="zh-CN" altLang="en-US" dirty="0"/>
              <a:t>初始每棵线段树是一个只有某个叶子节点，以及到根路径上所有点的动态开点线段树，即每棵线段树有</a:t>
            </a:r>
            <a:r>
              <a:rPr lang="en-US" altLang="zh-CN" dirty="0"/>
              <a:t>O(</a:t>
            </a:r>
            <a:r>
              <a:rPr lang="en-US" altLang="zh-CN" dirty="0" err="1"/>
              <a:t>logn</a:t>
            </a:r>
            <a:r>
              <a:rPr lang="en-US" altLang="zh-CN" dirty="0"/>
              <a:t>)</a:t>
            </a:r>
            <a:r>
              <a:rPr lang="zh-CN" altLang="en-US" dirty="0"/>
              <a:t>个节点</a:t>
            </a:r>
            <a:endParaRPr lang="en-US" altLang="zh-CN" dirty="0"/>
          </a:p>
          <a:p>
            <a:r>
              <a:rPr lang="zh-CN" altLang="en-US" dirty="0"/>
              <a:t>每次合并</a:t>
            </a:r>
            <a:r>
              <a:rPr lang="en-US" altLang="zh-CN" dirty="0"/>
              <a:t>A,B</a:t>
            </a:r>
            <a:r>
              <a:rPr lang="zh-CN" altLang="en-US" dirty="0"/>
              <a:t>时，直接将</a:t>
            </a:r>
            <a:r>
              <a:rPr lang="en-US" altLang="zh-CN" dirty="0"/>
              <a:t>B</a:t>
            </a:r>
            <a:r>
              <a:rPr lang="zh-CN" altLang="en-US" dirty="0"/>
              <a:t>合并入</a:t>
            </a:r>
            <a:r>
              <a:rPr lang="en-US" altLang="zh-CN" dirty="0"/>
              <a:t>A</a:t>
            </a:r>
            <a:r>
              <a:rPr lang="zh-CN" altLang="en-US" dirty="0"/>
              <a:t>，不需要关心</a:t>
            </a:r>
            <a:r>
              <a:rPr lang="en-US" altLang="zh-CN" dirty="0"/>
              <a:t>A,B</a:t>
            </a:r>
            <a:r>
              <a:rPr lang="zh-CN" altLang="en-US" dirty="0"/>
              <a:t>中哪棵树里节点多</a:t>
            </a:r>
            <a:endParaRPr lang="en-US" altLang="zh-CN" dirty="0"/>
          </a:p>
          <a:p>
            <a:r>
              <a:rPr lang="zh-CN" altLang="en-US" dirty="0"/>
              <a:t>我们考虑最初有</a:t>
            </a:r>
            <a:r>
              <a:rPr lang="en-US" altLang="zh-CN" dirty="0" err="1"/>
              <a:t>nlogn</a:t>
            </a:r>
            <a:r>
              <a:rPr lang="zh-CN" altLang="en-US" dirty="0"/>
              <a:t>个节点，如果把线段树合并到最终的一棵大平衡树，那只有</a:t>
            </a:r>
            <a:r>
              <a:rPr lang="en-US" altLang="zh-CN" dirty="0"/>
              <a:t>n</a:t>
            </a:r>
            <a:r>
              <a:rPr lang="zh-CN" altLang="en-US" dirty="0"/>
              <a:t>个节点，所以途中可能会销毁一些节点</a:t>
            </a:r>
          </a:p>
        </p:txBody>
      </p:sp>
    </p:spTree>
    <p:extLst>
      <p:ext uri="{BB962C8B-B14F-4D97-AF65-F5344CB8AC3E}">
        <p14:creationId xmlns:p14="http://schemas.microsoft.com/office/powerpoint/2010/main" val="2430475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55F4D-9AED-488A-AC19-984055A6E4B0}"/>
              </a:ext>
            </a:extLst>
          </p:cNvPr>
          <p:cNvSpPr>
            <a:spLocks noGrp="1"/>
          </p:cNvSpPr>
          <p:nvPr>
            <p:ph type="title"/>
          </p:nvPr>
        </p:nvSpPr>
        <p:spPr/>
        <p:txBody>
          <a:bodyPr/>
          <a:lstStyle/>
          <a:p>
            <a:r>
              <a:rPr lang="zh-CN" altLang="en-US" dirty="0"/>
              <a:t>线段树合并</a:t>
            </a:r>
          </a:p>
        </p:txBody>
      </p:sp>
      <p:sp>
        <p:nvSpPr>
          <p:cNvPr id="3" name="Content Placeholder 2">
            <a:extLst>
              <a:ext uri="{FF2B5EF4-FFF2-40B4-BE49-F238E27FC236}">
                <a16:creationId xmlns:a16="http://schemas.microsoft.com/office/drawing/2014/main" id="{9096A682-1C03-44DA-ABBE-AB9BBDE5C37D}"/>
              </a:ext>
            </a:extLst>
          </p:cNvPr>
          <p:cNvSpPr>
            <a:spLocks noGrp="1"/>
          </p:cNvSpPr>
          <p:nvPr>
            <p:ph idx="1"/>
          </p:nvPr>
        </p:nvSpPr>
        <p:spPr/>
        <p:txBody>
          <a:bodyPr/>
          <a:lstStyle/>
          <a:p>
            <a:r>
              <a:rPr lang="zh-CN" altLang="en-US" dirty="0"/>
              <a:t>每次合并两棵线段树</a:t>
            </a:r>
            <a:r>
              <a:rPr lang="en-US" altLang="zh-CN" dirty="0"/>
              <a:t>A,B</a:t>
            </a:r>
            <a:r>
              <a:rPr lang="zh-CN" altLang="en-US" dirty="0"/>
              <a:t>的时候：</a:t>
            </a:r>
            <a:endParaRPr lang="en-US" altLang="zh-CN" dirty="0"/>
          </a:p>
          <a:p>
            <a:r>
              <a:rPr lang="en-US" altLang="zh-CN" dirty="0"/>
              <a:t>1.</a:t>
            </a:r>
            <a:r>
              <a:rPr lang="zh-CN" altLang="en-US" dirty="0"/>
              <a:t>如果</a:t>
            </a:r>
            <a:r>
              <a:rPr lang="en-US" altLang="zh-CN" dirty="0"/>
              <a:t>A</a:t>
            </a:r>
            <a:r>
              <a:rPr lang="zh-CN" altLang="en-US" dirty="0"/>
              <a:t>和</a:t>
            </a:r>
            <a:r>
              <a:rPr lang="en-US" altLang="zh-CN" dirty="0"/>
              <a:t>B</a:t>
            </a:r>
            <a:r>
              <a:rPr lang="zh-CN" altLang="en-US" dirty="0"/>
              <a:t>都非空，我们递归将</a:t>
            </a:r>
            <a:r>
              <a:rPr lang="en-US" altLang="zh-CN" dirty="0"/>
              <a:t>B</a:t>
            </a:r>
            <a:r>
              <a:rPr lang="zh-CN" altLang="en-US" dirty="0"/>
              <a:t>的左儿子和</a:t>
            </a:r>
            <a:r>
              <a:rPr lang="en-US" altLang="zh-CN" dirty="0"/>
              <a:t>A</a:t>
            </a:r>
            <a:r>
              <a:rPr lang="zh-CN" altLang="en-US" dirty="0"/>
              <a:t>的左儿子合并，</a:t>
            </a:r>
            <a:r>
              <a:rPr lang="en-US" altLang="zh-CN" dirty="0"/>
              <a:t>B</a:t>
            </a:r>
            <a:r>
              <a:rPr lang="zh-CN" altLang="en-US" dirty="0"/>
              <a:t>的右儿子和</a:t>
            </a:r>
            <a:r>
              <a:rPr lang="en-US" altLang="zh-CN" dirty="0"/>
              <a:t>A</a:t>
            </a:r>
            <a:r>
              <a:rPr lang="zh-CN" altLang="en-US" dirty="0"/>
              <a:t>的右儿子合并，然后返回</a:t>
            </a:r>
            <a:r>
              <a:rPr lang="en-US" altLang="zh-CN" dirty="0"/>
              <a:t>A</a:t>
            </a:r>
            <a:r>
              <a:rPr lang="zh-CN" altLang="en-US" dirty="0"/>
              <a:t>节点</a:t>
            </a:r>
            <a:endParaRPr lang="en-US" altLang="zh-CN" dirty="0"/>
          </a:p>
          <a:p>
            <a:r>
              <a:rPr lang="en-US" altLang="zh-CN" dirty="0"/>
              <a:t>2.</a:t>
            </a:r>
            <a:r>
              <a:rPr lang="zh-CN" altLang="en-US" dirty="0"/>
              <a:t>如果</a:t>
            </a:r>
            <a:r>
              <a:rPr lang="en-US" altLang="zh-CN" dirty="0"/>
              <a:t>A,B</a:t>
            </a:r>
            <a:r>
              <a:rPr lang="zh-CN" altLang="en-US" dirty="0"/>
              <a:t>中有一个是空的，我们返回另一个非空的节点</a:t>
            </a:r>
          </a:p>
        </p:txBody>
      </p:sp>
    </p:spTree>
    <p:extLst>
      <p:ext uri="{BB962C8B-B14F-4D97-AF65-F5344CB8AC3E}">
        <p14:creationId xmlns:p14="http://schemas.microsoft.com/office/powerpoint/2010/main" val="782380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A2049-A20C-4B3E-B79A-3EE267396FF3}"/>
              </a:ext>
            </a:extLst>
          </p:cNvPr>
          <p:cNvSpPr>
            <a:spLocks noGrp="1"/>
          </p:cNvSpPr>
          <p:nvPr>
            <p:ph type="title"/>
          </p:nvPr>
        </p:nvSpPr>
        <p:spPr/>
        <p:txBody>
          <a:bodyPr/>
          <a:lstStyle/>
          <a:p>
            <a:r>
              <a:rPr lang="zh-CN" altLang="en-US" dirty="0"/>
              <a:t>演示一下</a:t>
            </a:r>
          </a:p>
        </p:txBody>
      </p:sp>
      <p:sp>
        <p:nvSpPr>
          <p:cNvPr id="3" name="Content Placeholder 2">
            <a:extLst>
              <a:ext uri="{FF2B5EF4-FFF2-40B4-BE49-F238E27FC236}">
                <a16:creationId xmlns:a16="http://schemas.microsoft.com/office/drawing/2014/main" id="{ED6097B8-E742-4D89-B59B-263A8BBDAC4B}"/>
              </a:ext>
            </a:extLst>
          </p:cNvPr>
          <p:cNvSpPr>
            <a:spLocks noGrp="1"/>
          </p:cNvSpPr>
          <p:nvPr>
            <p:ph idx="1"/>
          </p:nvPr>
        </p:nvSpPr>
        <p:spPr/>
        <p:txBody>
          <a:bodyPr/>
          <a:lstStyle/>
          <a:p>
            <a:endParaRPr lang="zh-CN" altLang="en-US" dirty="0"/>
          </a:p>
        </p:txBody>
      </p:sp>
      <p:pic>
        <p:nvPicPr>
          <p:cNvPr id="4" name="Picture 3">
            <a:extLst>
              <a:ext uri="{FF2B5EF4-FFF2-40B4-BE49-F238E27FC236}">
                <a16:creationId xmlns:a16="http://schemas.microsoft.com/office/drawing/2014/main" id="{E210B6A3-3CE3-49A4-B65E-BBD5CB25E4B1}"/>
              </a:ext>
            </a:extLst>
          </p:cNvPr>
          <p:cNvPicPr>
            <a:picLocks noChangeAspect="1"/>
          </p:cNvPicPr>
          <p:nvPr/>
        </p:nvPicPr>
        <p:blipFill>
          <a:blip r:embed="rId2"/>
          <a:stretch>
            <a:fillRect/>
          </a:stretch>
        </p:blipFill>
        <p:spPr>
          <a:xfrm>
            <a:off x="0" y="1775630"/>
            <a:ext cx="5997998" cy="1709677"/>
          </a:xfrm>
          <a:prstGeom prst="rect">
            <a:avLst/>
          </a:prstGeom>
        </p:spPr>
      </p:pic>
      <p:pic>
        <p:nvPicPr>
          <p:cNvPr id="5" name="Picture 4">
            <a:extLst>
              <a:ext uri="{FF2B5EF4-FFF2-40B4-BE49-F238E27FC236}">
                <a16:creationId xmlns:a16="http://schemas.microsoft.com/office/drawing/2014/main" id="{72866631-D610-457C-9D4D-93B104E5C16E}"/>
              </a:ext>
            </a:extLst>
          </p:cNvPr>
          <p:cNvPicPr>
            <a:picLocks noChangeAspect="1"/>
          </p:cNvPicPr>
          <p:nvPr/>
        </p:nvPicPr>
        <p:blipFill>
          <a:blip r:embed="rId3"/>
          <a:stretch>
            <a:fillRect/>
          </a:stretch>
        </p:blipFill>
        <p:spPr>
          <a:xfrm>
            <a:off x="5798585" y="1702232"/>
            <a:ext cx="6393415" cy="1695906"/>
          </a:xfrm>
          <a:prstGeom prst="rect">
            <a:avLst/>
          </a:prstGeom>
        </p:spPr>
      </p:pic>
      <p:pic>
        <p:nvPicPr>
          <p:cNvPr id="6" name="Picture 5">
            <a:extLst>
              <a:ext uri="{FF2B5EF4-FFF2-40B4-BE49-F238E27FC236}">
                <a16:creationId xmlns:a16="http://schemas.microsoft.com/office/drawing/2014/main" id="{549825DA-703D-42CE-9084-4E4B979DFF80}"/>
              </a:ext>
            </a:extLst>
          </p:cNvPr>
          <p:cNvPicPr>
            <a:picLocks noChangeAspect="1"/>
          </p:cNvPicPr>
          <p:nvPr/>
        </p:nvPicPr>
        <p:blipFill>
          <a:blip r:embed="rId4"/>
          <a:stretch>
            <a:fillRect/>
          </a:stretch>
        </p:blipFill>
        <p:spPr>
          <a:xfrm>
            <a:off x="47167" y="3515423"/>
            <a:ext cx="5751418" cy="1640345"/>
          </a:xfrm>
          <a:prstGeom prst="rect">
            <a:avLst/>
          </a:prstGeom>
        </p:spPr>
      </p:pic>
    </p:spTree>
    <p:extLst>
      <p:ext uri="{BB962C8B-B14F-4D97-AF65-F5344CB8AC3E}">
        <p14:creationId xmlns:p14="http://schemas.microsoft.com/office/powerpoint/2010/main" val="1239343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A82DD-8DCD-4AD1-B231-F8967B01C8AA}"/>
              </a:ext>
            </a:extLst>
          </p:cNvPr>
          <p:cNvSpPr>
            <a:spLocks noGrp="1"/>
          </p:cNvSpPr>
          <p:nvPr>
            <p:ph type="title"/>
          </p:nvPr>
        </p:nvSpPr>
        <p:spPr/>
        <p:txBody>
          <a:bodyPr/>
          <a:lstStyle/>
          <a:p>
            <a:r>
              <a:rPr lang="zh-CN" altLang="en-US" dirty="0"/>
              <a:t>代码</a:t>
            </a:r>
          </a:p>
        </p:txBody>
      </p:sp>
      <p:sp>
        <p:nvSpPr>
          <p:cNvPr id="3" name="Content Placeholder 2">
            <a:extLst>
              <a:ext uri="{FF2B5EF4-FFF2-40B4-BE49-F238E27FC236}">
                <a16:creationId xmlns:a16="http://schemas.microsoft.com/office/drawing/2014/main" id="{DC2B27DD-514C-4421-B937-6C251E99BA7D}"/>
              </a:ext>
            </a:extLst>
          </p:cNvPr>
          <p:cNvSpPr>
            <a:spLocks noGrp="1"/>
          </p:cNvSpPr>
          <p:nvPr>
            <p:ph idx="1"/>
          </p:nvPr>
        </p:nvSpPr>
        <p:spPr/>
        <p:txBody>
          <a:bodyPr/>
          <a:lstStyle/>
          <a:p>
            <a:endParaRPr lang="zh-CN" altLang="en-US"/>
          </a:p>
        </p:txBody>
      </p:sp>
      <p:pic>
        <p:nvPicPr>
          <p:cNvPr id="5" name="Picture 4">
            <a:extLst>
              <a:ext uri="{FF2B5EF4-FFF2-40B4-BE49-F238E27FC236}">
                <a16:creationId xmlns:a16="http://schemas.microsoft.com/office/drawing/2014/main" id="{47879F98-402D-4776-8E99-3EA3984162F2}"/>
              </a:ext>
            </a:extLst>
          </p:cNvPr>
          <p:cNvPicPr>
            <a:picLocks noChangeAspect="1"/>
          </p:cNvPicPr>
          <p:nvPr/>
        </p:nvPicPr>
        <p:blipFill>
          <a:blip r:embed="rId2"/>
          <a:stretch>
            <a:fillRect/>
          </a:stretch>
        </p:blipFill>
        <p:spPr>
          <a:xfrm>
            <a:off x="838200" y="1825625"/>
            <a:ext cx="4724400" cy="4038600"/>
          </a:xfrm>
          <a:prstGeom prst="rect">
            <a:avLst/>
          </a:prstGeom>
        </p:spPr>
      </p:pic>
    </p:spTree>
    <p:extLst>
      <p:ext uri="{BB962C8B-B14F-4D97-AF65-F5344CB8AC3E}">
        <p14:creationId xmlns:p14="http://schemas.microsoft.com/office/powerpoint/2010/main" val="3975006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22626-E184-4D4B-83A0-3A017E89F7D8}"/>
              </a:ext>
            </a:extLst>
          </p:cNvPr>
          <p:cNvSpPr>
            <a:spLocks noGrp="1"/>
          </p:cNvSpPr>
          <p:nvPr>
            <p:ph type="title"/>
          </p:nvPr>
        </p:nvSpPr>
        <p:spPr/>
        <p:txBody>
          <a:bodyPr/>
          <a:lstStyle/>
          <a:p>
            <a:r>
              <a:rPr lang="en-US" altLang="zh-CN" dirty="0"/>
              <a:t>Luogu2839 [</a:t>
            </a:r>
            <a:r>
              <a:rPr lang="zh-CN" altLang="en-US" dirty="0"/>
              <a:t>国家集训队</a:t>
            </a:r>
            <a:r>
              <a:rPr lang="en-US" altLang="zh-CN" dirty="0"/>
              <a:t>]middle</a:t>
            </a:r>
            <a:endParaRPr lang="zh-CN" altLang="en-US" dirty="0"/>
          </a:p>
        </p:txBody>
      </p:sp>
      <p:sp>
        <p:nvSpPr>
          <p:cNvPr id="3" name="Content Placeholder 2">
            <a:extLst>
              <a:ext uri="{FF2B5EF4-FFF2-40B4-BE49-F238E27FC236}">
                <a16:creationId xmlns:a16="http://schemas.microsoft.com/office/drawing/2014/main" id="{58DEF93E-0877-467B-8098-25FD2D50523B}"/>
              </a:ext>
            </a:extLst>
          </p:cNvPr>
          <p:cNvSpPr>
            <a:spLocks noGrp="1"/>
          </p:cNvSpPr>
          <p:nvPr>
            <p:ph idx="1"/>
          </p:nvPr>
        </p:nvSpPr>
        <p:spPr/>
        <p:txBody>
          <a:bodyPr/>
          <a:lstStyle/>
          <a:p>
            <a:r>
              <a:rPr lang="zh-CN" altLang="en-US" dirty="0"/>
              <a:t>一个长度为</a:t>
            </a:r>
            <a:r>
              <a:rPr lang="en-US" altLang="zh-CN" dirty="0"/>
              <a:t>n</a:t>
            </a:r>
            <a:r>
              <a:rPr lang="zh-CN" altLang="en-US" dirty="0"/>
              <a:t>的序列</a:t>
            </a:r>
            <a:r>
              <a:rPr lang="en-US" altLang="zh-CN" dirty="0"/>
              <a:t>a</a:t>
            </a:r>
            <a:r>
              <a:rPr lang="zh-CN" altLang="en-US" dirty="0"/>
              <a:t>，设其排过序之后为</a:t>
            </a:r>
            <a:r>
              <a:rPr lang="en-US" altLang="zh-CN" dirty="0"/>
              <a:t>b</a:t>
            </a:r>
            <a:r>
              <a:rPr lang="zh-CN" altLang="en-US" dirty="0"/>
              <a:t>，其中位数定义为</a:t>
            </a:r>
            <a:r>
              <a:rPr lang="en-US" altLang="zh-CN" dirty="0"/>
              <a:t>b[n/2]</a:t>
            </a:r>
            <a:r>
              <a:rPr lang="zh-CN" altLang="en-US" dirty="0"/>
              <a:t>，其中</a:t>
            </a:r>
            <a:r>
              <a:rPr lang="en-US" altLang="zh-CN" dirty="0" err="1"/>
              <a:t>a,b</a:t>
            </a:r>
            <a:r>
              <a:rPr lang="zh-CN" altLang="en-US" dirty="0"/>
              <a:t>从</a:t>
            </a:r>
            <a:r>
              <a:rPr lang="en-US" altLang="zh-CN" dirty="0"/>
              <a:t>0</a:t>
            </a:r>
            <a:r>
              <a:rPr lang="zh-CN" altLang="en-US" dirty="0"/>
              <a:t>开始标号</a:t>
            </a:r>
            <a:r>
              <a:rPr lang="en-US" altLang="zh-CN" dirty="0"/>
              <a:t>,</a:t>
            </a:r>
            <a:r>
              <a:rPr lang="zh-CN" altLang="en-US" dirty="0"/>
              <a:t>除法取下整。</a:t>
            </a:r>
            <a:endParaRPr lang="en-US" altLang="zh-CN" dirty="0"/>
          </a:p>
          <a:p>
            <a:r>
              <a:rPr lang="zh-CN" altLang="en-US" dirty="0"/>
              <a:t>给你一个长度为</a:t>
            </a:r>
            <a:r>
              <a:rPr lang="en-US" altLang="zh-CN" dirty="0"/>
              <a:t>n</a:t>
            </a:r>
            <a:r>
              <a:rPr lang="zh-CN" altLang="en-US" dirty="0"/>
              <a:t>的序列</a:t>
            </a:r>
            <a:r>
              <a:rPr lang="en-US" altLang="zh-CN" dirty="0"/>
              <a:t>s</a:t>
            </a:r>
            <a:r>
              <a:rPr lang="zh-CN" altLang="en-US" dirty="0"/>
              <a:t>。</a:t>
            </a:r>
            <a:br>
              <a:rPr lang="en-US" altLang="zh-CN" dirty="0"/>
            </a:br>
            <a:r>
              <a:rPr lang="zh-CN" altLang="en-US" dirty="0"/>
              <a:t>回答</a:t>
            </a:r>
            <a:r>
              <a:rPr lang="en-US" altLang="zh-CN" dirty="0"/>
              <a:t>q</a:t>
            </a:r>
            <a:r>
              <a:rPr lang="zh-CN" altLang="en-US" dirty="0"/>
              <a:t>个这样的询问：</a:t>
            </a:r>
            <a:r>
              <a:rPr lang="en-US" altLang="zh-CN" dirty="0"/>
              <a:t>s</a:t>
            </a:r>
            <a:r>
              <a:rPr lang="zh-CN" altLang="en-US" dirty="0"/>
              <a:t>的左端点在</a:t>
            </a:r>
            <a:r>
              <a:rPr lang="en-US" altLang="zh-CN" dirty="0"/>
              <a:t>[</a:t>
            </a:r>
            <a:r>
              <a:rPr lang="en-US" altLang="zh-CN" dirty="0" err="1"/>
              <a:t>a,b</a:t>
            </a:r>
            <a:r>
              <a:rPr lang="en-US" altLang="zh-CN" dirty="0"/>
              <a:t>]</a:t>
            </a:r>
            <a:r>
              <a:rPr lang="zh-CN" altLang="en-US" dirty="0"/>
              <a:t>之间</a:t>
            </a:r>
            <a:r>
              <a:rPr lang="en-US" altLang="zh-CN" dirty="0"/>
              <a:t>,</a:t>
            </a:r>
            <a:r>
              <a:rPr lang="zh-CN" altLang="en-US" dirty="0"/>
              <a:t>右端点在</a:t>
            </a:r>
            <a:r>
              <a:rPr lang="en-US" altLang="zh-CN" dirty="0"/>
              <a:t>[</a:t>
            </a:r>
            <a:r>
              <a:rPr lang="en-US" altLang="zh-CN" dirty="0" err="1"/>
              <a:t>c,d</a:t>
            </a:r>
            <a:r>
              <a:rPr lang="en-US" altLang="zh-CN" dirty="0"/>
              <a:t>]</a:t>
            </a:r>
            <a:r>
              <a:rPr lang="zh-CN" altLang="en-US" dirty="0"/>
              <a:t>之间的连续子序列中，最大的中位数。其中</a:t>
            </a:r>
            <a:r>
              <a:rPr lang="en-US" altLang="zh-CN" dirty="0"/>
              <a:t>a&lt;b&lt;c&lt;d</a:t>
            </a:r>
            <a:r>
              <a:rPr lang="zh-CN" altLang="en-US" dirty="0"/>
              <a:t>。</a:t>
            </a:r>
            <a:endParaRPr lang="en-US" altLang="zh-CN" dirty="0"/>
          </a:p>
          <a:p>
            <a:r>
              <a:rPr lang="zh-CN" altLang="en-US" dirty="0"/>
              <a:t>强制在线</a:t>
            </a:r>
          </a:p>
          <a:p>
            <a:endParaRPr lang="zh-CN" altLang="en-US" dirty="0"/>
          </a:p>
        </p:txBody>
      </p:sp>
    </p:spTree>
    <p:extLst>
      <p:ext uri="{BB962C8B-B14F-4D97-AF65-F5344CB8AC3E}">
        <p14:creationId xmlns:p14="http://schemas.microsoft.com/office/powerpoint/2010/main" val="2630037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1FED9-10A0-4212-B203-7E38617571A7}"/>
              </a:ext>
            </a:extLst>
          </p:cNvPr>
          <p:cNvSpPr>
            <a:spLocks noGrp="1"/>
          </p:cNvSpPr>
          <p:nvPr>
            <p:ph type="title"/>
          </p:nvPr>
        </p:nvSpPr>
        <p:spPr/>
        <p:txBody>
          <a:bodyPr/>
          <a:lstStyle/>
          <a:p>
            <a:r>
              <a:rPr lang="zh-CN" altLang="en-US" dirty="0"/>
              <a:t>复杂度</a:t>
            </a:r>
          </a:p>
        </p:txBody>
      </p:sp>
      <p:sp>
        <p:nvSpPr>
          <p:cNvPr id="3" name="Content Placeholder 2">
            <a:extLst>
              <a:ext uri="{FF2B5EF4-FFF2-40B4-BE49-F238E27FC236}">
                <a16:creationId xmlns:a16="http://schemas.microsoft.com/office/drawing/2014/main" id="{F8EBB9FF-F703-4324-AA73-7B06B0FB08CA}"/>
              </a:ext>
            </a:extLst>
          </p:cNvPr>
          <p:cNvSpPr>
            <a:spLocks noGrp="1"/>
          </p:cNvSpPr>
          <p:nvPr>
            <p:ph idx="1"/>
          </p:nvPr>
        </p:nvSpPr>
        <p:spPr/>
        <p:txBody>
          <a:bodyPr/>
          <a:lstStyle/>
          <a:p>
            <a:r>
              <a:rPr lang="zh-CN" altLang="en-US" dirty="0"/>
              <a:t>以总的节点个数做均摊</a:t>
            </a:r>
            <a:endParaRPr lang="en-US" altLang="zh-CN" dirty="0"/>
          </a:p>
          <a:p>
            <a:r>
              <a:rPr lang="zh-CN" altLang="en-US" dirty="0"/>
              <a:t>我们考虑证明上述两种情况下的复杂度都有保证：</a:t>
            </a:r>
            <a:endParaRPr lang="en-US" altLang="zh-CN" dirty="0"/>
          </a:p>
          <a:p>
            <a:r>
              <a:rPr lang="en-US" altLang="zh-CN" dirty="0"/>
              <a:t>1.</a:t>
            </a:r>
            <a:r>
              <a:rPr lang="zh-CN" altLang="en-US" dirty="0"/>
              <a:t> 每次如果</a:t>
            </a:r>
            <a:r>
              <a:rPr lang="en-US" altLang="zh-CN" dirty="0"/>
              <a:t>A,B</a:t>
            </a:r>
            <a:r>
              <a:rPr lang="zh-CN" altLang="en-US" dirty="0"/>
              <a:t>都非空，这里合并后</a:t>
            </a:r>
            <a:r>
              <a:rPr lang="en-US" altLang="zh-CN" dirty="0"/>
              <a:t>B</a:t>
            </a:r>
            <a:r>
              <a:rPr lang="zh-CN" altLang="en-US" dirty="0"/>
              <a:t>节点消失所以减少了</a:t>
            </a:r>
            <a:r>
              <a:rPr lang="en-US" altLang="zh-CN" dirty="0"/>
              <a:t>1</a:t>
            </a:r>
            <a:r>
              <a:rPr lang="zh-CN" altLang="en-US" dirty="0"/>
              <a:t>个节点，总共可以减少</a:t>
            </a:r>
            <a:r>
              <a:rPr lang="en-US" altLang="zh-CN" dirty="0"/>
              <a:t>O(</a:t>
            </a:r>
            <a:r>
              <a:rPr lang="en-US" altLang="zh-CN" dirty="0" err="1"/>
              <a:t>nlogn</a:t>
            </a:r>
            <a:r>
              <a:rPr lang="en-US" altLang="zh-CN" dirty="0"/>
              <a:t>)</a:t>
            </a:r>
            <a:r>
              <a:rPr lang="zh-CN" altLang="en-US" dirty="0"/>
              <a:t>个节点，并且递归下去了</a:t>
            </a:r>
            <a:r>
              <a:rPr lang="en-US" altLang="zh-CN" dirty="0"/>
              <a:t>2</a:t>
            </a:r>
            <a:r>
              <a:rPr lang="zh-CN" altLang="en-US" dirty="0"/>
              <a:t>个分支</a:t>
            </a:r>
            <a:endParaRPr lang="en-US" altLang="zh-CN" dirty="0"/>
          </a:p>
          <a:p>
            <a:r>
              <a:rPr lang="en-US" altLang="zh-CN" dirty="0"/>
              <a:t>2. </a:t>
            </a:r>
            <a:r>
              <a:rPr lang="zh-CN" altLang="en-US" dirty="0"/>
              <a:t>如果</a:t>
            </a:r>
            <a:r>
              <a:rPr lang="en-US" altLang="zh-CN" dirty="0"/>
              <a:t>A,B</a:t>
            </a:r>
            <a:r>
              <a:rPr lang="zh-CN" altLang="en-US" dirty="0"/>
              <a:t>中有一个是空的，则可递归的分支减少了</a:t>
            </a:r>
            <a:r>
              <a:rPr lang="en-US" altLang="zh-CN" dirty="0"/>
              <a:t>1</a:t>
            </a:r>
            <a:r>
              <a:rPr lang="zh-CN" altLang="en-US" dirty="0"/>
              <a:t>，这里我们花费了</a:t>
            </a:r>
            <a:r>
              <a:rPr lang="en-US" altLang="zh-CN" dirty="0"/>
              <a:t>O(1)</a:t>
            </a:r>
            <a:r>
              <a:rPr lang="zh-CN" altLang="en-US" dirty="0"/>
              <a:t>的代价的指针操作</a:t>
            </a:r>
            <a:endParaRPr lang="en-US" altLang="zh-CN" dirty="0"/>
          </a:p>
          <a:p>
            <a:r>
              <a:rPr lang="zh-CN" altLang="en-US" dirty="0"/>
              <a:t>总时间复杂度</a:t>
            </a:r>
            <a:r>
              <a:rPr lang="en-US" altLang="zh-CN" dirty="0"/>
              <a:t>O(</a:t>
            </a:r>
            <a:r>
              <a:rPr lang="en-US" altLang="zh-CN" dirty="0" err="1"/>
              <a:t>nlogn</a:t>
            </a:r>
            <a:r>
              <a:rPr lang="en-US" altLang="zh-CN" dirty="0"/>
              <a:t>)</a:t>
            </a:r>
            <a:endParaRPr lang="zh-CN" altLang="en-US" dirty="0"/>
          </a:p>
        </p:txBody>
      </p:sp>
    </p:spTree>
    <p:extLst>
      <p:ext uri="{BB962C8B-B14F-4D97-AF65-F5344CB8AC3E}">
        <p14:creationId xmlns:p14="http://schemas.microsoft.com/office/powerpoint/2010/main" val="3968073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ADED9-1DA6-40C9-9815-A82FAA45F9D1}"/>
              </a:ext>
            </a:extLst>
          </p:cNvPr>
          <p:cNvSpPr>
            <a:spLocks noGrp="1"/>
          </p:cNvSpPr>
          <p:nvPr>
            <p:ph type="title"/>
          </p:nvPr>
        </p:nvSpPr>
        <p:spPr/>
        <p:txBody>
          <a:bodyPr/>
          <a:lstStyle/>
          <a:p>
            <a:r>
              <a:rPr lang="en-US" altLang="zh-CN" dirty="0"/>
              <a:t>Luogu5494 [</a:t>
            </a:r>
            <a:r>
              <a:rPr lang="zh-CN" altLang="en-US" dirty="0"/>
              <a:t>模板</a:t>
            </a:r>
            <a:r>
              <a:rPr lang="en-US" altLang="zh-CN" dirty="0"/>
              <a:t>] </a:t>
            </a:r>
            <a:r>
              <a:rPr lang="zh-CN" altLang="en-US" dirty="0"/>
              <a:t>线段树分裂</a:t>
            </a:r>
          </a:p>
        </p:txBody>
      </p:sp>
      <p:pic>
        <p:nvPicPr>
          <p:cNvPr id="5" name="Content Placeholder 4">
            <a:extLst>
              <a:ext uri="{FF2B5EF4-FFF2-40B4-BE49-F238E27FC236}">
                <a16:creationId xmlns:a16="http://schemas.microsoft.com/office/drawing/2014/main" id="{73D1ED6D-C311-4ECC-A701-844D0D8545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7926334" cy="2956813"/>
          </a:xfrm>
        </p:spPr>
      </p:pic>
    </p:spTree>
    <p:extLst>
      <p:ext uri="{BB962C8B-B14F-4D97-AF65-F5344CB8AC3E}">
        <p14:creationId xmlns:p14="http://schemas.microsoft.com/office/powerpoint/2010/main" val="1951865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F3E24-6940-4E9F-B47E-78A170CABDE9}"/>
              </a:ext>
            </a:extLst>
          </p:cNvPr>
          <p:cNvSpPr>
            <a:spLocks noGrp="1"/>
          </p:cNvSpPr>
          <p:nvPr>
            <p:ph type="title"/>
          </p:nvPr>
        </p:nvSpPr>
        <p:spPr/>
        <p:txBody>
          <a:bodyPr/>
          <a:lstStyle/>
          <a:p>
            <a:r>
              <a:rPr lang="en-US" altLang="zh-CN" dirty="0"/>
              <a:t>Solution</a:t>
            </a:r>
            <a:endParaRPr lang="zh-CN" altLang="en-US" dirty="0"/>
          </a:p>
        </p:txBody>
      </p:sp>
      <p:sp>
        <p:nvSpPr>
          <p:cNvPr id="3" name="Content Placeholder 2">
            <a:extLst>
              <a:ext uri="{FF2B5EF4-FFF2-40B4-BE49-F238E27FC236}">
                <a16:creationId xmlns:a16="http://schemas.microsoft.com/office/drawing/2014/main" id="{E43008EC-8B77-4A8D-8C20-56BFF80E07AC}"/>
              </a:ext>
            </a:extLst>
          </p:cNvPr>
          <p:cNvSpPr>
            <a:spLocks noGrp="1"/>
          </p:cNvSpPr>
          <p:nvPr>
            <p:ph idx="1"/>
          </p:nvPr>
        </p:nvSpPr>
        <p:spPr/>
        <p:txBody>
          <a:bodyPr/>
          <a:lstStyle/>
          <a:p>
            <a:r>
              <a:rPr lang="zh-CN" altLang="en-US" dirty="0"/>
              <a:t>合并的话我们都会做</a:t>
            </a:r>
            <a:endParaRPr lang="en-US" altLang="zh-CN" dirty="0"/>
          </a:p>
          <a:p>
            <a:r>
              <a:rPr lang="zh-CN" altLang="en-US" dirty="0"/>
              <a:t>问题在于分裂</a:t>
            </a:r>
            <a:endParaRPr lang="en-US" altLang="zh-CN" dirty="0"/>
          </a:p>
          <a:p>
            <a:r>
              <a:rPr lang="zh-CN" altLang="en-US" dirty="0"/>
              <a:t>能不能证明一下分裂的复杂度？</a:t>
            </a:r>
            <a:endParaRPr lang="en-US" altLang="zh-CN" dirty="0"/>
          </a:p>
          <a:p>
            <a:endParaRPr lang="zh-CN" altLang="en-US" dirty="0"/>
          </a:p>
        </p:txBody>
      </p:sp>
    </p:spTree>
    <p:extLst>
      <p:ext uri="{BB962C8B-B14F-4D97-AF65-F5344CB8AC3E}">
        <p14:creationId xmlns:p14="http://schemas.microsoft.com/office/powerpoint/2010/main" val="2709944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9C424-73EB-4E40-8544-3BBE59B69F12}"/>
              </a:ext>
            </a:extLst>
          </p:cNvPr>
          <p:cNvSpPr>
            <a:spLocks noGrp="1"/>
          </p:cNvSpPr>
          <p:nvPr>
            <p:ph type="title"/>
          </p:nvPr>
        </p:nvSpPr>
        <p:spPr/>
        <p:txBody>
          <a:bodyPr/>
          <a:lstStyle/>
          <a:p>
            <a:r>
              <a:rPr lang="en-US" altLang="zh-CN" dirty="0"/>
              <a:t>Solution</a:t>
            </a:r>
            <a:endParaRPr lang="zh-CN" altLang="en-US" dirty="0"/>
          </a:p>
        </p:txBody>
      </p:sp>
      <p:sp>
        <p:nvSpPr>
          <p:cNvPr id="3" name="Content Placeholder 2">
            <a:extLst>
              <a:ext uri="{FF2B5EF4-FFF2-40B4-BE49-F238E27FC236}">
                <a16:creationId xmlns:a16="http://schemas.microsoft.com/office/drawing/2014/main" id="{D68E488A-F21B-4820-AAF4-9B5ADECCAB9D}"/>
              </a:ext>
            </a:extLst>
          </p:cNvPr>
          <p:cNvSpPr>
            <a:spLocks noGrp="1"/>
          </p:cNvSpPr>
          <p:nvPr>
            <p:ph idx="1"/>
          </p:nvPr>
        </p:nvSpPr>
        <p:spPr/>
        <p:txBody>
          <a:bodyPr/>
          <a:lstStyle/>
          <a:p>
            <a:r>
              <a:rPr lang="zh-CN" altLang="en-US" dirty="0"/>
              <a:t>这里考虑“线段树合并”的势能</a:t>
            </a:r>
            <a:endParaRPr lang="en-US" altLang="zh-CN" dirty="0"/>
          </a:p>
          <a:p>
            <a:r>
              <a:rPr lang="zh-CN" altLang="en-US" dirty="0"/>
              <a:t>线段树合并为什么复杂度是对的？因为可以证明每次花费常数代价一定会减少一个节点</a:t>
            </a:r>
            <a:endParaRPr lang="en-US" altLang="zh-CN" dirty="0"/>
          </a:p>
          <a:p>
            <a:r>
              <a:rPr lang="zh-CN" altLang="en-US" dirty="0"/>
              <a:t>每次分裂只会增加</a:t>
            </a:r>
            <a:r>
              <a:rPr lang="en-US" altLang="zh-CN" dirty="0"/>
              <a:t>O(</a:t>
            </a:r>
            <a:r>
              <a:rPr lang="en-US" altLang="zh-CN" dirty="0" err="1"/>
              <a:t>logn</a:t>
            </a:r>
            <a:r>
              <a:rPr lang="en-US" altLang="zh-CN" dirty="0"/>
              <a:t>)</a:t>
            </a:r>
            <a:r>
              <a:rPr lang="zh-CN" altLang="en-US" dirty="0"/>
              <a:t>的势能</a:t>
            </a:r>
            <a:endParaRPr lang="en-US" altLang="zh-CN" dirty="0"/>
          </a:p>
          <a:p>
            <a:r>
              <a:rPr lang="zh-CN" altLang="en-US" dirty="0"/>
              <a:t>因为线段树每层只会访问到一个节点，最多将这一个节点变成两个，所以只会增加</a:t>
            </a:r>
            <a:r>
              <a:rPr lang="en-US" altLang="zh-CN" dirty="0"/>
              <a:t>O(</a:t>
            </a:r>
            <a:r>
              <a:rPr lang="en-US" altLang="zh-CN" dirty="0" err="1"/>
              <a:t>logn</a:t>
            </a:r>
            <a:r>
              <a:rPr lang="en-US" altLang="zh-CN" dirty="0"/>
              <a:t>)</a:t>
            </a:r>
            <a:r>
              <a:rPr lang="zh-CN" altLang="en-US" dirty="0"/>
              <a:t>个节点</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a:p>
            <a:endParaRPr lang="zh-CN" altLang="en-US" dirty="0"/>
          </a:p>
        </p:txBody>
      </p:sp>
    </p:spTree>
    <p:extLst>
      <p:ext uri="{BB962C8B-B14F-4D97-AF65-F5344CB8AC3E}">
        <p14:creationId xmlns:p14="http://schemas.microsoft.com/office/powerpoint/2010/main" val="2222643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noChangeArrowheads="1"/>
          </p:cNvSpPr>
          <p:nvPr>
            <p:ph type="title"/>
          </p:nvPr>
        </p:nvSpPr>
        <p:spPr/>
        <p:txBody>
          <a:bodyPr/>
          <a:lstStyle/>
          <a:p>
            <a:r>
              <a:rPr lang="en-US" altLang="zh-CN" dirty="0"/>
              <a:t>Luogu2824 [HEOI2016]</a:t>
            </a:r>
            <a:r>
              <a:rPr lang="en-US" altLang="zh-CN" dirty="0" err="1"/>
              <a:t>排序</a:t>
            </a:r>
            <a:r>
              <a:rPr lang="zh-CN" altLang="en-US" dirty="0"/>
              <a:t>（加强版）</a:t>
            </a:r>
            <a:endParaRPr lang="en-US" altLang="zh-CN" dirty="0"/>
          </a:p>
        </p:txBody>
      </p:sp>
      <p:sp>
        <p:nvSpPr>
          <p:cNvPr id="76803" name="内容占位符 2"/>
          <p:cNvSpPr>
            <a:spLocks noGrp="1" noChangeArrowheads="1"/>
          </p:cNvSpPr>
          <p:nvPr>
            <p:ph idx="1"/>
          </p:nvPr>
        </p:nvSpPr>
        <p:spPr/>
        <p:txBody>
          <a:bodyPr>
            <a:normAutofit/>
          </a:bodyPr>
          <a:lstStyle/>
          <a:p>
            <a:pPr eaLnBrk="1" hangingPunct="1"/>
            <a:r>
              <a:rPr lang="zh-CN" altLang="en-US" dirty="0"/>
              <a:t>给出一个1到n的全排列，现在对这个全排列序列进行m次局部排序，排序分为两种：</a:t>
            </a:r>
          </a:p>
          <a:p>
            <a:pPr eaLnBrk="1" hangingPunct="1"/>
            <a:r>
              <a:rPr lang="zh-CN" altLang="en-US" dirty="0"/>
              <a:t>1:(0,l,r)表示将区间[l,r]的数字升序排序</a:t>
            </a:r>
          </a:p>
          <a:p>
            <a:pPr eaLnBrk="1" hangingPunct="1"/>
            <a:r>
              <a:rPr lang="zh-CN" altLang="en-US" dirty="0"/>
              <a:t>2:(1,l,r)表示将区间[l,r]的数字降序排序</a:t>
            </a:r>
          </a:p>
          <a:p>
            <a:pPr eaLnBrk="1" hangingPunct="1"/>
            <a:r>
              <a:rPr lang="en-US" altLang="zh-CN" dirty="0"/>
              <a:t>3</a:t>
            </a:r>
            <a:r>
              <a:rPr lang="en-US" altLang="zh-CN" dirty="0">
                <a:sym typeface="Wingdings" panose="05000000000000000000" pitchFamily="2" charset="2"/>
              </a:rPr>
              <a:t>:(2,x)</a:t>
            </a:r>
            <a:r>
              <a:rPr lang="zh-CN" altLang="en-US" dirty="0">
                <a:sym typeface="Wingdings" panose="05000000000000000000" pitchFamily="2" charset="2"/>
              </a:rPr>
              <a:t>表示查询</a:t>
            </a:r>
            <a:r>
              <a:rPr lang="en-US" altLang="zh-CN" dirty="0">
                <a:sym typeface="Wingdings" panose="05000000000000000000" pitchFamily="2" charset="2"/>
              </a:rPr>
              <a:t>x</a:t>
            </a:r>
            <a:r>
              <a:rPr lang="zh-CN" altLang="en-US" dirty="0">
                <a:sym typeface="Wingdings" panose="05000000000000000000" pitchFamily="2" charset="2"/>
              </a:rPr>
              <a:t>位置上的数字</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noChangeArrowheads="1"/>
          </p:cNvSpPr>
          <p:nvPr>
            <p:ph type="title"/>
          </p:nvPr>
        </p:nvSpPr>
        <p:spPr/>
        <p:txBody>
          <a:bodyPr/>
          <a:lstStyle/>
          <a:p>
            <a:r>
              <a:rPr lang="zh-CN" altLang="en-US" dirty="0"/>
              <a:t>分析</a:t>
            </a:r>
          </a:p>
        </p:txBody>
      </p:sp>
      <p:sp>
        <p:nvSpPr>
          <p:cNvPr id="77827" name="内容占位符 2"/>
          <p:cNvSpPr>
            <a:spLocks noGrp="1" noChangeArrowheads="1"/>
          </p:cNvSpPr>
          <p:nvPr>
            <p:ph idx="1"/>
          </p:nvPr>
        </p:nvSpPr>
        <p:spPr/>
        <p:txBody>
          <a:bodyPr>
            <a:normAutofit/>
          </a:bodyPr>
          <a:lstStyle/>
          <a:p>
            <a:pPr eaLnBrk="1" hangingPunct="1"/>
            <a:r>
              <a:rPr lang="zh-CN" altLang="en-US" dirty="0"/>
              <a:t>区间排序好像不是很好维护？</a:t>
            </a:r>
            <a:endParaRPr lang="en-US" altLang="zh-CN" dirty="0"/>
          </a:p>
          <a:p>
            <a:pPr eaLnBrk="1" hangingPunct="1"/>
            <a:r>
              <a:rPr lang="zh-CN" altLang="en-US" dirty="0"/>
              <a:t>能不能使用均摊的方法</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69BF2B-AE96-4A1E-96E9-64120F4BF5B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CFB5850-D167-4F9A-8B17-149762441C1E}"/>
              </a:ext>
            </a:extLst>
          </p:cNvPr>
          <p:cNvSpPr>
            <a:spLocks noGrp="1"/>
          </p:cNvSpPr>
          <p:nvPr>
            <p:ph idx="1"/>
          </p:nvPr>
        </p:nvSpPr>
        <p:spPr/>
        <p:txBody>
          <a:bodyPr/>
          <a:lstStyle/>
          <a:p>
            <a:r>
              <a:rPr lang="zh-CN" altLang="en-US" dirty="0"/>
              <a:t>这个区间排序有类似于颜色段均摊的性质</a:t>
            </a:r>
            <a:endParaRPr lang="en-US" altLang="zh-CN" dirty="0"/>
          </a:p>
          <a:p>
            <a:r>
              <a:rPr lang="zh-CN" altLang="en-US" dirty="0"/>
              <a:t>考虑使用平衡树维护每个被排序的段，每个段内开一个数据结构维护段内排序后的信息</a:t>
            </a:r>
          </a:p>
          <a:p>
            <a:r>
              <a:rPr lang="zh-CN" altLang="en-US" dirty="0"/>
              <a:t>每次区间排序就是把一些段合并起来，并且把两边的段进行分裂</a:t>
            </a:r>
            <a:endParaRPr lang="en-US" altLang="zh-CN" dirty="0"/>
          </a:p>
          <a:p>
            <a:r>
              <a:rPr lang="zh-CN" altLang="en-US" dirty="0"/>
              <a:t>这里的数据结构我们就选择线段树合并</a:t>
            </a:r>
            <a:endParaRPr lang="en-US" altLang="zh-CN" dirty="0"/>
          </a:p>
          <a:p>
            <a:r>
              <a:rPr lang="zh-CN" altLang="en-US" dirty="0"/>
              <a:t>可以发现，对于每个被排序后的段，里面的值都是有序的，所以只需要值的信息</a:t>
            </a:r>
          </a:p>
        </p:txBody>
      </p:sp>
    </p:spTree>
    <p:extLst>
      <p:ext uri="{BB962C8B-B14F-4D97-AF65-F5344CB8AC3E}">
        <p14:creationId xmlns:p14="http://schemas.microsoft.com/office/powerpoint/2010/main" val="3882546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4884CB-32EE-4B24-836D-DC5E586948F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FBE6BAF-59C1-423E-B182-2F46E0B5D9A1}"/>
              </a:ext>
            </a:extLst>
          </p:cNvPr>
          <p:cNvSpPr>
            <a:spLocks noGrp="1"/>
          </p:cNvSpPr>
          <p:nvPr>
            <p:ph idx="1"/>
          </p:nvPr>
        </p:nvSpPr>
        <p:spPr/>
        <p:txBody>
          <a:bodyPr/>
          <a:lstStyle/>
          <a:p>
            <a:r>
              <a:rPr lang="zh-CN" altLang="en-US" dirty="0"/>
              <a:t>考虑区间排序</a:t>
            </a:r>
            <a:endParaRPr lang="en-US" altLang="zh-CN" dirty="0"/>
          </a:p>
          <a:p>
            <a:r>
              <a:rPr lang="zh-CN" altLang="en-US" dirty="0"/>
              <a:t>使用数据结构来维护每个段的信息</a:t>
            </a:r>
            <a:endParaRPr lang="en-US" altLang="zh-CN" dirty="0"/>
          </a:p>
          <a:p>
            <a:r>
              <a:rPr lang="zh-CN" altLang="en-US" dirty="0"/>
              <a:t>合并的时候复杂度看起来很对</a:t>
            </a:r>
            <a:endParaRPr lang="en-US" altLang="zh-CN" dirty="0"/>
          </a:p>
          <a:p>
            <a:r>
              <a:rPr lang="zh-CN" altLang="en-US" dirty="0"/>
              <a:t>问题在于分裂，每次分裂会将线段树里前</a:t>
            </a:r>
            <a:r>
              <a:rPr lang="en-US" altLang="zh-CN" dirty="0"/>
              <a:t>k</a:t>
            </a:r>
            <a:r>
              <a:rPr lang="zh-CN" altLang="en-US" dirty="0"/>
              <a:t>小的和其余节点分开</a:t>
            </a:r>
            <a:endParaRPr lang="en-US" altLang="zh-CN" dirty="0"/>
          </a:p>
        </p:txBody>
      </p:sp>
    </p:spTree>
    <p:extLst>
      <p:ext uri="{BB962C8B-B14F-4D97-AF65-F5344CB8AC3E}">
        <p14:creationId xmlns:p14="http://schemas.microsoft.com/office/powerpoint/2010/main" val="1475465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9C424-73EB-4E40-8544-3BBE59B69F12}"/>
              </a:ext>
            </a:extLst>
          </p:cNvPr>
          <p:cNvSpPr>
            <a:spLocks noGrp="1"/>
          </p:cNvSpPr>
          <p:nvPr>
            <p:ph type="title"/>
          </p:nvPr>
        </p:nvSpPr>
        <p:spPr/>
        <p:txBody>
          <a:bodyPr/>
          <a:lstStyle/>
          <a:p>
            <a:r>
              <a:rPr lang="en-US" altLang="zh-CN" dirty="0"/>
              <a:t>Solution</a:t>
            </a:r>
            <a:endParaRPr lang="zh-CN" altLang="en-US" dirty="0"/>
          </a:p>
        </p:txBody>
      </p:sp>
      <p:sp>
        <p:nvSpPr>
          <p:cNvPr id="3" name="Content Placeholder 2">
            <a:extLst>
              <a:ext uri="{FF2B5EF4-FFF2-40B4-BE49-F238E27FC236}">
                <a16:creationId xmlns:a16="http://schemas.microsoft.com/office/drawing/2014/main" id="{D68E488A-F21B-4820-AAF4-9B5ADECCAB9D}"/>
              </a:ext>
            </a:extLst>
          </p:cNvPr>
          <p:cNvSpPr>
            <a:spLocks noGrp="1"/>
          </p:cNvSpPr>
          <p:nvPr>
            <p:ph idx="1"/>
          </p:nvPr>
        </p:nvSpPr>
        <p:spPr/>
        <p:txBody>
          <a:bodyPr/>
          <a:lstStyle/>
          <a:p>
            <a:r>
              <a:rPr lang="zh-CN" altLang="en-US" dirty="0"/>
              <a:t>这里考虑“线段树合并”的势能</a:t>
            </a:r>
            <a:endParaRPr lang="en-US" altLang="zh-CN" dirty="0"/>
          </a:p>
          <a:p>
            <a:r>
              <a:rPr lang="zh-CN" altLang="en-US" dirty="0"/>
              <a:t>线段树合并为什么复杂度是对的？因为可以证明每次花费常数代价一定会减少一个节点</a:t>
            </a:r>
            <a:endParaRPr lang="en-US" altLang="zh-CN" dirty="0"/>
          </a:p>
          <a:p>
            <a:r>
              <a:rPr lang="zh-CN" altLang="en-US" dirty="0"/>
              <a:t>每次分裂只会增加</a:t>
            </a:r>
            <a:r>
              <a:rPr lang="en-US" altLang="zh-CN" dirty="0"/>
              <a:t>O(</a:t>
            </a:r>
            <a:r>
              <a:rPr lang="en-US" altLang="zh-CN" dirty="0" err="1"/>
              <a:t>logn</a:t>
            </a:r>
            <a:r>
              <a:rPr lang="en-US" altLang="zh-CN" dirty="0"/>
              <a:t>)</a:t>
            </a:r>
            <a:r>
              <a:rPr lang="zh-CN" altLang="en-US" dirty="0"/>
              <a:t>的势能</a:t>
            </a:r>
            <a:endParaRPr lang="en-US" altLang="zh-CN" dirty="0"/>
          </a:p>
          <a:p>
            <a:r>
              <a:rPr lang="zh-CN" altLang="en-US" dirty="0"/>
              <a:t>因为线段树每层只会访问到一个节点，最多将这一个节点变成两个，所以只会增加</a:t>
            </a:r>
            <a:r>
              <a:rPr lang="en-US" altLang="zh-CN" dirty="0"/>
              <a:t>O(</a:t>
            </a:r>
            <a:r>
              <a:rPr lang="en-US" altLang="zh-CN" dirty="0" err="1"/>
              <a:t>logn</a:t>
            </a:r>
            <a:r>
              <a:rPr lang="en-US" altLang="zh-CN" dirty="0"/>
              <a:t>)</a:t>
            </a:r>
            <a:r>
              <a:rPr lang="zh-CN" altLang="en-US" dirty="0"/>
              <a:t>个节点</a:t>
            </a:r>
          </a:p>
          <a:p>
            <a:endParaRPr lang="zh-CN" altLang="en-US" dirty="0"/>
          </a:p>
        </p:txBody>
      </p:sp>
    </p:spTree>
    <p:extLst>
      <p:ext uri="{BB962C8B-B14F-4D97-AF65-F5344CB8AC3E}">
        <p14:creationId xmlns:p14="http://schemas.microsoft.com/office/powerpoint/2010/main" val="2672461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B8C325-2858-41FD-9176-510B0DE373F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2DCE691-CB9B-456F-B008-C45AA37E822F}"/>
              </a:ext>
            </a:extLst>
          </p:cNvPr>
          <p:cNvSpPr>
            <a:spLocks noGrp="1"/>
          </p:cNvSpPr>
          <p:nvPr>
            <p:ph idx="1"/>
          </p:nvPr>
        </p:nvSpPr>
        <p:spPr/>
        <p:txBody>
          <a:bodyPr/>
          <a:lstStyle/>
          <a:p>
            <a:r>
              <a:rPr lang="zh-CN" altLang="en-US" dirty="0"/>
              <a:t>于是我们外层使用一个</a:t>
            </a:r>
            <a:r>
              <a:rPr lang="en-US" altLang="zh-CN" dirty="0"/>
              <a:t>set</a:t>
            </a:r>
            <a:r>
              <a:rPr lang="zh-CN" altLang="en-US" dirty="0"/>
              <a:t>或者平衡树来维护</a:t>
            </a:r>
            <a:endParaRPr lang="en-US" altLang="zh-CN" dirty="0"/>
          </a:p>
          <a:p>
            <a:r>
              <a:rPr lang="zh-CN" altLang="en-US" dirty="0"/>
              <a:t>每次查询现在外层定位到内层的一棵线段树</a:t>
            </a:r>
            <a:endParaRPr lang="en-US" altLang="zh-CN" dirty="0"/>
          </a:p>
          <a:p>
            <a:r>
              <a:rPr lang="zh-CN" altLang="en-US" dirty="0"/>
              <a:t>然后就可以查询对应的值了</a:t>
            </a:r>
            <a:endParaRPr lang="en-US" altLang="zh-CN" dirty="0"/>
          </a:p>
          <a:p>
            <a:endParaRPr lang="en-US" altLang="zh-CN" dirty="0"/>
          </a:p>
          <a:p>
            <a:endParaRPr lang="en-US" altLang="zh-CN" dirty="0"/>
          </a:p>
          <a:p>
            <a:r>
              <a:rPr lang="zh-CN" altLang="en-US" dirty="0"/>
              <a:t>总时间复杂度</a:t>
            </a:r>
            <a:r>
              <a:rPr lang="en-US" altLang="zh-CN" dirty="0"/>
              <a:t>O( (</a:t>
            </a:r>
            <a:r>
              <a:rPr lang="en-US" altLang="zh-CN" dirty="0" err="1"/>
              <a:t>n+m</a:t>
            </a:r>
            <a:r>
              <a:rPr lang="en-US" altLang="zh-CN" dirty="0"/>
              <a:t>)</a:t>
            </a:r>
            <a:r>
              <a:rPr lang="en-US" altLang="zh-CN" dirty="0" err="1"/>
              <a:t>logn</a:t>
            </a:r>
            <a:r>
              <a:rPr lang="en-US" altLang="zh-CN" dirty="0"/>
              <a:t> )</a:t>
            </a:r>
            <a:r>
              <a:rPr lang="zh-CN" altLang="en-US" dirty="0"/>
              <a:t>，空间复杂度</a:t>
            </a:r>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a:p>
            <a:endParaRPr lang="en-US" altLang="zh-CN" dirty="0"/>
          </a:p>
          <a:p>
            <a:endParaRPr lang="en-US" altLang="zh-CN" dirty="0"/>
          </a:p>
        </p:txBody>
      </p:sp>
    </p:spTree>
    <p:extLst>
      <p:ext uri="{BB962C8B-B14F-4D97-AF65-F5344CB8AC3E}">
        <p14:creationId xmlns:p14="http://schemas.microsoft.com/office/powerpoint/2010/main" val="4118836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C0834F-A570-4C16-86B9-9E23F8901F5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DBAB741-995F-430F-A688-FD00B8169B97}"/>
              </a:ext>
            </a:extLst>
          </p:cNvPr>
          <p:cNvSpPr>
            <a:spLocks noGrp="1"/>
          </p:cNvSpPr>
          <p:nvPr>
            <p:ph idx="1"/>
          </p:nvPr>
        </p:nvSpPr>
        <p:spPr/>
        <p:txBody>
          <a:bodyPr/>
          <a:lstStyle/>
          <a:p>
            <a:r>
              <a:rPr lang="zh-CN" altLang="en-US" dirty="0"/>
              <a:t>这种形式的查询如何处理呢？</a:t>
            </a:r>
            <a:endParaRPr lang="en-US" altLang="zh-CN" dirty="0"/>
          </a:p>
          <a:p>
            <a:r>
              <a:rPr lang="zh-CN" altLang="en-US" dirty="0"/>
              <a:t>不难发现实际上就是我们必须选出</a:t>
            </a:r>
            <a:r>
              <a:rPr lang="en-US" altLang="zh-CN" dirty="0"/>
              <a:t>[</a:t>
            </a:r>
            <a:r>
              <a:rPr lang="en-US" altLang="zh-CN" dirty="0" err="1"/>
              <a:t>b,c</a:t>
            </a:r>
            <a:r>
              <a:rPr lang="en-US" altLang="zh-CN" dirty="0"/>
              <a:t>]</a:t>
            </a:r>
            <a:r>
              <a:rPr lang="zh-CN" altLang="en-US" dirty="0"/>
              <a:t>这个区间</a:t>
            </a:r>
            <a:endParaRPr lang="en-US" altLang="zh-CN" dirty="0"/>
          </a:p>
          <a:p>
            <a:r>
              <a:rPr lang="zh-CN" altLang="en-US" dirty="0"/>
              <a:t>然后两边可以各增加一个</a:t>
            </a:r>
            <a:r>
              <a:rPr lang="en-US" altLang="zh-CN" dirty="0"/>
              <a:t>[</a:t>
            </a:r>
            <a:r>
              <a:rPr lang="en-US" altLang="zh-CN" dirty="0" err="1"/>
              <a:t>l,b</a:t>
            </a:r>
            <a:r>
              <a:rPr lang="en-US" altLang="zh-CN" dirty="0"/>
              <a:t>)</a:t>
            </a:r>
            <a:r>
              <a:rPr lang="zh-CN" altLang="en-US" dirty="0"/>
              <a:t>和</a:t>
            </a:r>
            <a:r>
              <a:rPr lang="en-US" altLang="zh-CN" dirty="0"/>
              <a:t>(</a:t>
            </a:r>
            <a:r>
              <a:rPr lang="en-US" altLang="zh-CN" dirty="0" err="1"/>
              <a:t>c,r</a:t>
            </a:r>
            <a:r>
              <a:rPr lang="en-US" altLang="zh-CN" dirty="0"/>
              <a:t>]</a:t>
            </a:r>
            <a:r>
              <a:rPr lang="zh-CN" altLang="en-US" dirty="0"/>
              <a:t>，其中</a:t>
            </a:r>
            <a:r>
              <a:rPr lang="en-US" altLang="zh-CN" dirty="0"/>
              <a:t>l</a:t>
            </a:r>
            <a:r>
              <a:rPr lang="zh-CN" altLang="en-US" dirty="0"/>
              <a:t>在</a:t>
            </a:r>
            <a:r>
              <a:rPr lang="en-US" altLang="zh-CN" dirty="0"/>
              <a:t>[</a:t>
            </a:r>
            <a:r>
              <a:rPr lang="en-US" altLang="zh-CN" dirty="0" err="1"/>
              <a:t>a,b</a:t>
            </a:r>
            <a:r>
              <a:rPr lang="en-US" altLang="zh-CN" dirty="0"/>
              <a:t>]</a:t>
            </a:r>
            <a:r>
              <a:rPr lang="zh-CN" altLang="en-US" dirty="0"/>
              <a:t>中，</a:t>
            </a:r>
            <a:r>
              <a:rPr lang="en-US" altLang="zh-CN" dirty="0"/>
              <a:t>r</a:t>
            </a:r>
            <a:r>
              <a:rPr lang="zh-CN" altLang="en-US" dirty="0"/>
              <a:t>在</a:t>
            </a:r>
            <a:r>
              <a:rPr lang="en-US" altLang="zh-CN" dirty="0"/>
              <a:t>[</a:t>
            </a:r>
            <a:r>
              <a:rPr lang="en-US" altLang="zh-CN" dirty="0" err="1"/>
              <a:t>c,d</a:t>
            </a:r>
            <a:r>
              <a:rPr lang="en-US" altLang="zh-CN" dirty="0"/>
              <a:t>]</a:t>
            </a:r>
            <a:r>
              <a:rPr lang="zh-CN" altLang="en-US" dirty="0"/>
              <a:t>中</a:t>
            </a:r>
            <a:endParaRPr lang="en-US" altLang="zh-CN" dirty="0"/>
          </a:p>
          <a:p>
            <a:endParaRPr lang="zh-CN" altLang="en-US" dirty="0"/>
          </a:p>
        </p:txBody>
      </p:sp>
      <p:pic>
        <p:nvPicPr>
          <p:cNvPr id="4" name="图片 3">
            <a:extLst>
              <a:ext uri="{FF2B5EF4-FFF2-40B4-BE49-F238E27FC236}">
                <a16:creationId xmlns:a16="http://schemas.microsoft.com/office/drawing/2014/main" id="{C411F495-FE8A-4081-927F-5C72FFB48D1B}"/>
              </a:ext>
            </a:extLst>
          </p:cNvPr>
          <p:cNvPicPr>
            <a:picLocks noChangeAspect="1"/>
          </p:cNvPicPr>
          <p:nvPr/>
        </p:nvPicPr>
        <p:blipFill>
          <a:blip r:embed="rId2"/>
          <a:stretch>
            <a:fillRect/>
          </a:stretch>
        </p:blipFill>
        <p:spPr>
          <a:xfrm>
            <a:off x="1174995" y="3534569"/>
            <a:ext cx="6881151" cy="1605602"/>
          </a:xfrm>
          <a:prstGeom prst="rect">
            <a:avLst/>
          </a:prstGeom>
        </p:spPr>
      </p:pic>
    </p:spTree>
    <p:extLst>
      <p:ext uri="{BB962C8B-B14F-4D97-AF65-F5344CB8AC3E}">
        <p14:creationId xmlns:p14="http://schemas.microsoft.com/office/powerpoint/2010/main" val="3140078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B9BE0-6F4C-4615-A673-88CA85727710}"/>
              </a:ext>
            </a:extLst>
          </p:cNvPr>
          <p:cNvSpPr>
            <a:spLocks noGrp="1"/>
          </p:cNvSpPr>
          <p:nvPr>
            <p:ph type="title"/>
          </p:nvPr>
        </p:nvSpPr>
        <p:spPr/>
        <p:txBody>
          <a:bodyPr/>
          <a:lstStyle/>
          <a:p>
            <a:r>
              <a:rPr lang="en-US" altLang="zh-CN" dirty="0"/>
              <a:t>CF600E </a:t>
            </a:r>
            <a:r>
              <a:rPr lang="en-US" altLang="zh-CN" dirty="0" err="1"/>
              <a:t>Lomsat</a:t>
            </a:r>
            <a:r>
              <a:rPr lang="en-US" altLang="zh-CN" dirty="0"/>
              <a:t> </a:t>
            </a:r>
            <a:r>
              <a:rPr lang="en-US" altLang="zh-CN" dirty="0" err="1"/>
              <a:t>gelral</a:t>
            </a:r>
            <a:endParaRPr lang="zh-CN" altLang="en-US" dirty="0"/>
          </a:p>
        </p:txBody>
      </p:sp>
      <p:sp>
        <p:nvSpPr>
          <p:cNvPr id="3" name="内容占位符 2">
            <a:extLst>
              <a:ext uri="{FF2B5EF4-FFF2-40B4-BE49-F238E27FC236}">
                <a16:creationId xmlns:a16="http://schemas.microsoft.com/office/drawing/2014/main" id="{6B56571B-701D-4C31-B99B-B208C1065B63}"/>
              </a:ext>
            </a:extLst>
          </p:cNvPr>
          <p:cNvSpPr>
            <a:spLocks noGrp="1"/>
          </p:cNvSpPr>
          <p:nvPr>
            <p:ph idx="1"/>
          </p:nvPr>
        </p:nvSpPr>
        <p:spPr/>
        <p:txBody>
          <a:bodyPr/>
          <a:lstStyle/>
          <a:p>
            <a:r>
              <a:rPr lang="zh-CN" altLang="en-US" dirty="0"/>
              <a:t>查询每个子树的众数，即每个点所对应子树中出现次数最多的数</a:t>
            </a:r>
          </a:p>
        </p:txBody>
      </p:sp>
    </p:spTree>
    <p:extLst>
      <p:ext uri="{BB962C8B-B14F-4D97-AF65-F5344CB8AC3E}">
        <p14:creationId xmlns:p14="http://schemas.microsoft.com/office/powerpoint/2010/main" val="1155392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DD5BFA-8A70-4C6B-87F1-8E00E74941C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008F8DD-BE6E-40CF-8078-A644416CF9FE}"/>
              </a:ext>
            </a:extLst>
          </p:cNvPr>
          <p:cNvSpPr>
            <a:spLocks noGrp="1"/>
          </p:cNvSpPr>
          <p:nvPr>
            <p:ph idx="1"/>
          </p:nvPr>
        </p:nvSpPr>
        <p:spPr/>
        <p:txBody>
          <a:bodyPr/>
          <a:lstStyle/>
          <a:p>
            <a:r>
              <a:rPr lang="zh-CN" altLang="en-US" dirty="0"/>
              <a:t>可以直接使用线段树合并来解决</a:t>
            </a:r>
            <a:endParaRPr lang="en-US" altLang="zh-CN" dirty="0"/>
          </a:p>
          <a:p>
            <a:r>
              <a:rPr lang="zh-CN" altLang="en-US" dirty="0"/>
              <a:t>先在每个点开个线段树表示初始权值</a:t>
            </a:r>
            <a:endParaRPr lang="en-US" altLang="zh-CN" dirty="0"/>
          </a:p>
          <a:p>
            <a:r>
              <a:rPr lang="zh-CN" altLang="en-US" dirty="0"/>
              <a:t>然后合并上去的时候顺便统计出现次数</a:t>
            </a:r>
            <a:endParaRPr lang="en-US" altLang="zh-CN" dirty="0"/>
          </a:p>
          <a:p>
            <a:endParaRPr lang="en-US" altLang="zh-CN" dirty="0"/>
          </a:p>
          <a:p>
            <a:r>
              <a:rPr lang="zh-CN" altLang="en-US" dirty="0"/>
              <a:t>总时间复杂度</a:t>
            </a:r>
            <a:r>
              <a:rPr lang="en-US" altLang="zh-CN" dirty="0"/>
              <a:t>O(</a:t>
            </a:r>
            <a:r>
              <a:rPr lang="en-US" altLang="zh-CN" dirty="0" err="1"/>
              <a:t>nlogn</a:t>
            </a:r>
            <a:r>
              <a:rPr lang="en-US" altLang="zh-CN" dirty="0"/>
              <a:t>)</a:t>
            </a:r>
            <a:endParaRPr lang="zh-CN" altLang="en-US" dirty="0"/>
          </a:p>
        </p:txBody>
      </p:sp>
    </p:spTree>
    <p:extLst>
      <p:ext uri="{BB962C8B-B14F-4D97-AF65-F5344CB8AC3E}">
        <p14:creationId xmlns:p14="http://schemas.microsoft.com/office/powerpoint/2010/main" val="18546520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0F360-5000-436C-89D7-96BE6DA147C1}"/>
              </a:ext>
            </a:extLst>
          </p:cNvPr>
          <p:cNvSpPr>
            <a:spLocks noGrp="1"/>
          </p:cNvSpPr>
          <p:nvPr>
            <p:ph type="title"/>
          </p:nvPr>
        </p:nvSpPr>
        <p:spPr/>
        <p:txBody>
          <a:bodyPr/>
          <a:lstStyle/>
          <a:p>
            <a:r>
              <a:rPr lang="zh-CN" altLang="en-US" dirty="0"/>
              <a:t>三维偏序</a:t>
            </a:r>
          </a:p>
        </p:txBody>
      </p:sp>
      <p:sp>
        <p:nvSpPr>
          <p:cNvPr id="3" name="Content Placeholder 2">
            <a:extLst>
              <a:ext uri="{FF2B5EF4-FFF2-40B4-BE49-F238E27FC236}">
                <a16:creationId xmlns:a16="http://schemas.microsoft.com/office/drawing/2014/main" id="{DF045324-3483-4621-8E2D-9ECAE5211970}"/>
              </a:ext>
            </a:extLst>
          </p:cNvPr>
          <p:cNvSpPr>
            <a:spLocks noGrp="1"/>
          </p:cNvSpPr>
          <p:nvPr>
            <p:ph idx="1"/>
          </p:nvPr>
        </p:nvSpPr>
        <p:spPr/>
        <p:txBody>
          <a:bodyPr/>
          <a:lstStyle/>
          <a:p>
            <a:r>
              <a:rPr lang="zh-CN" altLang="en-US" dirty="0"/>
              <a:t>给一些点，每个点</a:t>
            </a:r>
            <a:r>
              <a:rPr lang="en-US" altLang="zh-CN" dirty="0" err="1"/>
              <a:t>i</a:t>
            </a:r>
            <a:r>
              <a:rPr lang="zh-CN" altLang="en-US" dirty="0"/>
              <a:t>有</a:t>
            </a:r>
            <a:r>
              <a:rPr lang="en-US" altLang="zh-CN" dirty="0"/>
              <a:t>(a[</a:t>
            </a:r>
            <a:r>
              <a:rPr lang="en-US" altLang="zh-CN" dirty="0" err="1"/>
              <a:t>i</a:t>
            </a:r>
            <a:r>
              <a:rPr lang="en-US" altLang="zh-CN" dirty="0"/>
              <a:t>],b[</a:t>
            </a:r>
            <a:r>
              <a:rPr lang="en-US" altLang="zh-CN" dirty="0" err="1"/>
              <a:t>i</a:t>
            </a:r>
            <a:r>
              <a:rPr lang="en-US" altLang="zh-CN" dirty="0"/>
              <a:t>],c[</a:t>
            </a:r>
            <a:r>
              <a:rPr lang="en-US" altLang="zh-CN" dirty="0" err="1"/>
              <a:t>i</a:t>
            </a:r>
            <a:r>
              <a:rPr lang="en-US" altLang="zh-CN" dirty="0"/>
              <a:t>])</a:t>
            </a:r>
          </a:p>
          <a:p>
            <a:r>
              <a:rPr lang="zh-CN" altLang="en-US" dirty="0"/>
              <a:t>求有多少</a:t>
            </a:r>
            <a:r>
              <a:rPr lang="en-US" altLang="zh-CN" dirty="0"/>
              <a:t>(</a:t>
            </a:r>
            <a:r>
              <a:rPr lang="en-US" altLang="zh-CN" dirty="0" err="1"/>
              <a:t>i,j</a:t>
            </a:r>
            <a:r>
              <a:rPr lang="en-US" altLang="zh-CN" dirty="0"/>
              <a:t>)</a:t>
            </a:r>
            <a:r>
              <a:rPr lang="zh-CN" altLang="en-US" dirty="0"/>
              <a:t>满足</a:t>
            </a:r>
            <a:r>
              <a:rPr lang="en-US" altLang="zh-CN" dirty="0"/>
              <a:t>a[</a:t>
            </a:r>
            <a:r>
              <a:rPr lang="en-US" altLang="zh-CN" dirty="0" err="1"/>
              <a:t>i</a:t>
            </a:r>
            <a:r>
              <a:rPr lang="en-US" altLang="zh-CN" dirty="0"/>
              <a:t>]&lt;=a[j]</a:t>
            </a:r>
            <a:r>
              <a:rPr lang="zh-CN" altLang="en-US" dirty="0"/>
              <a:t>且</a:t>
            </a:r>
            <a:r>
              <a:rPr lang="en-US" altLang="zh-CN" dirty="0"/>
              <a:t>b[</a:t>
            </a:r>
            <a:r>
              <a:rPr lang="en-US" altLang="zh-CN" dirty="0" err="1"/>
              <a:t>i</a:t>
            </a:r>
            <a:r>
              <a:rPr lang="en-US" altLang="zh-CN" dirty="0"/>
              <a:t>]&lt;=b[j]</a:t>
            </a:r>
            <a:r>
              <a:rPr lang="zh-CN" altLang="en-US" dirty="0"/>
              <a:t>且</a:t>
            </a:r>
            <a:r>
              <a:rPr lang="en-US" altLang="zh-CN" dirty="0"/>
              <a:t>c[</a:t>
            </a:r>
            <a:r>
              <a:rPr lang="en-US" altLang="zh-CN" dirty="0" err="1"/>
              <a:t>i</a:t>
            </a:r>
            <a:r>
              <a:rPr lang="en-US" altLang="zh-CN" dirty="0"/>
              <a:t>]&lt;=c[j]</a:t>
            </a:r>
            <a:endParaRPr lang="zh-CN" altLang="en-US" dirty="0"/>
          </a:p>
        </p:txBody>
      </p:sp>
    </p:spTree>
    <p:extLst>
      <p:ext uri="{BB962C8B-B14F-4D97-AF65-F5344CB8AC3E}">
        <p14:creationId xmlns:p14="http://schemas.microsoft.com/office/powerpoint/2010/main" val="35540521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C6BD-2245-4FF2-96BA-403AD58FA07D}"/>
              </a:ext>
            </a:extLst>
          </p:cNvPr>
          <p:cNvSpPr>
            <a:spLocks noGrp="1"/>
          </p:cNvSpPr>
          <p:nvPr>
            <p:ph type="title"/>
          </p:nvPr>
        </p:nvSpPr>
        <p:spPr/>
        <p:txBody>
          <a:bodyPr/>
          <a:lstStyle/>
          <a:p>
            <a:r>
              <a:rPr lang="en-US" altLang="zh-CN" dirty="0"/>
              <a:t>“CDQ”</a:t>
            </a:r>
            <a:r>
              <a:rPr lang="zh-CN" altLang="en-US" dirty="0"/>
              <a:t>分治</a:t>
            </a:r>
          </a:p>
        </p:txBody>
      </p:sp>
      <p:sp>
        <p:nvSpPr>
          <p:cNvPr id="3" name="Content Placeholder 2">
            <a:extLst>
              <a:ext uri="{FF2B5EF4-FFF2-40B4-BE49-F238E27FC236}">
                <a16:creationId xmlns:a16="http://schemas.microsoft.com/office/drawing/2014/main" id="{050E7910-17F5-40B7-B68E-9C2F8D815259}"/>
              </a:ext>
            </a:extLst>
          </p:cNvPr>
          <p:cNvSpPr>
            <a:spLocks noGrp="1"/>
          </p:cNvSpPr>
          <p:nvPr>
            <p:ph idx="1"/>
          </p:nvPr>
        </p:nvSpPr>
        <p:spPr/>
        <p:txBody>
          <a:bodyPr/>
          <a:lstStyle/>
          <a:p>
            <a:r>
              <a:rPr lang="zh-CN" altLang="en-US" dirty="0"/>
              <a:t>按一维分治，每次考虑左边每个修改对右边每个询问的贡献</a:t>
            </a:r>
            <a:endParaRPr lang="en-US" altLang="zh-CN" dirty="0"/>
          </a:p>
          <a:p>
            <a:r>
              <a:rPr lang="zh-CN" altLang="en-US" dirty="0"/>
              <a:t>将左边所有修改插入一个数据结构中，将右边每个修改在一个数据结构中查询</a:t>
            </a:r>
          </a:p>
        </p:txBody>
      </p:sp>
    </p:spTree>
    <p:extLst>
      <p:ext uri="{BB962C8B-B14F-4D97-AF65-F5344CB8AC3E}">
        <p14:creationId xmlns:p14="http://schemas.microsoft.com/office/powerpoint/2010/main" val="1951353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D42E7-8593-4697-A488-3B7775A33C4E}"/>
              </a:ext>
            </a:extLst>
          </p:cNvPr>
          <p:cNvSpPr>
            <a:spLocks noGrp="1"/>
          </p:cNvSpPr>
          <p:nvPr>
            <p:ph type="title"/>
          </p:nvPr>
        </p:nvSpPr>
        <p:spPr/>
        <p:txBody>
          <a:bodyPr/>
          <a:lstStyle/>
          <a:p>
            <a:r>
              <a:rPr lang="en-US" altLang="zh-CN" dirty="0"/>
              <a:t>“CDQ”</a:t>
            </a:r>
            <a:r>
              <a:rPr lang="zh-CN" altLang="en-US" dirty="0"/>
              <a:t>分治</a:t>
            </a:r>
          </a:p>
        </p:txBody>
      </p:sp>
      <p:sp>
        <p:nvSpPr>
          <p:cNvPr id="3" name="Content Placeholder 2">
            <a:extLst>
              <a:ext uri="{FF2B5EF4-FFF2-40B4-BE49-F238E27FC236}">
                <a16:creationId xmlns:a16="http://schemas.microsoft.com/office/drawing/2014/main" id="{FD68241A-F051-4E16-9DA7-AC6E60F804A3}"/>
              </a:ext>
            </a:extLst>
          </p:cNvPr>
          <p:cNvSpPr>
            <a:spLocks noGrp="1"/>
          </p:cNvSpPr>
          <p:nvPr>
            <p:ph idx="1"/>
          </p:nvPr>
        </p:nvSpPr>
        <p:spPr/>
        <p:txBody>
          <a:bodyPr>
            <a:normAutofit lnSpcReduction="10000"/>
          </a:bodyPr>
          <a:lstStyle/>
          <a:p>
            <a:endParaRPr lang="en-US" altLang="zh-CN" dirty="0"/>
          </a:p>
          <a:p>
            <a:endParaRPr lang="en-US" altLang="zh-CN" dirty="0"/>
          </a:p>
          <a:p>
            <a:endParaRPr lang="en-US" altLang="zh-CN" dirty="0"/>
          </a:p>
          <a:p>
            <a:endParaRPr lang="en-US" altLang="zh-CN" dirty="0"/>
          </a:p>
          <a:p>
            <a:endParaRPr lang="en-US" altLang="zh-CN" dirty="0"/>
          </a:p>
          <a:p>
            <a:r>
              <a:rPr lang="zh-CN" altLang="en-US" dirty="0"/>
              <a:t>我们按第一维分治</a:t>
            </a:r>
            <a:endParaRPr lang="en-US" altLang="zh-CN" dirty="0"/>
          </a:p>
          <a:p>
            <a:r>
              <a:rPr lang="zh-CN" altLang="en-US" dirty="0"/>
              <a:t>每次考虑第一维在</a:t>
            </a:r>
            <a:r>
              <a:rPr lang="en-US" altLang="zh-CN" dirty="0"/>
              <a:t>[</a:t>
            </a:r>
            <a:r>
              <a:rPr lang="en-US" altLang="zh-CN" dirty="0" err="1"/>
              <a:t>l,mid</a:t>
            </a:r>
            <a:r>
              <a:rPr lang="en-US" altLang="zh-CN" dirty="0"/>
              <a:t>]</a:t>
            </a:r>
            <a:r>
              <a:rPr lang="zh-CN" altLang="en-US" dirty="0"/>
              <a:t>中的每个</a:t>
            </a:r>
            <a:r>
              <a:rPr lang="en-US" altLang="zh-CN" dirty="0" err="1"/>
              <a:t>i</a:t>
            </a:r>
            <a:r>
              <a:rPr lang="zh-CN" altLang="en-US" dirty="0"/>
              <a:t>，对哪些第一维在</a:t>
            </a:r>
            <a:r>
              <a:rPr lang="en-US" altLang="zh-CN" dirty="0"/>
              <a:t>[mid+1,r]</a:t>
            </a:r>
            <a:r>
              <a:rPr lang="zh-CN" altLang="en-US" dirty="0"/>
              <a:t>中的</a:t>
            </a:r>
            <a:r>
              <a:rPr lang="en-US" altLang="zh-CN" dirty="0"/>
              <a:t>j</a:t>
            </a:r>
            <a:r>
              <a:rPr lang="zh-CN" altLang="en-US" dirty="0"/>
              <a:t>有贡献</a:t>
            </a:r>
            <a:endParaRPr lang="en-US" altLang="zh-CN" dirty="0"/>
          </a:p>
          <a:p>
            <a:r>
              <a:rPr lang="zh-CN" altLang="en-US" dirty="0"/>
              <a:t>因为第一维分治掉了，所以第一维的限制不需要考虑，问题降维</a:t>
            </a:r>
            <a:endParaRPr lang="en-US" altLang="zh-CN" dirty="0"/>
          </a:p>
          <a:p>
            <a:endParaRPr lang="zh-CN" altLang="en-US" dirty="0"/>
          </a:p>
        </p:txBody>
      </p:sp>
      <p:pic>
        <p:nvPicPr>
          <p:cNvPr id="5" name="Picture 4">
            <a:extLst>
              <a:ext uri="{FF2B5EF4-FFF2-40B4-BE49-F238E27FC236}">
                <a16:creationId xmlns:a16="http://schemas.microsoft.com/office/drawing/2014/main" id="{3A294862-4AD5-4859-82E0-0A34629897D4}"/>
              </a:ext>
            </a:extLst>
          </p:cNvPr>
          <p:cNvPicPr>
            <a:picLocks noChangeAspect="1"/>
          </p:cNvPicPr>
          <p:nvPr/>
        </p:nvPicPr>
        <p:blipFill>
          <a:blip r:embed="rId2"/>
          <a:stretch>
            <a:fillRect/>
          </a:stretch>
        </p:blipFill>
        <p:spPr>
          <a:xfrm>
            <a:off x="838200" y="1690688"/>
            <a:ext cx="6296025" cy="2381250"/>
          </a:xfrm>
          <a:prstGeom prst="rect">
            <a:avLst/>
          </a:prstGeom>
        </p:spPr>
      </p:pic>
    </p:spTree>
    <p:extLst>
      <p:ext uri="{BB962C8B-B14F-4D97-AF65-F5344CB8AC3E}">
        <p14:creationId xmlns:p14="http://schemas.microsoft.com/office/powerpoint/2010/main" val="28069090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F5F9C-897F-4ADE-9A80-559608A14AE2}"/>
              </a:ext>
            </a:extLst>
          </p:cNvPr>
          <p:cNvSpPr>
            <a:spLocks noGrp="1"/>
          </p:cNvSpPr>
          <p:nvPr>
            <p:ph type="title"/>
          </p:nvPr>
        </p:nvSpPr>
        <p:spPr/>
        <p:txBody>
          <a:bodyPr/>
          <a:lstStyle/>
          <a:p>
            <a:r>
              <a:rPr lang="en-US" altLang="zh-CN" dirty="0"/>
              <a:t>“CDQ”</a:t>
            </a:r>
            <a:r>
              <a:rPr lang="zh-CN" altLang="en-US" dirty="0"/>
              <a:t>分治</a:t>
            </a:r>
          </a:p>
        </p:txBody>
      </p:sp>
      <p:sp>
        <p:nvSpPr>
          <p:cNvPr id="3" name="Content Placeholder 2">
            <a:extLst>
              <a:ext uri="{FF2B5EF4-FFF2-40B4-BE49-F238E27FC236}">
                <a16:creationId xmlns:a16="http://schemas.microsoft.com/office/drawing/2014/main" id="{FFA993DE-C7DE-4C79-97A8-F618147069A1}"/>
              </a:ext>
            </a:extLst>
          </p:cNvPr>
          <p:cNvSpPr>
            <a:spLocks noGrp="1"/>
          </p:cNvSpPr>
          <p:nvPr>
            <p:ph idx="1"/>
          </p:nvPr>
        </p:nvSpPr>
        <p:spPr/>
        <p:txBody>
          <a:bodyPr/>
          <a:lstStyle/>
          <a:p>
            <a:r>
              <a:rPr lang="zh-CN" altLang="en-US" dirty="0"/>
              <a:t>问题变为有一些</a:t>
            </a:r>
            <a:r>
              <a:rPr lang="en-US" altLang="zh-CN" dirty="0"/>
              <a:t>A</a:t>
            </a:r>
            <a:r>
              <a:rPr lang="zh-CN" altLang="en-US" dirty="0"/>
              <a:t>类点（对应左边的），一些</a:t>
            </a:r>
            <a:r>
              <a:rPr lang="en-US" altLang="zh-CN" dirty="0"/>
              <a:t>B</a:t>
            </a:r>
            <a:r>
              <a:rPr lang="zh-CN" altLang="en-US" dirty="0"/>
              <a:t>类点（对应右边的）</a:t>
            </a:r>
            <a:endParaRPr lang="en-US" altLang="zh-CN" dirty="0"/>
          </a:p>
          <a:p>
            <a:r>
              <a:rPr lang="zh-CN" altLang="en-US" dirty="0"/>
              <a:t>对每个</a:t>
            </a:r>
            <a:r>
              <a:rPr lang="en-US" altLang="zh-CN" dirty="0"/>
              <a:t>B</a:t>
            </a:r>
            <a:r>
              <a:rPr lang="zh-CN" altLang="en-US" dirty="0"/>
              <a:t>类点</a:t>
            </a:r>
            <a:r>
              <a:rPr lang="en-US" altLang="zh-CN" dirty="0"/>
              <a:t>j</a:t>
            </a:r>
            <a:r>
              <a:rPr lang="zh-CN" altLang="en-US" dirty="0"/>
              <a:t>，要求有多少</a:t>
            </a:r>
            <a:r>
              <a:rPr lang="en-US" altLang="zh-CN" dirty="0"/>
              <a:t>A</a:t>
            </a:r>
            <a:r>
              <a:rPr lang="zh-CN" altLang="en-US" dirty="0"/>
              <a:t>类点</a:t>
            </a:r>
            <a:r>
              <a:rPr lang="en-US" altLang="zh-CN" dirty="0" err="1"/>
              <a:t>i</a:t>
            </a:r>
            <a:r>
              <a:rPr lang="zh-CN" altLang="en-US" dirty="0"/>
              <a:t>，满足</a:t>
            </a:r>
            <a:r>
              <a:rPr lang="en-US" altLang="zh-CN" dirty="0"/>
              <a:t>b[</a:t>
            </a:r>
            <a:r>
              <a:rPr lang="en-US" altLang="zh-CN" dirty="0" err="1"/>
              <a:t>i</a:t>
            </a:r>
            <a:r>
              <a:rPr lang="en-US" altLang="zh-CN" dirty="0"/>
              <a:t>]&lt;=b[j]</a:t>
            </a:r>
            <a:r>
              <a:rPr lang="zh-CN" altLang="en-US" dirty="0"/>
              <a:t>且</a:t>
            </a:r>
            <a:r>
              <a:rPr lang="en-US" altLang="zh-CN" dirty="0"/>
              <a:t>c[</a:t>
            </a:r>
            <a:r>
              <a:rPr lang="en-US" altLang="zh-CN" dirty="0" err="1"/>
              <a:t>i</a:t>
            </a:r>
            <a:r>
              <a:rPr lang="en-US" altLang="zh-CN" dirty="0"/>
              <a:t>]&lt;=c[j]</a:t>
            </a:r>
          </a:p>
          <a:p>
            <a:r>
              <a:rPr lang="zh-CN" altLang="en-US" dirty="0"/>
              <a:t>可以发现这个问题其实和二维数点等价</a:t>
            </a:r>
            <a:endParaRPr lang="en-US" altLang="zh-CN" dirty="0"/>
          </a:p>
        </p:txBody>
      </p:sp>
    </p:spTree>
    <p:extLst>
      <p:ext uri="{BB962C8B-B14F-4D97-AF65-F5344CB8AC3E}">
        <p14:creationId xmlns:p14="http://schemas.microsoft.com/office/powerpoint/2010/main" val="24356263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8CDA3-509E-4BCC-94CB-933EE3E1827B}"/>
              </a:ext>
            </a:extLst>
          </p:cNvPr>
          <p:cNvSpPr>
            <a:spLocks noGrp="1"/>
          </p:cNvSpPr>
          <p:nvPr>
            <p:ph type="title"/>
          </p:nvPr>
        </p:nvSpPr>
        <p:spPr/>
        <p:txBody>
          <a:bodyPr/>
          <a:lstStyle/>
          <a:p>
            <a:r>
              <a:rPr lang="en-US" altLang="zh-CN" dirty="0"/>
              <a:t>“CDQ”</a:t>
            </a:r>
            <a:r>
              <a:rPr lang="zh-CN" altLang="en-US" dirty="0"/>
              <a:t>分治</a:t>
            </a:r>
          </a:p>
        </p:txBody>
      </p:sp>
      <p:sp>
        <p:nvSpPr>
          <p:cNvPr id="3" name="Content Placeholder 2">
            <a:extLst>
              <a:ext uri="{FF2B5EF4-FFF2-40B4-BE49-F238E27FC236}">
                <a16:creationId xmlns:a16="http://schemas.microsoft.com/office/drawing/2014/main" id="{DBD5C006-08A4-4770-A22C-71D15997C8D9}"/>
              </a:ext>
            </a:extLst>
          </p:cNvPr>
          <p:cNvSpPr>
            <a:spLocks noGrp="1"/>
          </p:cNvSpPr>
          <p:nvPr>
            <p:ph idx="1"/>
          </p:nvPr>
        </p:nvSpPr>
        <p:spPr/>
        <p:txBody>
          <a:bodyPr/>
          <a:lstStyle/>
          <a:p>
            <a:r>
              <a:rPr lang="zh-CN" altLang="en-US" dirty="0"/>
              <a:t>将所有点按照</a:t>
            </a:r>
            <a:r>
              <a:rPr lang="en-US" altLang="zh-CN" dirty="0"/>
              <a:t>b</a:t>
            </a:r>
            <a:r>
              <a:rPr lang="zh-CN" altLang="en-US" dirty="0"/>
              <a:t>为关键字排序</a:t>
            </a:r>
            <a:endParaRPr lang="en-US" altLang="zh-CN" dirty="0"/>
          </a:p>
          <a:p>
            <a:r>
              <a:rPr lang="zh-CN" altLang="en-US" dirty="0"/>
              <a:t>这样我们利用扫描线去掉了</a:t>
            </a:r>
            <a:r>
              <a:rPr lang="en-US" altLang="zh-CN" dirty="0"/>
              <a:t>b</a:t>
            </a:r>
            <a:r>
              <a:rPr lang="zh-CN" altLang="en-US" dirty="0"/>
              <a:t>这一维</a:t>
            </a:r>
            <a:endParaRPr lang="en-US" altLang="zh-CN" dirty="0"/>
          </a:p>
          <a:p>
            <a:r>
              <a:rPr lang="zh-CN" altLang="en-US" dirty="0"/>
              <a:t>按</a:t>
            </a:r>
            <a:r>
              <a:rPr lang="en-US" altLang="zh-CN" dirty="0"/>
              <a:t>b</a:t>
            </a:r>
            <a:r>
              <a:rPr lang="zh-CN" altLang="en-US" dirty="0"/>
              <a:t>从小到大依次</a:t>
            </a:r>
            <a:r>
              <a:rPr lang="en-US" altLang="zh-CN" dirty="0"/>
              <a:t>for</a:t>
            </a:r>
            <a:r>
              <a:rPr lang="zh-CN" altLang="en-US" dirty="0"/>
              <a:t>，维护一个树状数组</a:t>
            </a:r>
            <a:endParaRPr lang="en-US" altLang="zh-CN" dirty="0"/>
          </a:p>
          <a:p>
            <a:r>
              <a:rPr lang="zh-CN" altLang="en-US" dirty="0"/>
              <a:t>如果是</a:t>
            </a:r>
            <a:r>
              <a:rPr lang="en-US" altLang="zh-CN" dirty="0"/>
              <a:t>A</a:t>
            </a:r>
            <a:r>
              <a:rPr lang="zh-CN" altLang="en-US" dirty="0"/>
              <a:t>类点</a:t>
            </a:r>
            <a:r>
              <a:rPr lang="en-US" altLang="zh-CN" dirty="0" err="1"/>
              <a:t>i</a:t>
            </a:r>
            <a:r>
              <a:rPr lang="zh-CN" altLang="en-US" dirty="0"/>
              <a:t>，则对树状数组的</a:t>
            </a:r>
            <a:r>
              <a:rPr lang="en-US" altLang="zh-CN" dirty="0"/>
              <a:t>c[</a:t>
            </a:r>
            <a:r>
              <a:rPr lang="en-US" altLang="zh-CN" dirty="0" err="1"/>
              <a:t>i</a:t>
            </a:r>
            <a:r>
              <a:rPr lang="en-US" altLang="zh-CN" dirty="0"/>
              <a:t>]</a:t>
            </a:r>
            <a:r>
              <a:rPr lang="zh-CN" altLang="en-US" dirty="0"/>
              <a:t>位置进行单点修改</a:t>
            </a:r>
            <a:endParaRPr lang="en-US" altLang="zh-CN" dirty="0"/>
          </a:p>
          <a:p>
            <a:r>
              <a:rPr lang="zh-CN" altLang="en-US" dirty="0"/>
              <a:t>如果是</a:t>
            </a:r>
            <a:r>
              <a:rPr lang="en-US" altLang="zh-CN" dirty="0"/>
              <a:t>B</a:t>
            </a:r>
            <a:r>
              <a:rPr lang="zh-CN" altLang="en-US" dirty="0"/>
              <a:t>类点</a:t>
            </a:r>
            <a:r>
              <a:rPr lang="en-US" altLang="zh-CN" dirty="0"/>
              <a:t>j</a:t>
            </a:r>
            <a:r>
              <a:rPr lang="zh-CN" altLang="en-US" dirty="0"/>
              <a:t>，则求树状数组的</a:t>
            </a:r>
            <a:r>
              <a:rPr lang="en-US" altLang="zh-CN" dirty="0"/>
              <a:t>c[j]</a:t>
            </a:r>
            <a:r>
              <a:rPr lang="zh-CN" altLang="en-US" dirty="0"/>
              <a:t>位置的前缀和</a:t>
            </a:r>
          </a:p>
          <a:p>
            <a:endParaRPr lang="zh-CN" altLang="en-US" dirty="0"/>
          </a:p>
        </p:txBody>
      </p:sp>
    </p:spTree>
    <p:extLst>
      <p:ext uri="{BB962C8B-B14F-4D97-AF65-F5344CB8AC3E}">
        <p14:creationId xmlns:p14="http://schemas.microsoft.com/office/powerpoint/2010/main" val="6702490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CF6B3-825C-46D9-BB9F-FAE439F14A16}"/>
              </a:ext>
            </a:extLst>
          </p:cNvPr>
          <p:cNvSpPr>
            <a:spLocks noGrp="1"/>
          </p:cNvSpPr>
          <p:nvPr>
            <p:ph type="title"/>
          </p:nvPr>
        </p:nvSpPr>
        <p:spPr/>
        <p:txBody>
          <a:bodyPr/>
          <a:lstStyle/>
          <a:p>
            <a:r>
              <a:rPr lang="en-US" altLang="zh-CN" dirty="0"/>
              <a:t>“CDQ”</a:t>
            </a:r>
            <a:r>
              <a:rPr lang="zh-CN" altLang="en-US" dirty="0"/>
              <a:t>分治</a:t>
            </a:r>
          </a:p>
        </p:txBody>
      </p:sp>
      <p:sp>
        <p:nvSpPr>
          <p:cNvPr id="3" name="Content Placeholder 2">
            <a:extLst>
              <a:ext uri="{FF2B5EF4-FFF2-40B4-BE49-F238E27FC236}">
                <a16:creationId xmlns:a16="http://schemas.microsoft.com/office/drawing/2014/main" id="{0B60233F-6300-4235-B48E-C4A7D737F789}"/>
              </a:ext>
            </a:extLst>
          </p:cNvPr>
          <p:cNvSpPr>
            <a:spLocks noGrp="1"/>
          </p:cNvSpPr>
          <p:nvPr>
            <p:ph idx="1"/>
          </p:nvPr>
        </p:nvSpPr>
        <p:spPr/>
        <p:txBody>
          <a:bodyPr/>
          <a:lstStyle/>
          <a:p>
            <a:r>
              <a:rPr lang="zh-CN" altLang="en-US" dirty="0"/>
              <a:t>对于修改查询问题，我们也可以用这样的方法</a:t>
            </a:r>
            <a:endParaRPr lang="en-US" altLang="zh-CN" dirty="0"/>
          </a:p>
          <a:p>
            <a:r>
              <a:rPr lang="zh-CN" altLang="en-US" dirty="0"/>
              <a:t>发现按时间顺序，沿着操作序列进行分治，</a:t>
            </a:r>
            <a:r>
              <a:rPr lang="en-US" altLang="zh-CN" dirty="0" err="1"/>
              <a:t>i</a:t>
            </a:r>
            <a:r>
              <a:rPr lang="zh-CN" altLang="en-US" dirty="0"/>
              <a:t>时刻的修改对</a:t>
            </a:r>
            <a:r>
              <a:rPr lang="en-US" altLang="zh-CN" dirty="0"/>
              <a:t>j</a:t>
            </a:r>
            <a:r>
              <a:rPr lang="zh-CN" altLang="en-US" dirty="0"/>
              <a:t>时刻的查询有影响当且仅当</a:t>
            </a:r>
            <a:r>
              <a:rPr lang="en-US" altLang="zh-CN" dirty="0" err="1"/>
              <a:t>i</a:t>
            </a:r>
            <a:r>
              <a:rPr lang="en-US" altLang="zh-CN" dirty="0"/>
              <a:t>&lt;=j</a:t>
            </a:r>
            <a:r>
              <a:rPr lang="zh-CN" altLang="en-US" dirty="0"/>
              <a:t>，且</a:t>
            </a:r>
            <a:r>
              <a:rPr lang="en-US" altLang="zh-CN" dirty="0" err="1"/>
              <a:t>i</a:t>
            </a:r>
            <a:r>
              <a:rPr lang="zh-CN" altLang="en-US" dirty="0"/>
              <a:t>的修改对</a:t>
            </a:r>
            <a:r>
              <a:rPr lang="en-US" altLang="zh-CN" dirty="0"/>
              <a:t>j</a:t>
            </a:r>
            <a:r>
              <a:rPr lang="zh-CN" altLang="en-US" dirty="0"/>
              <a:t>的查询范围有贡献</a:t>
            </a:r>
            <a:endParaRPr lang="en-US" altLang="zh-CN" dirty="0"/>
          </a:p>
          <a:p>
            <a:r>
              <a:rPr lang="zh-CN" altLang="en-US" dirty="0"/>
              <a:t>于是我们按第时间维进行分治即可</a:t>
            </a:r>
          </a:p>
        </p:txBody>
      </p:sp>
    </p:spTree>
    <p:extLst>
      <p:ext uri="{BB962C8B-B14F-4D97-AF65-F5344CB8AC3E}">
        <p14:creationId xmlns:p14="http://schemas.microsoft.com/office/powerpoint/2010/main" val="1966793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Luogu</a:t>
            </a:r>
            <a:r>
              <a:rPr lang="en-US" altLang="zh-CN" dirty="0"/>
              <a:t> 4690 [Ynoi2016]</a:t>
            </a:r>
            <a:r>
              <a:rPr lang="zh-CN" altLang="en-US" dirty="0"/>
              <a:t>镜中的昆虫</a:t>
            </a:r>
          </a:p>
        </p:txBody>
      </p:sp>
      <p:sp>
        <p:nvSpPr>
          <p:cNvPr id="3" name="内容占位符 2"/>
          <p:cNvSpPr>
            <a:spLocks noGrp="1"/>
          </p:cNvSpPr>
          <p:nvPr>
            <p:ph idx="1"/>
          </p:nvPr>
        </p:nvSpPr>
        <p:spPr/>
        <p:txBody>
          <a:bodyPr>
            <a:normAutofit/>
          </a:bodyPr>
          <a:lstStyle/>
          <a:p>
            <a:r>
              <a:rPr lang="zh-CN" altLang="en-US" dirty="0"/>
              <a:t>维护一个长为 </a:t>
            </a:r>
            <a:r>
              <a:rPr lang="en-US" altLang="zh-CN" dirty="0"/>
              <a:t>n </a:t>
            </a:r>
            <a:r>
              <a:rPr lang="zh-CN" altLang="en-US" dirty="0"/>
              <a:t>的序列 </a:t>
            </a:r>
            <a:r>
              <a:rPr lang="en-US" altLang="zh-CN" dirty="0"/>
              <a:t>a[</a:t>
            </a:r>
            <a:r>
              <a:rPr lang="en-US" altLang="zh-CN" dirty="0" err="1"/>
              <a:t>i</a:t>
            </a:r>
            <a:r>
              <a:rPr lang="en-US" altLang="zh-CN" dirty="0"/>
              <a:t>]​</a:t>
            </a:r>
            <a:r>
              <a:rPr lang="zh-CN" altLang="en-US" dirty="0"/>
              <a:t>，有 </a:t>
            </a:r>
            <a:r>
              <a:rPr lang="en-US" altLang="zh-CN" dirty="0"/>
              <a:t>m </a:t>
            </a:r>
            <a:r>
              <a:rPr lang="zh-CN" altLang="en-US" dirty="0"/>
              <a:t>次操作。</a:t>
            </a:r>
          </a:p>
          <a:p>
            <a:r>
              <a:rPr lang="en-US" altLang="zh-CN" dirty="0"/>
              <a:t>1.</a:t>
            </a:r>
            <a:r>
              <a:rPr lang="zh-CN" altLang="en-US" dirty="0"/>
              <a:t>将区间 </a:t>
            </a:r>
            <a:r>
              <a:rPr lang="en-US" altLang="zh-CN" dirty="0"/>
              <a:t>[</a:t>
            </a:r>
            <a:r>
              <a:rPr lang="en-US" altLang="zh-CN" dirty="0" err="1"/>
              <a:t>l,r</a:t>
            </a:r>
            <a:r>
              <a:rPr lang="en-US" altLang="zh-CN" dirty="0"/>
              <a:t>] </a:t>
            </a:r>
            <a:r>
              <a:rPr lang="zh-CN" altLang="en-US" dirty="0"/>
              <a:t>的值修改为 </a:t>
            </a:r>
            <a:r>
              <a:rPr lang="en-US" altLang="zh-CN" dirty="0"/>
              <a:t>x</a:t>
            </a:r>
            <a:r>
              <a:rPr lang="zh-CN" altLang="en-US" dirty="0"/>
              <a:t>。</a:t>
            </a:r>
          </a:p>
          <a:p>
            <a:r>
              <a:rPr lang="en-US" altLang="zh-CN" dirty="0"/>
              <a:t>2.</a:t>
            </a:r>
            <a:r>
              <a:rPr lang="zh-CN" altLang="en-US" dirty="0"/>
              <a:t>询问区间 </a:t>
            </a:r>
            <a:r>
              <a:rPr lang="en-US" altLang="zh-CN" dirty="0"/>
              <a:t>[</a:t>
            </a:r>
            <a:r>
              <a:rPr lang="en-US" altLang="zh-CN" dirty="0" err="1"/>
              <a:t>l,r</a:t>
            </a:r>
            <a:r>
              <a:rPr lang="en-US" altLang="zh-CN" dirty="0"/>
              <a:t>] </a:t>
            </a:r>
            <a:r>
              <a:rPr lang="zh-CN" altLang="en-US" dirty="0"/>
              <a:t>出现了多少种不同的数。</a:t>
            </a:r>
          </a:p>
          <a:p>
            <a:r>
              <a:rPr lang="zh-CN" altLang="en-US" dirty="0"/>
              <a:t>也就是说同一个数出现多次只算一个。</a:t>
            </a:r>
          </a:p>
          <a:p>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这个是个区间染色段数均摊</a:t>
            </a:r>
            <a:endParaRPr lang="en-US" altLang="zh-CN" dirty="0"/>
          </a:p>
          <a:p>
            <a:r>
              <a:rPr lang="zh-CN" altLang="en-US" dirty="0"/>
              <a:t>考虑维护每个点与其颜色相同的前驱</a:t>
            </a:r>
            <a:endParaRPr lang="en-US" altLang="zh-CN" dirty="0"/>
          </a:p>
          <a:p>
            <a:r>
              <a:rPr lang="zh-CN" altLang="en-US" dirty="0"/>
              <a:t>用平衡树维护颜色连续段，然后考虑一个颜色连续段里面除了第一个点以外，后面的点</a:t>
            </a:r>
            <a:r>
              <a:rPr lang="en-US" altLang="zh-CN" dirty="0" err="1"/>
              <a:t>i</a:t>
            </a:r>
            <a:r>
              <a:rPr lang="zh-CN" altLang="en-US" dirty="0"/>
              <a:t>的前驱都是</a:t>
            </a:r>
            <a:r>
              <a:rPr lang="en-US" altLang="zh-CN" dirty="0"/>
              <a:t>i-1</a:t>
            </a:r>
          </a:p>
          <a:p>
            <a:r>
              <a:rPr lang="zh-CN" altLang="en-US" dirty="0"/>
              <a:t>于是修改一个颜色段只修改</a:t>
            </a:r>
            <a:r>
              <a:rPr lang="en-US" altLang="zh-CN" dirty="0"/>
              <a:t>O(1)</a:t>
            </a:r>
            <a:r>
              <a:rPr lang="zh-CN" altLang="en-US" dirty="0"/>
              <a:t>个前驱关系</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A7D83E-F55E-4585-AEB3-3634EEFF83B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9C61257-09C7-484E-B5EB-DFD765CC811E}"/>
              </a:ext>
            </a:extLst>
          </p:cNvPr>
          <p:cNvSpPr>
            <a:spLocks noGrp="1"/>
          </p:cNvSpPr>
          <p:nvPr>
            <p:ph idx="1"/>
          </p:nvPr>
        </p:nvSpPr>
        <p:spPr/>
        <p:txBody>
          <a:bodyPr/>
          <a:lstStyle/>
          <a:p>
            <a:r>
              <a:rPr lang="zh-CN" altLang="en-US" dirty="0"/>
              <a:t>中位数的通用处理方法？</a:t>
            </a:r>
            <a:endParaRPr lang="en-US" altLang="zh-CN" dirty="0"/>
          </a:p>
          <a:p>
            <a:r>
              <a:rPr lang="zh-CN" altLang="en-US" dirty="0"/>
              <a:t>二分答案</a:t>
            </a:r>
            <a:r>
              <a:rPr lang="en-US" altLang="zh-CN" dirty="0"/>
              <a:t>x</a:t>
            </a:r>
            <a:r>
              <a:rPr lang="zh-CN" altLang="en-US" dirty="0"/>
              <a:t>，把小于</a:t>
            </a:r>
            <a:r>
              <a:rPr lang="en-US" altLang="zh-CN" dirty="0"/>
              <a:t>x</a:t>
            </a:r>
            <a:r>
              <a:rPr lang="zh-CN" altLang="en-US" dirty="0"/>
              <a:t>的设为</a:t>
            </a:r>
            <a:r>
              <a:rPr lang="en-US" altLang="zh-CN" dirty="0"/>
              <a:t>-1</a:t>
            </a:r>
            <a:r>
              <a:rPr lang="zh-CN" altLang="en-US" dirty="0"/>
              <a:t>，大于等于</a:t>
            </a:r>
            <a:r>
              <a:rPr lang="en-US" altLang="zh-CN" dirty="0"/>
              <a:t>x</a:t>
            </a:r>
            <a:r>
              <a:rPr lang="zh-CN" altLang="en-US" dirty="0"/>
              <a:t>的设为</a:t>
            </a:r>
            <a:r>
              <a:rPr lang="en-US" altLang="zh-CN" dirty="0"/>
              <a:t>1</a:t>
            </a:r>
          </a:p>
          <a:p>
            <a:r>
              <a:rPr lang="zh-CN" altLang="en-US" dirty="0"/>
              <a:t>如果区间和</a:t>
            </a:r>
            <a:r>
              <a:rPr lang="en-US" altLang="zh-CN" dirty="0"/>
              <a:t>&gt;=0</a:t>
            </a:r>
            <a:r>
              <a:rPr lang="zh-CN" altLang="en-US" dirty="0"/>
              <a:t>，则</a:t>
            </a:r>
            <a:r>
              <a:rPr lang="en-US" altLang="zh-CN" dirty="0"/>
              <a:t>&gt;=x</a:t>
            </a:r>
            <a:r>
              <a:rPr lang="zh-CN" altLang="en-US" dirty="0"/>
              <a:t>的数出现次数</a:t>
            </a:r>
            <a:r>
              <a:rPr lang="en-US" altLang="zh-CN" dirty="0"/>
              <a:t>&gt;=</a:t>
            </a:r>
            <a:r>
              <a:rPr lang="zh-CN" altLang="en-US" dirty="0"/>
              <a:t>区间长度的一半，则中位数</a:t>
            </a:r>
            <a:r>
              <a:rPr lang="en-US" altLang="zh-CN" dirty="0"/>
              <a:t>&gt;=x</a:t>
            </a:r>
          </a:p>
          <a:p>
            <a:endParaRPr lang="zh-CN" altLang="en-US" dirty="0"/>
          </a:p>
        </p:txBody>
      </p:sp>
    </p:spTree>
    <p:extLst>
      <p:ext uri="{BB962C8B-B14F-4D97-AF65-F5344CB8AC3E}">
        <p14:creationId xmlns:p14="http://schemas.microsoft.com/office/powerpoint/2010/main" val="24780920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EEE4B-9B5E-4FD1-B94C-D481CDBA6AF6}"/>
              </a:ext>
            </a:extLst>
          </p:cNvPr>
          <p:cNvSpPr>
            <a:spLocks noGrp="1"/>
          </p:cNvSpPr>
          <p:nvPr>
            <p:ph type="title"/>
          </p:nvPr>
        </p:nvSpPr>
        <p:spPr/>
        <p:txBody>
          <a:bodyPr/>
          <a:lstStyle/>
          <a:p>
            <a:r>
              <a:rPr lang="en-US" altLang="zh-CN" dirty="0"/>
              <a:t>Solution</a:t>
            </a:r>
            <a:endParaRPr lang="zh-CN" altLang="en-US" dirty="0"/>
          </a:p>
        </p:txBody>
      </p:sp>
      <p:sp>
        <p:nvSpPr>
          <p:cNvPr id="3" name="Content Placeholder 2">
            <a:extLst>
              <a:ext uri="{FF2B5EF4-FFF2-40B4-BE49-F238E27FC236}">
                <a16:creationId xmlns:a16="http://schemas.microsoft.com/office/drawing/2014/main" id="{52EC4C02-47FF-4135-9AEE-EA8CCB9DD1DE}"/>
              </a:ext>
            </a:extLst>
          </p:cNvPr>
          <p:cNvSpPr>
            <a:spLocks noGrp="1"/>
          </p:cNvSpPr>
          <p:nvPr>
            <p:ph idx="1"/>
          </p:nvPr>
        </p:nvSpPr>
        <p:spPr/>
        <p:txBody>
          <a:bodyPr/>
          <a:lstStyle/>
          <a:p>
            <a:r>
              <a:rPr lang="zh-CN" altLang="en-US" sz="2800" dirty="0"/>
              <a:t>问题变为有一个</a:t>
            </a:r>
            <a:r>
              <a:rPr lang="en-US" altLang="zh-CN" sz="2800" dirty="0"/>
              <a:t>pre</a:t>
            </a:r>
            <a:r>
              <a:rPr lang="zh-CN" altLang="en-US" sz="2800" dirty="0"/>
              <a:t>数组</a:t>
            </a:r>
            <a:endParaRPr lang="en-US" altLang="zh-CN" sz="2800" dirty="0"/>
          </a:p>
          <a:p>
            <a:r>
              <a:rPr lang="zh-CN" altLang="en-US" sz="2800" dirty="0"/>
              <a:t>总共有</a:t>
            </a:r>
            <a:r>
              <a:rPr lang="en-US" altLang="zh-CN" sz="2800" dirty="0" err="1"/>
              <a:t>n+m</a:t>
            </a:r>
            <a:r>
              <a:rPr lang="zh-CN" altLang="en-US" sz="2800" dirty="0"/>
              <a:t>次单点修改，或者查询区间</a:t>
            </a:r>
            <a:r>
              <a:rPr lang="en-US" altLang="zh-CN" sz="2800" dirty="0"/>
              <a:t>&lt;x</a:t>
            </a:r>
            <a:r>
              <a:rPr lang="zh-CN" altLang="en-US" sz="2800" dirty="0"/>
              <a:t>的元素个数</a:t>
            </a:r>
            <a:endParaRPr lang="en-US" altLang="zh-CN" sz="2800" dirty="0"/>
          </a:p>
          <a:p>
            <a:r>
              <a:rPr lang="zh-CN" altLang="en-US" sz="2800" dirty="0"/>
              <a:t>用树套树</a:t>
            </a:r>
            <a:r>
              <a:rPr lang="en-US" altLang="zh-CN" sz="2800" dirty="0"/>
              <a:t>/</a:t>
            </a:r>
            <a:r>
              <a:rPr lang="zh-CN" altLang="en-US" sz="2800" dirty="0"/>
              <a:t>分治维护，于是这个颜色段的变化可以</a:t>
            </a:r>
            <a:r>
              <a:rPr lang="en-US" altLang="zh-CN" sz="2800" dirty="0"/>
              <a:t>O( log^2n )</a:t>
            </a:r>
            <a:r>
              <a:rPr lang="zh-CN" altLang="en-US" sz="2800" dirty="0"/>
              <a:t>维护</a:t>
            </a:r>
            <a:endParaRPr lang="en-US" altLang="zh-CN" sz="2800" dirty="0"/>
          </a:p>
          <a:p>
            <a:endParaRPr lang="en-US" altLang="zh-CN" sz="2800" dirty="0"/>
          </a:p>
          <a:p>
            <a:r>
              <a:rPr lang="zh-CN" altLang="en-US" sz="2800" dirty="0"/>
              <a:t>总复杂度</a:t>
            </a:r>
            <a:r>
              <a:rPr lang="en-US" altLang="zh-CN" sz="2800" dirty="0"/>
              <a:t>O( (</a:t>
            </a:r>
            <a:r>
              <a:rPr lang="en-US" altLang="zh-CN" sz="2800" dirty="0" err="1"/>
              <a:t>n+m</a:t>
            </a:r>
            <a:r>
              <a:rPr lang="en-US" altLang="zh-CN" sz="2800" dirty="0"/>
              <a:t>)log^2n )</a:t>
            </a:r>
          </a:p>
          <a:p>
            <a:endParaRPr lang="zh-CN" altLang="en-US" dirty="0"/>
          </a:p>
        </p:txBody>
      </p:sp>
    </p:spTree>
    <p:extLst>
      <p:ext uri="{BB962C8B-B14F-4D97-AF65-F5344CB8AC3E}">
        <p14:creationId xmlns:p14="http://schemas.microsoft.com/office/powerpoint/2010/main" val="25967662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FADF9-D48E-4856-9922-2FDAA337ECDB}"/>
              </a:ext>
            </a:extLst>
          </p:cNvPr>
          <p:cNvSpPr>
            <a:spLocks noGrp="1"/>
          </p:cNvSpPr>
          <p:nvPr>
            <p:ph type="title"/>
          </p:nvPr>
        </p:nvSpPr>
        <p:spPr/>
        <p:txBody>
          <a:bodyPr/>
          <a:lstStyle/>
          <a:p>
            <a:r>
              <a:rPr lang="en-US" altLang="zh-CN" dirty="0"/>
              <a:t>CF1017G The Tree 3200</a:t>
            </a:r>
            <a:endParaRPr lang="zh-CN" altLang="en-US" dirty="0"/>
          </a:p>
        </p:txBody>
      </p:sp>
      <p:sp>
        <p:nvSpPr>
          <p:cNvPr id="3" name="内容占位符 2">
            <a:extLst>
              <a:ext uri="{FF2B5EF4-FFF2-40B4-BE49-F238E27FC236}">
                <a16:creationId xmlns:a16="http://schemas.microsoft.com/office/drawing/2014/main" id="{C89383E7-8377-4B6A-9A09-B31820057ED6}"/>
              </a:ext>
            </a:extLst>
          </p:cNvPr>
          <p:cNvSpPr>
            <a:spLocks noGrp="1"/>
          </p:cNvSpPr>
          <p:nvPr>
            <p:ph idx="1"/>
          </p:nvPr>
        </p:nvSpPr>
        <p:spPr/>
        <p:txBody>
          <a:bodyPr/>
          <a:lstStyle/>
          <a:p>
            <a:r>
              <a:rPr lang="zh-CN" altLang="en-US" dirty="0"/>
              <a:t>给定一棵树，维护以下</a:t>
            </a:r>
            <a:r>
              <a:rPr lang="en-US" altLang="zh-CN" dirty="0"/>
              <a:t>3</a:t>
            </a:r>
            <a:r>
              <a:rPr lang="zh-CN" altLang="en-US" dirty="0"/>
              <a:t>个操作：</a:t>
            </a:r>
          </a:p>
          <a:p>
            <a:r>
              <a:rPr lang="en-US" altLang="zh-CN" dirty="0"/>
              <a:t>1 x</a:t>
            </a:r>
            <a:r>
              <a:rPr lang="zh-CN" altLang="en-US" dirty="0"/>
              <a:t>表示如果节点</a:t>
            </a:r>
            <a:r>
              <a:rPr lang="en-US" altLang="zh-CN" dirty="0"/>
              <a:t>x</a:t>
            </a:r>
            <a:r>
              <a:rPr lang="zh-CN" altLang="en-US" dirty="0"/>
              <a:t>为白色，则将其染黑。否则对这个节点的所有儿子递归进行相同操作</a:t>
            </a:r>
          </a:p>
          <a:p>
            <a:r>
              <a:rPr lang="en-US" altLang="zh-CN" dirty="0"/>
              <a:t>2 x</a:t>
            </a:r>
            <a:r>
              <a:rPr lang="zh-CN" altLang="en-US" dirty="0"/>
              <a:t>表示将以节点</a:t>
            </a:r>
            <a:r>
              <a:rPr lang="en-US" altLang="zh-CN" dirty="0"/>
              <a:t>x</a:t>
            </a:r>
            <a:r>
              <a:rPr lang="zh-CN" altLang="en-US" dirty="0"/>
              <a:t>为</a:t>
            </a:r>
            <a:r>
              <a:rPr lang="en-US" altLang="zh-CN" dirty="0"/>
              <a:t>root</a:t>
            </a:r>
            <a:r>
              <a:rPr lang="zh-CN" altLang="en-US" dirty="0"/>
              <a:t>的子树染白。</a:t>
            </a:r>
          </a:p>
          <a:p>
            <a:r>
              <a:rPr lang="en-US" altLang="zh-CN" dirty="0"/>
              <a:t>3 x</a:t>
            </a:r>
            <a:r>
              <a:rPr lang="zh-CN" altLang="en-US" dirty="0"/>
              <a:t>表示查询节点</a:t>
            </a:r>
            <a:r>
              <a:rPr lang="en-US" altLang="zh-CN" dirty="0"/>
              <a:t>x</a:t>
            </a:r>
            <a:r>
              <a:rPr lang="zh-CN" altLang="en-US" dirty="0"/>
              <a:t>的颜色</a:t>
            </a:r>
          </a:p>
          <a:p>
            <a:endParaRPr lang="zh-CN" altLang="en-US" dirty="0"/>
          </a:p>
          <a:p>
            <a:endParaRPr lang="zh-CN" altLang="en-US" dirty="0"/>
          </a:p>
        </p:txBody>
      </p:sp>
    </p:spTree>
    <p:extLst>
      <p:ext uri="{BB962C8B-B14F-4D97-AF65-F5344CB8AC3E}">
        <p14:creationId xmlns:p14="http://schemas.microsoft.com/office/powerpoint/2010/main" val="17646293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40C446-2FCF-4978-9EE8-3130C207D7B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FAD3B70-5B70-409A-AA21-2303AEE46708}"/>
              </a:ext>
            </a:extLst>
          </p:cNvPr>
          <p:cNvSpPr>
            <a:spLocks noGrp="1"/>
          </p:cNvSpPr>
          <p:nvPr>
            <p:ph idx="1"/>
          </p:nvPr>
        </p:nvSpPr>
        <p:spPr/>
        <p:txBody>
          <a:bodyPr/>
          <a:lstStyle/>
          <a:p>
            <a:r>
              <a:rPr lang="zh-CN" altLang="en-US" dirty="0"/>
              <a:t>这个</a:t>
            </a:r>
            <a:r>
              <a:rPr lang="en-US" altLang="zh-CN" dirty="0"/>
              <a:t>3</a:t>
            </a:r>
            <a:r>
              <a:rPr lang="zh-CN" altLang="en-US" dirty="0"/>
              <a:t>操作的答案实际上只受到其上方祖先的</a:t>
            </a:r>
            <a:r>
              <a:rPr lang="en-US" altLang="zh-CN" dirty="0"/>
              <a:t>1,2</a:t>
            </a:r>
            <a:r>
              <a:rPr lang="zh-CN" altLang="en-US" dirty="0"/>
              <a:t>操作影响</a:t>
            </a:r>
            <a:endParaRPr lang="en-US" altLang="zh-CN" dirty="0"/>
          </a:p>
          <a:p>
            <a:r>
              <a:rPr lang="zh-CN" altLang="en-US" dirty="0"/>
              <a:t>若没有</a:t>
            </a:r>
            <a:r>
              <a:rPr lang="en-US" altLang="zh-CN" dirty="0"/>
              <a:t>2</a:t>
            </a:r>
            <a:r>
              <a:rPr lang="zh-CN" altLang="en-US" dirty="0"/>
              <a:t>操作，考虑每次查询</a:t>
            </a:r>
            <a:r>
              <a:rPr lang="en-US" altLang="zh-CN" dirty="0"/>
              <a:t>x</a:t>
            </a:r>
            <a:r>
              <a:rPr lang="zh-CN" altLang="en-US" dirty="0"/>
              <a:t>时，我们实际上是在找</a:t>
            </a:r>
            <a:r>
              <a:rPr lang="en-US" altLang="zh-CN" dirty="0"/>
              <a:t>x</a:t>
            </a:r>
            <a:r>
              <a:rPr lang="zh-CN" altLang="en-US" dirty="0"/>
              <a:t>的祖先中，是否有一个祖先</a:t>
            </a:r>
            <a:r>
              <a:rPr lang="en-US" altLang="zh-CN" dirty="0"/>
              <a:t>y</a:t>
            </a:r>
            <a:r>
              <a:rPr lang="zh-CN" altLang="en-US" dirty="0"/>
              <a:t>，满足</a:t>
            </a:r>
            <a:r>
              <a:rPr lang="en-US" altLang="zh-CN" dirty="0"/>
              <a:t>y</a:t>
            </a:r>
            <a:r>
              <a:rPr lang="zh-CN" altLang="en-US" dirty="0"/>
              <a:t>到</a:t>
            </a:r>
            <a:r>
              <a:rPr lang="en-US" altLang="zh-CN" dirty="0"/>
              <a:t>x</a:t>
            </a:r>
            <a:r>
              <a:rPr lang="zh-CN" altLang="en-US" dirty="0"/>
              <a:t>的链上</a:t>
            </a:r>
            <a:r>
              <a:rPr lang="en-US" altLang="zh-CN" dirty="0"/>
              <a:t>1</a:t>
            </a:r>
            <a:r>
              <a:rPr lang="zh-CN" altLang="en-US" dirty="0"/>
              <a:t>操作次数比链长度大</a:t>
            </a:r>
            <a:endParaRPr lang="en-US" altLang="zh-CN" dirty="0"/>
          </a:p>
          <a:p>
            <a:r>
              <a:rPr lang="zh-CN" altLang="en-US" dirty="0"/>
              <a:t>记</a:t>
            </a:r>
            <a:r>
              <a:rPr lang="en-US" altLang="zh-CN" dirty="0"/>
              <a:t>a[x]</a:t>
            </a:r>
            <a:r>
              <a:rPr lang="zh-CN" altLang="en-US" dirty="0"/>
              <a:t>表示</a:t>
            </a:r>
            <a:r>
              <a:rPr lang="en-US" altLang="zh-CN" dirty="0"/>
              <a:t>x</a:t>
            </a:r>
            <a:r>
              <a:rPr lang="zh-CN" altLang="en-US" dirty="0"/>
              <a:t>被</a:t>
            </a:r>
            <a:r>
              <a:rPr lang="en-US" altLang="zh-CN" dirty="0"/>
              <a:t>1</a:t>
            </a:r>
            <a:r>
              <a:rPr lang="zh-CN" altLang="en-US" dirty="0"/>
              <a:t>操作了多少次</a:t>
            </a:r>
            <a:endParaRPr lang="en-US" altLang="zh-CN" dirty="0"/>
          </a:p>
          <a:p>
            <a:r>
              <a:rPr lang="zh-CN" altLang="en-US" dirty="0"/>
              <a:t>即是否存在</a:t>
            </a:r>
            <a:r>
              <a:rPr lang="en-US" altLang="zh-CN" dirty="0"/>
              <a:t>x</a:t>
            </a:r>
            <a:r>
              <a:rPr lang="zh-CN" altLang="en-US" dirty="0"/>
              <a:t>的祖先</a:t>
            </a:r>
            <a:r>
              <a:rPr lang="en-US" altLang="zh-CN" dirty="0"/>
              <a:t>y</a:t>
            </a:r>
            <a:r>
              <a:rPr lang="zh-CN" altLang="en-US" dirty="0"/>
              <a:t>，满足</a:t>
            </a:r>
            <a:r>
              <a:rPr lang="en-US" altLang="zh-CN" dirty="0" err="1"/>
              <a:t>x~y</a:t>
            </a:r>
            <a:r>
              <a:rPr lang="zh-CN" altLang="en-US" dirty="0"/>
              <a:t>的</a:t>
            </a:r>
            <a:r>
              <a:rPr lang="en-US" altLang="zh-CN" dirty="0"/>
              <a:t>a</a:t>
            </a:r>
            <a:r>
              <a:rPr lang="zh-CN" altLang="en-US" dirty="0"/>
              <a:t>的和</a:t>
            </a:r>
            <a:r>
              <a:rPr lang="en-US" altLang="zh-CN" dirty="0"/>
              <a:t>&gt;dep[y]-dep[x]</a:t>
            </a:r>
          </a:p>
          <a:p>
            <a:r>
              <a:rPr lang="zh-CN" altLang="en-US" dirty="0"/>
              <a:t>这个可以在树链剖分上二分，维护一下区间中每个后缀的</a:t>
            </a:r>
            <a:r>
              <a:rPr lang="en-US" altLang="zh-CN" dirty="0"/>
              <a:t>(a[</a:t>
            </a:r>
            <a:r>
              <a:rPr lang="en-US" altLang="zh-CN" dirty="0" err="1"/>
              <a:t>i</a:t>
            </a:r>
            <a:r>
              <a:rPr lang="en-US" altLang="zh-CN" dirty="0"/>
              <a:t>]-1)</a:t>
            </a:r>
            <a:r>
              <a:rPr lang="zh-CN" altLang="en-US" dirty="0"/>
              <a:t>的最大值与和即可</a:t>
            </a:r>
            <a:r>
              <a:rPr lang="en-US" altLang="zh-CN" dirty="0"/>
              <a:t>O(</a:t>
            </a:r>
            <a:r>
              <a:rPr lang="en-US" altLang="zh-CN" dirty="0" err="1"/>
              <a:t>logn</a:t>
            </a:r>
            <a:r>
              <a:rPr lang="en-US" altLang="zh-CN" dirty="0"/>
              <a:t>)</a:t>
            </a:r>
            <a:r>
              <a:rPr lang="zh-CN" altLang="en-US" dirty="0"/>
              <a:t>解决，树链剖分是</a:t>
            </a:r>
            <a:r>
              <a:rPr lang="en-US" altLang="zh-CN" dirty="0"/>
              <a:t>O(log^2n)</a:t>
            </a:r>
            <a:r>
              <a:rPr lang="zh-CN" altLang="en-US" dirty="0"/>
              <a:t>的</a:t>
            </a:r>
          </a:p>
        </p:txBody>
      </p:sp>
    </p:spTree>
    <p:extLst>
      <p:ext uri="{BB962C8B-B14F-4D97-AF65-F5344CB8AC3E}">
        <p14:creationId xmlns:p14="http://schemas.microsoft.com/office/powerpoint/2010/main" val="2023883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7EE385-A8A2-458A-AE87-D588AF676B2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3E25202-0F89-4A32-8185-BC23895CAAEB}"/>
              </a:ext>
            </a:extLst>
          </p:cNvPr>
          <p:cNvSpPr>
            <a:spLocks noGrp="1"/>
          </p:cNvSpPr>
          <p:nvPr>
            <p:ph idx="1"/>
          </p:nvPr>
        </p:nvSpPr>
        <p:spPr/>
        <p:txBody>
          <a:bodyPr/>
          <a:lstStyle/>
          <a:p>
            <a:r>
              <a:rPr lang="zh-CN" altLang="en-US" dirty="0"/>
              <a:t>考虑对子树</a:t>
            </a:r>
            <a:r>
              <a:rPr lang="en-US" altLang="zh-CN" dirty="0"/>
              <a:t>x</a:t>
            </a:r>
            <a:r>
              <a:rPr lang="zh-CN" altLang="en-US" dirty="0"/>
              <a:t>进行</a:t>
            </a:r>
            <a:r>
              <a:rPr lang="en-US" altLang="zh-CN" dirty="0"/>
              <a:t>2</a:t>
            </a:r>
            <a:r>
              <a:rPr lang="zh-CN" altLang="en-US" dirty="0"/>
              <a:t>操作</a:t>
            </a:r>
            <a:endParaRPr lang="en-US" altLang="zh-CN" dirty="0"/>
          </a:p>
          <a:p>
            <a:r>
              <a:rPr lang="zh-CN" altLang="en-US" dirty="0"/>
              <a:t>在子树</a:t>
            </a:r>
            <a:r>
              <a:rPr lang="en-US" altLang="zh-CN" dirty="0"/>
              <a:t>x</a:t>
            </a:r>
            <a:r>
              <a:rPr lang="zh-CN" altLang="en-US" dirty="0"/>
              <a:t>内的</a:t>
            </a:r>
            <a:r>
              <a:rPr lang="en-US" altLang="zh-CN" dirty="0"/>
              <a:t>1</a:t>
            </a:r>
            <a:r>
              <a:rPr lang="zh-CN" altLang="en-US" dirty="0"/>
              <a:t>操作可以全部进行暴力清空，均摊次数</a:t>
            </a:r>
            <a:r>
              <a:rPr lang="en-US" altLang="zh-CN" dirty="0"/>
              <a:t>O(m)</a:t>
            </a:r>
          </a:p>
          <a:p>
            <a:r>
              <a:rPr lang="zh-CN" altLang="en-US" dirty="0"/>
              <a:t>在清空子树</a:t>
            </a:r>
            <a:r>
              <a:rPr lang="en-US" altLang="zh-CN" dirty="0"/>
              <a:t>x</a:t>
            </a:r>
            <a:r>
              <a:rPr lang="zh-CN" altLang="en-US" dirty="0"/>
              <a:t>内的</a:t>
            </a:r>
            <a:r>
              <a:rPr lang="en-US" altLang="zh-CN" dirty="0"/>
              <a:t>1</a:t>
            </a:r>
            <a:r>
              <a:rPr lang="zh-CN" altLang="en-US" dirty="0"/>
              <a:t>操作后，第一种可能是</a:t>
            </a:r>
            <a:r>
              <a:rPr lang="en-US" altLang="zh-CN" dirty="0"/>
              <a:t>x</a:t>
            </a:r>
            <a:r>
              <a:rPr lang="zh-CN" altLang="en-US" dirty="0"/>
              <a:t>的父亲此时为白色，这种情况则问题已解决</a:t>
            </a:r>
            <a:endParaRPr lang="en-US" altLang="zh-CN" dirty="0"/>
          </a:p>
          <a:p>
            <a:r>
              <a:rPr lang="zh-CN" altLang="en-US" dirty="0"/>
              <a:t>第二种可能是</a:t>
            </a:r>
            <a:r>
              <a:rPr lang="en-US" altLang="zh-CN" dirty="0"/>
              <a:t>x</a:t>
            </a:r>
            <a:r>
              <a:rPr lang="zh-CN" altLang="en-US" dirty="0"/>
              <a:t>的父亲此时为黑色</a:t>
            </a:r>
          </a:p>
        </p:txBody>
      </p:sp>
    </p:spTree>
    <p:extLst>
      <p:ext uri="{BB962C8B-B14F-4D97-AF65-F5344CB8AC3E}">
        <p14:creationId xmlns:p14="http://schemas.microsoft.com/office/powerpoint/2010/main" val="5359479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7CEB1-52AB-46E1-829F-F5681AC67A6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19FA5AD-DC5A-4C20-851A-B091C9A88221}"/>
              </a:ext>
            </a:extLst>
          </p:cNvPr>
          <p:cNvSpPr>
            <a:spLocks noGrp="1"/>
          </p:cNvSpPr>
          <p:nvPr>
            <p:ph idx="1"/>
          </p:nvPr>
        </p:nvSpPr>
        <p:spPr/>
        <p:txBody>
          <a:bodyPr/>
          <a:lstStyle/>
          <a:p>
            <a:r>
              <a:rPr lang="zh-CN" altLang="en-US" dirty="0"/>
              <a:t>这种情况中，有可能</a:t>
            </a:r>
            <a:r>
              <a:rPr lang="en-US" altLang="zh-CN" dirty="0"/>
              <a:t>x</a:t>
            </a:r>
            <a:r>
              <a:rPr lang="zh-CN" altLang="en-US" dirty="0"/>
              <a:t>的祖先中上述后缀最大值</a:t>
            </a:r>
            <a:r>
              <a:rPr lang="en-US" altLang="zh-CN" dirty="0"/>
              <a:t>y&gt;0</a:t>
            </a:r>
            <a:r>
              <a:rPr lang="zh-CN" altLang="en-US" dirty="0"/>
              <a:t>，导致子树内深度</a:t>
            </a:r>
            <a:r>
              <a:rPr lang="en-US" altLang="zh-CN" dirty="0"/>
              <a:t>&lt;=y</a:t>
            </a:r>
            <a:r>
              <a:rPr lang="zh-CN" altLang="en-US" dirty="0"/>
              <a:t>的点被认为是黑色的，实际上应当是白色的</a:t>
            </a:r>
            <a:endParaRPr lang="en-US" altLang="zh-CN" dirty="0"/>
          </a:p>
          <a:p>
            <a:r>
              <a:rPr lang="zh-CN" altLang="en-US" dirty="0"/>
              <a:t>此时子树内的节点查询其上方</a:t>
            </a:r>
            <a:r>
              <a:rPr lang="en-US" altLang="zh-CN" dirty="0"/>
              <a:t>1</a:t>
            </a:r>
            <a:r>
              <a:rPr lang="zh-CN" altLang="en-US" dirty="0"/>
              <a:t>操作最深延伸到多少时得到的都是同一个值</a:t>
            </a:r>
            <a:r>
              <a:rPr lang="en-US" altLang="zh-CN" dirty="0"/>
              <a:t>dep[x]+y</a:t>
            </a:r>
            <a:r>
              <a:rPr lang="zh-CN" altLang="en-US" dirty="0"/>
              <a:t>，而期望为</a:t>
            </a:r>
            <a:r>
              <a:rPr lang="en-US" altLang="zh-CN" dirty="0"/>
              <a:t>dep[x]</a:t>
            </a:r>
          </a:p>
          <a:p>
            <a:r>
              <a:rPr lang="zh-CN" altLang="en-US" dirty="0"/>
              <a:t>于是求出这个</a:t>
            </a:r>
            <a:r>
              <a:rPr lang="en-US" altLang="zh-CN" dirty="0"/>
              <a:t>y</a:t>
            </a:r>
            <a:r>
              <a:rPr lang="zh-CN" altLang="en-US" dirty="0"/>
              <a:t>，进行一次子树减即可</a:t>
            </a:r>
            <a:endParaRPr lang="en-US" altLang="zh-CN" dirty="0"/>
          </a:p>
          <a:p>
            <a:endParaRPr lang="en-US" altLang="zh-CN" dirty="0"/>
          </a:p>
          <a:p>
            <a:r>
              <a:rPr lang="zh-CN" altLang="en-US" dirty="0"/>
              <a:t>总时间复杂度</a:t>
            </a:r>
            <a:r>
              <a:rPr lang="en-US" altLang="zh-CN" dirty="0"/>
              <a:t>O(n+mlog^2nn)</a:t>
            </a:r>
            <a:endParaRPr lang="zh-CN" altLang="en-US" dirty="0"/>
          </a:p>
          <a:p>
            <a:endParaRPr lang="zh-CN" altLang="en-US" dirty="0"/>
          </a:p>
        </p:txBody>
      </p:sp>
    </p:spTree>
    <p:extLst>
      <p:ext uri="{BB962C8B-B14F-4D97-AF65-F5344CB8AC3E}">
        <p14:creationId xmlns:p14="http://schemas.microsoft.com/office/powerpoint/2010/main" val="21095251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4228F5-5C3A-47D2-BC27-99438D473773}"/>
              </a:ext>
            </a:extLst>
          </p:cNvPr>
          <p:cNvSpPr>
            <a:spLocks noGrp="1"/>
          </p:cNvSpPr>
          <p:nvPr>
            <p:ph type="title"/>
          </p:nvPr>
        </p:nvSpPr>
        <p:spPr/>
        <p:txBody>
          <a:bodyPr/>
          <a:lstStyle/>
          <a:p>
            <a:r>
              <a:rPr lang="en-US" altLang="zh-CN" dirty="0"/>
              <a:t>Bzoj2054 </a:t>
            </a:r>
            <a:r>
              <a:rPr lang="zh-CN" altLang="en-US" dirty="0"/>
              <a:t>疯狂的馒头</a:t>
            </a:r>
          </a:p>
        </p:txBody>
      </p:sp>
      <p:sp>
        <p:nvSpPr>
          <p:cNvPr id="3" name="内容占位符 2">
            <a:extLst>
              <a:ext uri="{FF2B5EF4-FFF2-40B4-BE49-F238E27FC236}">
                <a16:creationId xmlns:a16="http://schemas.microsoft.com/office/drawing/2014/main" id="{8DEA0A5C-01A2-4462-BA81-7B25F94BA4D3}"/>
              </a:ext>
            </a:extLst>
          </p:cNvPr>
          <p:cNvSpPr>
            <a:spLocks noGrp="1"/>
          </p:cNvSpPr>
          <p:nvPr>
            <p:ph idx="1"/>
          </p:nvPr>
        </p:nvSpPr>
        <p:spPr/>
        <p:txBody>
          <a:bodyPr/>
          <a:lstStyle/>
          <a:p>
            <a:r>
              <a:rPr lang="zh-CN" altLang="en-US" dirty="0"/>
              <a:t>给一个长为</a:t>
            </a:r>
            <a:r>
              <a:rPr lang="en-US" altLang="zh-CN" dirty="0"/>
              <a:t>n</a:t>
            </a:r>
            <a:r>
              <a:rPr lang="zh-CN" altLang="en-US" dirty="0"/>
              <a:t>的序列，进行</a:t>
            </a:r>
            <a:r>
              <a:rPr lang="en-US" altLang="zh-CN" dirty="0"/>
              <a:t>m</a:t>
            </a:r>
            <a:r>
              <a:rPr lang="zh-CN" altLang="en-US" dirty="0"/>
              <a:t>次操作，每次将一个区间修改为同一个数，之后要求输出每个位置的值</a:t>
            </a:r>
            <a:endParaRPr lang="en-US" altLang="zh-CN" dirty="0"/>
          </a:p>
          <a:p>
            <a:r>
              <a:rPr lang="en-US" altLang="zh-CN" dirty="0" err="1"/>
              <a:t>n,m</a:t>
            </a:r>
            <a:r>
              <a:rPr lang="en-US" altLang="zh-CN" dirty="0"/>
              <a:t>&lt;=1e7</a:t>
            </a:r>
            <a:endParaRPr lang="zh-CN" altLang="en-US" dirty="0"/>
          </a:p>
        </p:txBody>
      </p:sp>
    </p:spTree>
    <p:extLst>
      <p:ext uri="{BB962C8B-B14F-4D97-AF65-F5344CB8AC3E}">
        <p14:creationId xmlns:p14="http://schemas.microsoft.com/office/powerpoint/2010/main" val="36686535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280CE4-9368-42FA-817F-8F036DBE140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8AA1511-D520-4DB5-B9AC-E059CEC6E051}"/>
              </a:ext>
            </a:extLst>
          </p:cNvPr>
          <p:cNvSpPr>
            <a:spLocks noGrp="1"/>
          </p:cNvSpPr>
          <p:nvPr>
            <p:ph idx="1"/>
          </p:nvPr>
        </p:nvSpPr>
        <p:spPr/>
        <p:txBody>
          <a:bodyPr/>
          <a:lstStyle/>
          <a:p>
            <a:r>
              <a:rPr lang="zh-CN" altLang="en-US" dirty="0"/>
              <a:t>我们考虑离线，从后往前处理所有修改操作</a:t>
            </a:r>
            <a:endParaRPr lang="en-US" altLang="zh-CN" dirty="0"/>
          </a:p>
          <a:p>
            <a:r>
              <a:rPr lang="zh-CN" altLang="en-US" dirty="0"/>
              <a:t>这样的好处是什么呢？</a:t>
            </a:r>
            <a:endParaRPr lang="en-US" altLang="zh-CN" dirty="0"/>
          </a:p>
          <a:p>
            <a:r>
              <a:rPr lang="zh-CN" altLang="en-US" dirty="0"/>
              <a:t>这样一个位置被修改后，再也不会被修改了</a:t>
            </a:r>
            <a:endParaRPr lang="en-US" altLang="zh-CN" dirty="0"/>
          </a:p>
          <a:p>
            <a:r>
              <a:rPr lang="zh-CN" altLang="en-US" dirty="0"/>
              <a:t>我们的任务变成每次高效找出区间中没有被修改过的位置</a:t>
            </a:r>
          </a:p>
        </p:txBody>
      </p:sp>
    </p:spTree>
    <p:extLst>
      <p:ext uri="{BB962C8B-B14F-4D97-AF65-F5344CB8AC3E}">
        <p14:creationId xmlns:p14="http://schemas.microsoft.com/office/powerpoint/2010/main" val="8894097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2B7605-9F30-4A75-BE37-F98EF458E5F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D5B4568-06DD-435C-9131-88E5C1EDCC82}"/>
              </a:ext>
            </a:extLst>
          </p:cNvPr>
          <p:cNvSpPr>
            <a:spLocks noGrp="1"/>
          </p:cNvSpPr>
          <p:nvPr>
            <p:ph idx="1"/>
          </p:nvPr>
        </p:nvSpPr>
        <p:spPr/>
        <p:txBody>
          <a:bodyPr/>
          <a:lstStyle/>
          <a:p>
            <a:r>
              <a:rPr lang="zh-CN" altLang="en-US" dirty="0"/>
              <a:t>考虑使用并查集维护，如果一个位置被染色了，则将其与右边的位置合并</a:t>
            </a:r>
            <a:endParaRPr lang="en-US" altLang="zh-CN" dirty="0"/>
          </a:p>
          <a:p>
            <a:r>
              <a:rPr lang="zh-CN" altLang="en-US" dirty="0"/>
              <a:t>并查集同时维护一下集合中下标最大的位置，这样可以加速我们每次跳过一个被染色的段，直接找到第一个没有被染色的位置</a:t>
            </a:r>
            <a:endParaRPr lang="en-US" altLang="zh-CN" dirty="0"/>
          </a:p>
          <a:p>
            <a:r>
              <a:rPr lang="zh-CN" altLang="en-US" dirty="0"/>
              <a:t>由于每个位置只能被染色一次，并查集每次查询后就必定可以找到一个被染色的位置，所以总复杂度为</a:t>
            </a:r>
            <a:r>
              <a:rPr lang="en-US" altLang="zh-CN" dirty="0"/>
              <a:t>O((</a:t>
            </a:r>
            <a:r>
              <a:rPr lang="en-US" altLang="zh-CN" dirty="0" err="1"/>
              <a:t>n+m</a:t>
            </a:r>
            <a:r>
              <a:rPr lang="en-US" altLang="zh-CN" dirty="0"/>
              <a:t>)α(n))</a:t>
            </a:r>
            <a:endParaRPr lang="zh-CN" altLang="en-US" dirty="0"/>
          </a:p>
        </p:txBody>
      </p:sp>
    </p:spTree>
    <p:extLst>
      <p:ext uri="{BB962C8B-B14F-4D97-AF65-F5344CB8AC3E}">
        <p14:creationId xmlns:p14="http://schemas.microsoft.com/office/powerpoint/2010/main" val="28084434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51C81F-5C27-490E-80EF-7131F9AD2909}"/>
              </a:ext>
            </a:extLst>
          </p:cNvPr>
          <p:cNvSpPr>
            <a:spLocks noGrp="1"/>
          </p:cNvSpPr>
          <p:nvPr>
            <p:ph type="ctrTitle"/>
          </p:nvPr>
        </p:nvSpPr>
        <p:spPr/>
        <p:txBody>
          <a:bodyPr/>
          <a:lstStyle/>
          <a:p>
            <a:r>
              <a:rPr lang="en-US" altLang="zh-CN" dirty="0"/>
              <a:t>Thanks for listening</a:t>
            </a:r>
            <a:endParaRPr lang="zh-CN" altLang="en-US" dirty="0"/>
          </a:p>
        </p:txBody>
      </p:sp>
      <p:sp>
        <p:nvSpPr>
          <p:cNvPr id="3" name="副标题 2">
            <a:extLst>
              <a:ext uri="{FF2B5EF4-FFF2-40B4-BE49-F238E27FC236}">
                <a16:creationId xmlns:a16="http://schemas.microsoft.com/office/drawing/2014/main" id="{074B76EF-3E49-4A80-BE19-F3BA6EC835BA}"/>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036239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F64D08-900C-47B1-918B-64F94658B8C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F1FFDAB-CFD6-4A03-A4B4-9AB0D47B36B0}"/>
              </a:ext>
            </a:extLst>
          </p:cNvPr>
          <p:cNvSpPr>
            <a:spLocks noGrp="1"/>
          </p:cNvSpPr>
          <p:nvPr>
            <p:ph idx="1"/>
          </p:nvPr>
        </p:nvSpPr>
        <p:spPr/>
        <p:txBody>
          <a:bodyPr>
            <a:normAutofit lnSpcReduction="10000"/>
          </a:bodyPr>
          <a:lstStyle/>
          <a:p>
            <a:r>
              <a:rPr lang="zh-CN" altLang="en-US" dirty="0"/>
              <a:t>于是我们可以二分答案</a:t>
            </a:r>
            <a:r>
              <a:rPr lang="en-US" altLang="zh-CN" dirty="0"/>
              <a:t>x</a:t>
            </a:r>
          </a:p>
          <a:p>
            <a:r>
              <a:rPr lang="zh-CN" altLang="en-US" dirty="0"/>
              <a:t>验证的时候，先查询</a:t>
            </a:r>
            <a:r>
              <a:rPr lang="en-US" altLang="zh-CN" dirty="0"/>
              <a:t>[</a:t>
            </a:r>
            <a:r>
              <a:rPr lang="en-US" altLang="zh-CN" dirty="0" err="1"/>
              <a:t>b,c</a:t>
            </a:r>
            <a:r>
              <a:rPr lang="en-US" altLang="zh-CN" dirty="0"/>
              <a:t>]</a:t>
            </a:r>
            <a:r>
              <a:rPr lang="zh-CN" altLang="en-US" dirty="0"/>
              <a:t>中</a:t>
            </a:r>
            <a:r>
              <a:rPr lang="en-US" altLang="zh-CN" dirty="0"/>
              <a:t>&gt;=x</a:t>
            </a:r>
            <a:r>
              <a:rPr lang="zh-CN" altLang="en-US" dirty="0"/>
              <a:t>的数个数</a:t>
            </a:r>
            <a:endParaRPr lang="en-US" altLang="zh-CN" dirty="0"/>
          </a:p>
          <a:p>
            <a:r>
              <a:rPr lang="zh-CN" altLang="en-US" dirty="0"/>
              <a:t>然后需要找到左右两边和最大的一段？</a:t>
            </a:r>
            <a:endParaRPr lang="en-US" altLang="zh-CN" dirty="0"/>
          </a:p>
          <a:p>
            <a:r>
              <a:rPr lang="zh-CN" altLang="en-US" dirty="0"/>
              <a:t>从小到大加入权值，把小于当前权值的设为</a:t>
            </a:r>
            <a:r>
              <a:rPr lang="en-US" altLang="zh-CN" dirty="0"/>
              <a:t>-1</a:t>
            </a:r>
            <a:r>
              <a:rPr lang="zh-CN" altLang="en-US" dirty="0"/>
              <a:t>，否则设为</a:t>
            </a:r>
            <a:r>
              <a:rPr lang="en-US" altLang="zh-CN" dirty="0"/>
              <a:t>1</a:t>
            </a:r>
          </a:p>
          <a:p>
            <a:r>
              <a:rPr lang="zh-CN" altLang="en-US" dirty="0"/>
              <a:t>只需要查询加入权值为</a:t>
            </a:r>
            <a:r>
              <a:rPr lang="en-US" altLang="zh-CN" dirty="0"/>
              <a:t>x</a:t>
            </a:r>
            <a:r>
              <a:rPr lang="zh-CN" altLang="en-US" dirty="0"/>
              <a:t>的时候的线段树：</a:t>
            </a:r>
            <a:endParaRPr lang="en-US" altLang="zh-CN" dirty="0"/>
          </a:p>
          <a:p>
            <a:r>
              <a:rPr lang="zh-CN" altLang="en-US" dirty="0"/>
              <a:t>用线段树维护区间和与最大的前后缀和，这样就可以找到一个点向两边最大延伸出的一段了</a:t>
            </a:r>
            <a:endParaRPr lang="en-US" altLang="zh-CN" dirty="0"/>
          </a:p>
          <a:p>
            <a:r>
              <a:rPr lang="zh-CN" altLang="en-US" dirty="0"/>
              <a:t>可持久化这个线段树即可</a:t>
            </a:r>
            <a:endParaRPr lang="en-US" altLang="zh-CN" dirty="0"/>
          </a:p>
          <a:p>
            <a:r>
              <a:rPr lang="en-US" altLang="zh-CN" dirty="0"/>
              <a:t>O( </a:t>
            </a:r>
            <a:r>
              <a:rPr lang="en-US" altLang="zh-CN" dirty="0" err="1"/>
              <a:t>nlogn</a:t>
            </a:r>
            <a:r>
              <a:rPr lang="en-US" altLang="zh-CN" dirty="0"/>
              <a:t> + mlog^2n )</a:t>
            </a:r>
            <a:endParaRPr lang="zh-CN" altLang="en-US" dirty="0"/>
          </a:p>
        </p:txBody>
      </p:sp>
    </p:spTree>
    <p:extLst>
      <p:ext uri="{BB962C8B-B14F-4D97-AF65-F5344CB8AC3E}">
        <p14:creationId xmlns:p14="http://schemas.microsoft.com/office/powerpoint/2010/main" val="596844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44305-AA4B-4A24-A108-0889D3C40EFA}"/>
              </a:ext>
            </a:extLst>
          </p:cNvPr>
          <p:cNvSpPr>
            <a:spLocks noGrp="1"/>
          </p:cNvSpPr>
          <p:nvPr>
            <p:ph type="title"/>
          </p:nvPr>
        </p:nvSpPr>
        <p:spPr/>
        <p:txBody>
          <a:bodyPr/>
          <a:lstStyle/>
          <a:p>
            <a:r>
              <a:rPr lang="en-US" altLang="zh-CN" dirty="0"/>
              <a:t>Bzoj4212 </a:t>
            </a:r>
            <a:r>
              <a:rPr lang="zh-CN" altLang="en-US" dirty="0"/>
              <a:t>神牛的养成计划</a:t>
            </a:r>
          </a:p>
        </p:txBody>
      </p:sp>
      <p:sp>
        <p:nvSpPr>
          <p:cNvPr id="3" name="内容占位符 2">
            <a:extLst>
              <a:ext uri="{FF2B5EF4-FFF2-40B4-BE49-F238E27FC236}">
                <a16:creationId xmlns:a16="http://schemas.microsoft.com/office/drawing/2014/main" id="{84F7077C-C952-4261-ACBD-DCFFFB7720A5}"/>
              </a:ext>
            </a:extLst>
          </p:cNvPr>
          <p:cNvSpPr>
            <a:spLocks noGrp="1"/>
          </p:cNvSpPr>
          <p:nvPr>
            <p:ph idx="1"/>
          </p:nvPr>
        </p:nvSpPr>
        <p:spPr/>
        <p:txBody>
          <a:bodyPr/>
          <a:lstStyle/>
          <a:p>
            <a:r>
              <a:rPr lang="zh-CN" altLang="en-US" dirty="0"/>
              <a:t>给很多模式字符串，每次查询时给两个字符串</a:t>
            </a:r>
            <a:r>
              <a:rPr lang="en-US" altLang="zh-CN" dirty="0"/>
              <a:t>s1,s2</a:t>
            </a:r>
            <a:r>
              <a:rPr lang="zh-CN" altLang="en-US" dirty="0"/>
              <a:t>，问有多少模式字符串前缀是</a:t>
            </a:r>
            <a:r>
              <a:rPr lang="en-US" altLang="zh-CN" dirty="0"/>
              <a:t>s1</a:t>
            </a:r>
            <a:r>
              <a:rPr lang="zh-CN" altLang="en-US" dirty="0"/>
              <a:t>，后缀是</a:t>
            </a:r>
            <a:r>
              <a:rPr lang="en-US" altLang="zh-CN" dirty="0"/>
              <a:t>s1</a:t>
            </a:r>
          </a:p>
          <a:p>
            <a:r>
              <a:rPr lang="zh-CN" altLang="en-US" dirty="0"/>
              <a:t>字符串总长度</a:t>
            </a:r>
            <a:r>
              <a:rPr lang="en-US" altLang="zh-CN" dirty="0"/>
              <a:t>10^6</a:t>
            </a:r>
            <a:r>
              <a:rPr lang="zh-CN" altLang="en-US" dirty="0"/>
              <a:t>，字符串和询问个数</a:t>
            </a:r>
            <a:r>
              <a:rPr lang="en-US" altLang="zh-CN" dirty="0"/>
              <a:t>10^5</a:t>
            </a:r>
            <a:endParaRPr lang="zh-CN" altLang="en-US" dirty="0"/>
          </a:p>
        </p:txBody>
      </p:sp>
    </p:spTree>
    <p:extLst>
      <p:ext uri="{BB962C8B-B14F-4D97-AF65-F5344CB8AC3E}">
        <p14:creationId xmlns:p14="http://schemas.microsoft.com/office/powerpoint/2010/main" val="1201370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5D115-DE7F-4F48-8603-7FB30033BF2C}"/>
              </a:ext>
            </a:extLst>
          </p:cNvPr>
          <p:cNvSpPr>
            <a:spLocks noGrp="1"/>
          </p:cNvSpPr>
          <p:nvPr>
            <p:ph type="title"/>
          </p:nvPr>
        </p:nvSpPr>
        <p:spPr/>
        <p:txBody>
          <a:bodyPr/>
          <a:lstStyle/>
          <a:p>
            <a:r>
              <a:rPr lang="zh-CN" altLang="en-US" dirty="0"/>
              <a:t>分析</a:t>
            </a:r>
          </a:p>
        </p:txBody>
      </p:sp>
      <p:sp>
        <p:nvSpPr>
          <p:cNvPr id="3" name="Content Placeholder 2">
            <a:extLst>
              <a:ext uri="{FF2B5EF4-FFF2-40B4-BE49-F238E27FC236}">
                <a16:creationId xmlns:a16="http://schemas.microsoft.com/office/drawing/2014/main" id="{634EB19C-9F04-43B5-9D7E-BA221B14D81F}"/>
              </a:ext>
            </a:extLst>
          </p:cNvPr>
          <p:cNvSpPr>
            <a:spLocks noGrp="1"/>
          </p:cNvSpPr>
          <p:nvPr>
            <p:ph idx="1"/>
          </p:nvPr>
        </p:nvSpPr>
        <p:spPr/>
        <p:txBody>
          <a:bodyPr/>
          <a:lstStyle/>
          <a:p>
            <a:r>
              <a:rPr lang="zh-CN" altLang="en-US" dirty="0"/>
              <a:t>其实这个是一种经典的问题转换</a:t>
            </a:r>
            <a:endParaRPr lang="en-US" altLang="zh-CN" dirty="0"/>
          </a:p>
          <a:p>
            <a:r>
              <a:rPr lang="zh-CN" altLang="en-US" dirty="0"/>
              <a:t>通过</a:t>
            </a:r>
            <a:r>
              <a:rPr lang="en-US" altLang="zh-CN" dirty="0"/>
              <a:t>trie</a:t>
            </a:r>
            <a:r>
              <a:rPr lang="zh-CN" altLang="en-US" dirty="0"/>
              <a:t>树将字符串转换为</a:t>
            </a:r>
            <a:r>
              <a:rPr lang="en-US" altLang="zh-CN" dirty="0"/>
              <a:t>DFS</a:t>
            </a:r>
            <a:r>
              <a:rPr lang="zh-CN" altLang="en-US" dirty="0"/>
              <a:t>序中的点</a:t>
            </a:r>
            <a:endParaRPr lang="en-US" altLang="zh-CN" dirty="0"/>
          </a:p>
          <a:p>
            <a:r>
              <a:rPr lang="zh-CN" altLang="en-US" dirty="0"/>
              <a:t>然后变成二维数点</a:t>
            </a:r>
          </a:p>
        </p:txBody>
      </p:sp>
    </p:spTree>
    <p:extLst>
      <p:ext uri="{BB962C8B-B14F-4D97-AF65-F5344CB8AC3E}">
        <p14:creationId xmlns:p14="http://schemas.microsoft.com/office/powerpoint/2010/main" val="3502857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943C0E-24B0-4303-B9E8-276E52B866E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9B547B2-EB72-493F-BEFD-3D1F4B0F313E}"/>
              </a:ext>
            </a:extLst>
          </p:cNvPr>
          <p:cNvSpPr>
            <a:spLocks noGrp="1"/>
          </p:cNvSpPr>
          <p:nvPr>
            <p:ph idx="1"/>
          </p:nvPr>
        </p:nvSpPr>
        <p:spPr/>
        <p:txBody>
          <a:bodyPr/>
          <a:lstStyle/>
          <a:p>
            <a:r>
              <a:rPr lang="zh-CN" altLang="en-US" dirty="0"/>
              <a:t>考虑开两棵</a:t>
            </a:r>
            <a:r>
              <a:rPr lang="en-US" altLang="zh-CN" dirty="0" err="1"/>
              <a:t>trie</a:t>
            </a:r>
            <a:r>
              <a:rPr lang="zh-CN" altLang="en-US" dirty="0"/>
              <a:t>树，分别把所有模式字符串顺序和倒序插入</a:t>
            </a:r>
            <a:endParaRPr lang="en-US" altLang="zh-CN" dirty="0"/>
          </a:p>
          <a:p>
            <a:r>
              <a:rPr lang="zh-CN" altLang="en-US" dirty="0"/>
              <a:t>这样我们查询时也将</a:t>
            </a:r>
            <a:r>
              <a:rPr lang="en-US" altLang="zh-CN" dirty="0"/>
              <a:t>a</a:t>
            </a:r>
            <a:r>
              <a:rPr lang="zh-CN" altLang="en-US" dirty="0"/>
              <a:t>串顺序在</a:t>
            </a:r>
            <a:r>
              <a:rPr lang="en-US" altLang="zh-CN" dirty="0" err="1"/>
              <a:t>trie</a:t>
            </a:r>
            <a:r>
              <a:rPr lang="zh-CN" altLang="en-US" dirty="0"/>
              <a:t>上跑，</a:t>
            </a:r>
            <a:r>
              <a:rPr lang="en-US" altLang="zh-CN" dirty="0"/>
              <a:t>b</a:t>
            </a:r>
            <a:r>
              <a:rPr lang="zh-CN" altLang="en-US" dirty="0"/>
              <a:t>串倒序在</a:t>
            </a:r>
            <a:r>
              <a:rPr lang="en-US" altLang="zh-CN" dirty="0" err="1"/>
              <a:t>trie</a:t>
            </a:r>
            <a:r>
              <a:rPr lang="zh-CN" altLang="en-US" dirty="0"/>
              <a:t>上跑</a:t>
            </a:r>
            <a:endParaRPr lang="en-US" altLang="zh-CN" dirty="0"/>
          </a:p>
          <a:p>
            <a:r>
              <a:rPr lang="zh-CN" altLang="en-US" dirty="0"/>
              <a:t>问题转换为在第一棵</a:t>
            </a:r>
            <a:r>
              <a:rPr lang="en-US" altLang="zh-CN" dirty="0" err="1"/>
              <a:t>trie</a:t>
            </a:r>
            <a:r>
              <a:rPr lang="zh-CN" altLang="en-US" dirty="0"/>
              <a:t>树的子树中和第二棵</a:t>
            </a:r>
            <a:r>
              <a:rPr lang="en-US" altLang="zh-CN" dirty="0" err="1"/>
              <a:t>trie</a:t>
            </a:r>
            <a:r>
              <a:rPr lang="zh-CN" altLang="en-US" dirty="0"/>
              <a:t>树的子树中有多少共同元素</a:t>
            </a:r>
            <a:endParaRPr lang="en-US" altLang="zh-CN" dirty="0"/>
          </a:p>
          <a:p>
            <a:r>
              <a:rPr lang="zh-CN" altLang="en-US" dirty="0"/>
              <a:t>将每个点在第一棵树</a:t>
            </a:r>
            <a:r>
              <a:rPr lang="en-US" altLang="zh-CN" dirty="0"/>
              <a:t>DFS</a:t>
            </a:r>
            <a:r>
              <a:rPr lang="zh-CN" altLang="en-US" dirty="0"/>
              <a:t>序位置当做</a:t>
            </a:r>
            <a:r>
              <a:rPr lang="en-US" altLang="zh-CN" dirty="0"/>
              <a:t>x</a:t>
            </a:r>
            <a:r>
              <a:rPr lang="zh-CN" altLang="en-US" dirty="0"/>
              <a:t>坐标，在第二棵树</a:t>
            </a:r>
            <a:r>
              <a:rPr lang="en-US" altLang="zh-CN" dirty="0"/>
              <a:t>DFS</a:t>
            </a:r>
            <a:r>
              <a:rPr lang="zh-CN" altLang="en-US" dirty="0"/>
              <a:t>序位置当做</a:t>
            </a:r>
            <a:r>
              <a:rPr lang="en-US" altLang="zh-CN" dirty="0"/>
              <a:t>y</a:t>
            </a:r>
            <a:r>
              <a:rPr lang="zh-CN" altLang="en-US" dirty="0"/>
              <a:t>坐标，转换为二维数点</a:t>
            </a:r>
            <a:endParaRPr lang="en-US" altLang="zh-CN" dirty="0"/>
          </a:p>
          <a:p>
            <a:endParaRPr lang="en-US" altLang="zh-CN" dirty="0"/>
          </a:p>
          <a:p>
            <a:r>
              <a:rPr lang="en-US" altLang="zh-CN" dirty="0"/>
              <a:t>O( |S|+(</a:t>
            </a:r>
            <a:r>
              <a:rPr lang="en-US" altLang="zh-CN" dirty="0" err="1"/>
              <a:t>n+m</a:t>
            </a:r>
            <a:r>
              <a:rPr lang="en-US" altLang="zh-CN" dirty="0"/>
              <a:t>)</a:t>
            </a:r>
            <a:r>
              <a:rPr lang="en-US" altLang="zh-CN" dirty="0" err="1"/>
              <a:t>logn</a:t>
            </a:r>
            <a:r>
              <a:rPr lang="en-US" altLang="zh-CN" dirty="0"/>
              <a:t> )</a:t>
            </a:r>
            <a:endParaRPr lang="zh-CN" altLang="en-US" dirty="0"/>
          </a:p>
        </p:txBody>
      </p:sp>
    </p:spTree>
    <p:extLst>
      <p:ext uri="{BB962C8B-B14F-4D97-AF65-F5344CB8AC3E}">
        <p14:creationId xmlns:p14="http://schemas.microsoft.com/office/powerpoint/2010/main" val="2976872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538B47-55AD-4538-BC5A-C7524A88339D}"/>
              </a:ext>
            </a:extLst>
          </p:cNvPr>
          <p:cNvSpPr>
            <a:spLocks noGrp="1"/>
          </p:cNvSpPr>
          <p:nvPr>
            <p:ph type="title"/>
          </p:nvPr>
        </p:nvSpPr>
        <p:spPr/>
        <p:txBody>
          <a:bodyPr/>
          <a:lstStyle/>
          <a:p>
            <a:r>
              <a:rPr lang="en-US" altLang="zh-CN" dirty="0"/>
              <a:t>CF464E The Classic Problem</a:t>
            </a:r>
            <a:endParaRPr lang="zh-CN" altLang="en-US" dirty="0"/>
          </a:p>
        </p:txBody>
      </p:sp>
      <p:sp>
        <p:nvSpPr>
          <p:cNvPr id="3" name="内容占位符 2">
            <a:extLst>
              <a:ext uri="{FF2B5EF4-FFF2-40B4-BE49-F238E27FC236}">
                <a16:creationId xmlns:a16="http://schemas.microsoft.com/office/drawing/2014/main" id="{C7FFDE99-4DC0-4F29-B096-6E210731E8C9}"/>
              </a:ext>
            </a:extLst>
          </p:cNvPr>
          <p:cNvSpPr>
            <a:spLocks noGrp="1"/>
          </p:cNvSpPr>
          <p:nvPr>
            <p:ph idx="1"/>
          </p:nvPr>
        </p:nvSpPr>
        <p:spPr/>
        <p:txBody>
          <a:bodyPr/>
          <a:lstStyle/>
          <a:p>
            <a:r>
              <a:rPr lang="zh-CN" altLang="en-US" dirty="0"/>
              <a:t>给定一张</a:t>
            </a:r>
            <a:r>
              <a:rPr lang="en-US" altLang="zh-CN" dirty="0"/>
              <a:t>n</a:t>
            </a:r>
            <a:r>
              <a:rPr lang="zh-CN" altLang="en-US" dirty="0"/>
              <a:t>个点</a:t>
            </a:r>
            <a:r>
              <a:rPr lang="en-US" altLang="zh-CN" dirty="0"/>
              <a:t>m</a:t>
            </a:r>
            <a:r>
              <a:rPr lang="zh-CN" altLang="en-US" dirty="0"/>
              <a:t>条边的无向图，每条边的边权为</a:t>
            </a:r>
            <a:r>
              <a:rPr lang="en-US" altLang="zh-CN" dirty="0"/>
              <a:t>pow(2,xi)</a:t>
            </a:r>
            <a:r>
              <a:rPr lang="zh-CN" altLang="en-US" dirty="0"/>
              <a:t>，求</a:t>
            </a:r>
            <a:r>
              <a:rPr lang="en-US" altLang="zh-CN" dirty="0"/>
              <a:t>s</a:t>
            </a:r>
            <a:r>
              <a:rPr lang="zh-CN" altLang="en-US" dirty="0"/>
              <a:t>到</a:t>
            </a:r>
            <a:r>
              <a:rPr lang="en-US" altLang="zh-CN" dirty="0"/>
              <a:t>t</a:t>
            </a:r>
            <a:r>
              <a:rPr lang="zh-CN" altLang="en-US" dirty="0"/>
              <a:t>的最短路，答案对</a:t>
            </a:r>
            <a:r>
              <a:rPr lang="en-US" altLang="zh-CN" dirty="0"/>
              <a:t>10^9+7</a:t>
            </a:r>
            <a:r>
              <a:rPr lang="zh-CN" altLang="en-US" dirty="0"/>
              <a:t>取模</a:t>
            </a:r>
          </a:p>
        </p:txBody>
      </p:sp>
    </p:spTree>
    <p:extLst>
      <p:ext uri="{BB962C8B-B14F-4D97-AF65-F5344CB8AC3E}">
        <p14:creationId xmlns:p14="http://schemas.microsoft.com/office/powerpoint/2010/main" val="2970580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724</TotalTime>
  <Words>2949</Words>
  <Application>Microsoft Office PowerPoint</Application>
  <PresentationFormat>宽屏</PresentationFormat>
  <Paragraphs>221</Paragraphs>
  <Slides>48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48</vt:i4>
      </vt:variant>
    </vt:vector>
  </HeadingPairs>
  <TitlesOfParts>
    <vt:vector size="52" baseType="lpstr">
      <vt:lpstr>等线</vt:lpstr>
      <vt:lpstr>等线 Light</vt:lpstr>
      <vt:lpstr>Arial</vt:lpstr>
      <vt:lpstr>Office Theme</vt:lpstr>
      <vt:lpstr>可持久化线段树，线段树合并</vt:lpstr>
      <vt:lpstr>Luogu2839 [国家集训队]middle</vt:lpstr>
      <vt:lpstr>Solution</vt:lpstr>
      <vt:lpstr>Solution</vt:lpstr>
      <vt:lpstr>Solution</vt:lpstr>
      <vt:lpstr>Bzoj4212 神牛的养成计划</vt:lpstr>
      <vt:lpstr>分析</vt:lpstr>
      <vt:lpstr>Solution</vt:lpstr>
      <vt:lpstr>CF464E The Classic Problem</vt:lpstr>
      <vt:lpstr>Solution</vt:lpstr>
      <vt:lpstr>Solution</vt:lpstr>
      <vt:lpstr>Solution</vt:lpstr>
      <vt:lpstr>Solution</vt:lpstr>
      <vt:lpstr>Luogu3224 [HNOI2012]永无乡</vt:lpstr>
      <vt:lpstr>Solution</vt:lpstr>
      <vt:lpstr>线段树合并</vt:lpstr>
      <vt:lpstr>线段树合并</vt:lpstr>
      <vt:lpstr>演示一下</vt:lpstr>
      <vt:lpstr>代码</vt:lpstr>
      <vt:lpstr>复杂度</vt:lpstr>
      <vt:lpstr>Luogu5494 [模板] 线段树分裂</vt:lpstr>
      <vt:lpstr>Solution</vt:lpstr>
      <vt:lpstr>Solution</vt:lpstr>
      <vt:lpstr>Luogu2824 [HEOI2016]排序（加强版）</vt:lpstr>
      <vt:lpstr>分析</vt:lpstr>
      <vt:lpstr>Solution</vt:lpstr>
      <vt:lpstr>Solution</vt:lpstr>
      <vt:lpstr>Solution</vt:lpstr>
      <vt:lpstr>Solution</vt:lpstr>
      <vt:lpstr>CF600E Lomsat gelral</vt:lpstr>
      <vt:lpstr>Solution</vt:lpstr>
      <vt:lpstr>三维偏序</vt:lpstr>
      <vt:lpstr>“CDQ”分治</vt:lpstr>
      <vt:lpstr>“CDQ”分治</vt:lpstr>
      <vt:lpstr>“CDQ”分治</vt:lpstr>
      <vt:lpstr>“CDQ”分治</vt:lpstr>
      <vt:lpstr>“CDQ”分治</vt:lpstr>
      <vt:lpstr>Luogu 4690 [Ynoi2016]镜中的昆虫</vt:lpstr>
      <vt:lpstr>Solution</vt:lpstr>
      <vt:lpstr>Solution</vt:lpstr>
      <vt:lpstr>CF1017G The Tree 3200</vt:lpstr>
      <vt:lpstr>Solution</vt:lpstr>
      <vt:lpstr>Solution</vt:lpstr>
      <vt:lpstr>Solution</vt:lpstr>
      <vt:lpstr>Bzoj2054 疯狂的馒头</vt:lpstr>
      <vt:lpstr>Solution</vt:lpstr>
      <vt:lpstr>Solution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Cai Chengze</dc:creator>
  <cp:lastModifiedBy>P52</cp:lastModifiedBy>
  <cp:revision>19</cp:revision>
  <dcterms:created xsi:type="dcterms:W3CDTF">2021-07-23T02:46:13Z</dcterms:created>
  <dcterms:modified xsi:type="dcterms:W3CDTF">2021-11-28T08:25:53Z</dcterms:modified>
</cp:coreProperties>
</file>