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445" r:id="rId3"/>
    <p:sldId id="429" r:id="rId4"/>
    <p:sldId id="463" r:id="rId5"/>
    <p:sldId id="464" r:id="rId6"/>
    <p:sldId id="465" r:id="rId7"/>
    <p:sldId id="458" r:id="rId8"/>
    <p:sldId id="457" r:id="rId9"/>
    <p:sldId id="446" r:id="rId10"/>
    <p:sldId id="467" r:id="rId11"/>
    <p:sldId id="460" r:id="rId12"/>
    <p:sldId id="461" r:id="rId13"/>
    <p:sldId id="447" r:id="rId14"/>
  </p:sldIdLst>
  <p:sldSz cx="10160000" cy="5715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31ECC6D-0B13-4606-9E45-D2F90905A233}">
          <p14:sldIdLst>
            <p14:sldId id="256"/>
            <p14:sldId id="445"/>
            <p14:sldId id="429"/>
            <p14:sldId id="463"/>
            <p14:sldId id="464"/>
            <p14:sldId id="465"/>
            <p14:sldId id="458"/>
            <p14:sldId id="457"/>
            <p14:sldId id="446"/>
            <p14:sldId id="467"/>
            <p14:sldId id="460"/>
            <p14:sldId id="461"/>
            <p14:sldId id="4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929"/>
    <a:srgbClr val="FF9797"/>
    <a:srgbClr val="052E65"/>
    <a:srgbClr val="517D21"/>
    <a:srgbClr val="0B87D6"/>
    <a:srgbClr val="5BB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86375" autoAdjust="0"/>
  </p:normalViewPr>
  <p:slideViewPr>
    <p:cSldViewPr>
      <p:cViewPr varScale="1">
        <p:scale>
          <a:sx n="117" d="100"/>
          <a:sy n="117" d="100"/>
        </p:scale>
        <p:origin x="1026" y="108"/>
      </p:cViewPr>
      <p:guideLst>
        <p:guide orient="horz" pos="1800"/>
        <p:guide pos="320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3AD89747-6268-415D-A43F-F988497674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F512B8E-74FF-4E1C-9080-7685B621C4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2A309-E6C9-49AD-9D9C-3D4C14041B46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E60174D-CBA9-4D27-ADCA-1C2331B81C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155157B-9FD4-4FD8-87DE-4E4F687638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3F08D-0419-452B-A1FB-B362B69C4F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4896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180DBCB0-6FF0-4130-B57D-DE263C4DEB1C}" type="datetimeFigureOut">
              <a:rPr lang="zh-CN" altLang="en-US" smtClean="0"/>
              <a:pPr/>
              <a:t>2022/1/6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63622BD-B18B-4F1D-8806-94D26F57713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10661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8975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3376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0117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6296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645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14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204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652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2387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9347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4690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3613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1647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1775356"/>
            <a:ext cx="86360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38500"/>
            <a:ext cx="71120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6000" y="228866"/>
            <a:ext cx="22860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8000" y="228866"/>
            <a:ext cx="6688667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2570" y="3672418"/>
            <a:ext cx="86360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2570" y="2422261"/>
            <a:ext cx="86360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8000" y="1333500"/>
            <a:ext cx="4487333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64667" y="1333500"/>
            <a:ext cx="4487333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279262"/>
            <a:ext cx="448909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" y="1812396"/>
            <a:ext cx="448909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61141" y="1279262"/>
            <a:ext cx="4490861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61141" y="1812396"/>
            <a:ext cx="4490861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8C063EF-0CD1-489C-8181-325154DF8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2AC8745-9ADF-44B2-9BA0-2B228690A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34AA5B-9D0D-4EAA-A873-9C2EF3D9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ABB6C3F6-31B4-48A8-87D5-83BCCD473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D7EB24F5-D0F9-49C3-AB8D-C414A585B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47AFB329-98EB-4F71-86D6-CF0495DA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2" y="227543"/>
            <a:ext cx="3342570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2278" y="227542"/>
            <a:ext cx="5679722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8002" y="1195918"/>
            <a:ext cx="3342570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1431" y="4000500"/>
            <a:ext cx="60960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91431" y="510646"/>
            <a:ext cx="60960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91431" y="4472782"/>
            <a:ext cx="60960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8000" y="228865"/>
            <a:ext cx="91440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333500"/>
            <a:ext cx="91440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8000" y="5296960"/>
            <a:ext cx="23706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71334" y="5296960"/>
            <a:ext cx="321733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81333" y="5296960"/>
            <a:ext cx="23706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95624" y="738540"/>
            <a:ext cx="67687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  <a:t>嵌入式</a:t>
            </a:r>
            <a:r>
              <a:rPr lang="en-US" altLang="zh-TW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  <a:t/>
            </a:r>
            <a:br>
              <a:rPr lang="en-US" altLang="zh-TW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</a:br>
            <a:r>
              <a:rPr lang="zh-TW" altLang="en-US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  <a:t>智慧影像分析</a:t>
            </a:r>
            <a:r>
              <a:rPr lang="en-US" altLang="zh-TW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  <a:t/>
            </a:r>
            <a:br>
              <a:rPr lang="en-US" altLang="zh-TW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</a:br>
            <a:r>
              <a:rPr lang="zh-TW" altLang="en-US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  <a:t>與實境界面</a:t>
            </a:r>
            <a:endParaRPr lang="en-US" altLang="zh-CN" sz="3200" b="1" dirty="0">
              <a:solidFill>
                <a:srgbClr val="052E65"/>
              </a:solidFill>
              <a:latin typeface="Adobe Gothic Std B" pitchFamily="34" charset="-128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45874" y="3836064"/>
            <a:ext cx="2268252" cy="103487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52E65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58604" y="3961382"/>
            <a:ext cx="2042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徐紹崴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110598010</a:t>
            </a:r>
          </a:p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劉文揚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110598096</a:t>
            </a:r>
          </a:p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謝狄烽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110598087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9B649A-74AE-42AA-B506-A4B459C7279F}"/>
              </a:ext>
            </a:extLst>
          </p:cNvPr>
          <p:cNvSpPr/>
          <p:nvPr/>
        </p:nvSpPr>
        <p:spPr>
          <a:xfrm>
            <a:off x="2919760" y="2534334"/>
            <a:ext cx="43204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  <a:t>Team 11</a:t>
            </a:r>
          </a:p>
          <a:p>
            <a:pPr algn="ctr"/>
            <a:r>
              <a:rPr lang="en-US" altLang="zh-TW" sz="3200" b="1" dirty="0" smtClean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  <a:t>Final</a:t>
            </a:r>
            <a:endParaRPr lang="en-US" altLang="zh-TW" sz="3200" b="1" dirty="0">
              <a:solidFill>
                <a:srgbClr val="052E65"/>
              </a:solidFill>
              <a:latin typeface="Adobe Gothic Std B" pitchFamily="34" charset="-128"/>
              <a:ea typeface="微软雅黑" pitchFamily="34" charset="-122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72646CE-6108-4B94-BB66-B6DB7B02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pic>
        <p:nvPicPr>
          <p:cNvPr id="1026" name="Picture 2" descr="Amazon.com: Waveshare JetBot AI Kit Accessories Add-ons for Jetson Nano to  Build JetBot （Doesn&amp;#39;t Support 2GB Nano : Toys &amp;amp; Games">
            <a:extLst>
              <a:ext uri="{FF2B5EF4-FFF2-40B4-BE49-F238E27FC236}">
                <a16:creationId xmlns:a16="http://schemas.microsoft.com/office/drawing/2014/main" id="{C520F238-234F-446C-836B-51DB5DD1C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566" y="1769425"/>
            <a:ext cx="1834202" cy="31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1895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5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400" b="1" kern="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方案構思</a:t>
            </a:r>
            <a:endParaRPr lang="zh-TW" altLang="en-US" sz="2400" b="1" kern="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164097-644D-446B-B2F8-E9C3E5A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256049A-DC6A-43CB-A60C-9F894C6AAA9E}"/>
              </a:ext>
            </a:extLst>
          </p:cNvPr>
          <p:cNvSpPr txBox="1"/>
          <p:nvPr/>
        </p:nvSpPr>
        <p:spPr>
          <a:xfrm>
            <a:off x="756713" y="1849388"/>
            <a:ext cx="6408712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000" dirty="0" smtClean="0"/>
              <a:t>以完成速度為優先</a:t>
            </a:r>
            <a:endParaRPr lang="en-US" altLang="zh-TW" sz="2000" dirty="0" smtClean="0"/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000" dirty="0" smtClean="0"/>
              <a:t>縮小轉彎幅度</a:t>
            </a:r>
            <a:endParaRPr lang="en-US" altLang="zh-TW" sz="2000" dirty="0" smtClean="0"/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000" dirty="0" smtClean="0"/>
              <a:t>以</a:t>
            </a:r>
            <a:r>
              <a:rPr lang="en-US" altLang="zh-TW" sz="2000" dirty="0" smtClean="0"/>
              <a:t>YOLO</a:t>
            </a:r>
            <a:r>
              <a:rPr lang="zh-TW" altLang="en-US" sz="2000" dirty="0" smtClean="0"/>
              <a:t>有</a:t>
            </a:r>
            <a:r>
              <a:rPr lang="en-US" altLang="zh-TW" sz="2000" dirty="0" smtClean="0"/>
              <a:t>Bounding Box</a:t>
            </a:r>
            <a:r>
              <a:rPr lang="zh-TW" altLang="en-US" sz="2000" dirty="0" smtClean="0"/>
              <a:t>的特性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zh-TW" altLang="en-US" sz="2000" dirty="0" smtClean="0"/>
              <a:t>作為決策的依據</a:t>
            </a:r>
            <a:endParaRPr lang="en-US" altLang="zh-TW" sz="2000" dirty="0" smtClean="0"/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altLang="zh-TW" sz="2000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0" y="1883115"/>
            <a:ext cx="4788071" cy="182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871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400" b="1" kern="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預期困難</a:t>
            </a:r>
            <a:endParaRPr lang="zh-TW" altLang="en-US" sz="2400" b="1" kern="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164097-644D-446B-B2F8-E9C3E5A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256049A-DC6A-43CB-A60C-9F894C6AAA9E}"/>
              </a:ext>
            </a:extLst>
          </p:cNvPr>
          <p:cNvSpPr txBox="1"/>
          <p:nvPr/>
        </p:nvSpPr>
        <p:spPr>
          <a:xfrm>
            <a:off x="1067348" y="1561356"/>
            <a:ext cx="640871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000" dirty="0" smtClean="0"/>
              <a:t>如何對於辨識結果做出決策</a:t>
            </a:r>
            <a:endParaRPr lang="en-US" altLang="zh-TW" sz="2000" dirty="0" smtClean="0"/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TW" sz="2000" dirty="0" err="1" smtClean="0"/>
              <a:t>JetBot</a:t>
            </a:r>
            <a:r>
              <a:rPr lang="zh-TW" altLang="en-US" sz="2000" dirty="0" smtClean="0"/>
              <a:t>停滯時如何動作</a:t>
            </a:r>
            <a:endParaRPr lang="en-US" altLang="zh-TW" sz="2000" dirty="0" smtClean="0"/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TW" sz="2000" dirty="0" smtClean="0"/>
              <a:t>YOLO</a:t>
            </a:r>
            <a:r>
              <a:rPr lang="zh-TW" altLang="en-US" sz="2000" dirty="0" smtClean="0"/>
              <a:t>的辨識速度過慢</a:t>
            </a:r>
            <a:endParaRPr lang="en-US" altLang="zh-TW" sz="2000" dirty="0" smtClean="0"/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TW" sz="2000" dirty="0" err="1" smtClean="0"/>
              <a:t>JetBot</a:t>
            </a:r>
            <a:r>
              <a:rPr lang="zh-TW" altLang="en-US" sz="2000" dirty="0" smtClean="0"/>
              <a:t>旋轉角度過大造成方向迷失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40621759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解決方法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164097-644D-446B-B2F8-E9C3E5A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256049A-DC6A-43CB-A60C-9F894C6AAA9E}"/>
              </a:ext>
            </a:extLst>
          </p:cNvPr>
          <p:cNvSpPr txBox="1"/>
          <p:nvPr/>
        </p:nvSpPr>
        <p:spPr>
          <a:xfrm>
            <a:off x="1263576" y="1888004"/>
            <a:ext cx="640871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000" dirty="0" smtClean="0"/>
              <a:t>以紅色角椎作為參考加上綠色角椎最為轉向依據</a:t>
            </a:r>
            <a:endParaRPr lang="en-US" altLang="zh-TW" sz="2000" dirty="0" smtClean="0"/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000" dirty="0" smtClean="0"/>
              <a:t>讓</a:t>
            </a:r>
            <a:r>
              <a:rPr lang="en-US" altLang="zh-TW" sz="2000" dirty="0" err="1" smtClean="0"/>
              <a:t>JetBot</a:t>
            </a:r>
            <a:r>
              <a:rPr lang="zh-TW" altLang="en-US" sz="2000" dirty="0" smtClean="0"/>
              <a:t>進行</a:t>
            </a:r>
            <a:r>
              <a:rPr lang="en-US" altLang="zh-TW" sz="2000" dirty="0" smtClean="0"/>
              <a:t>180</a:t>
            </a:r>
            <a:r>
              <a:rPr lang="zh-TW" altLang="en-US" sz="2000" dirty="0" smtClean="0"/>
              <a:t>度自轉</a:t>
            </a:r>
            <a:endParaRPr lang="en-US" altLang="zh-TW" sz="2000" dirty="0" smtClean="0"/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000" dirty="0" smtClean="0"/>
              <a:t>降低</a:t>
            </a:r>
            <a:r>
              <a:rPr lang="en-US" altLang="zh-TW" sz="2000" dirty="0" smtClean="0"/>
              <a:t>YOLO</a:t>
            </a:r>
            <a:r>
              <a:rPr lang="zh-TW" altLang="en-US" sz="2000" dirty="0" smtClean="0"/>
              <a:t>使用的圖片</a:t>
            </a:r>
            <a:r>
              <a:rPr lang="en-US" altLang="zh-TW" sz="2000" dirty="0" smtClean="0"/>
              <a:t>Size</a:t>
            </a:r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000" dirty="0" smtClean="0"/>
              <a:t>降低</a:t>
            </a:r>
            <a:r>
              <a:rPr lang="en-US" altLang="zh-TW" sz="2000" dirty="0" err="1" smtClean="0"/>
              <a:t>Jetbot</a:t>
            </a:r>
            <a:r>
              <a:rPr lang="zh-TW" altLang="en-US" sz="2000" dirty="0" smtClean="0"/>
              <a:t>轉向的幅度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3804294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組員分工</a:t>
            </a: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164097-644D-446B-B2F8-E9C3E5A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2F2FCD6-6108-4690-AD9C-BA0C7A472838}"/>
              </a:ext>
            </a:extLst>
          </p:cNvPr>
          <p:cNvSpPr txBox="1"/>
          <p:nvPr/>
        </p:nvSpPr>
        <p:spPr>
          <a:xfrm>
            <a:off x="759520" y="1849388"/>
            <a:ext cx="26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TW" altLang="en-US" b="1" dirty="0">
                <a:latin typeface="Arial" panose="020B0604020202020204" pitchFamily="34" charset="0"/>
                <a:ea typeface="Yu Gothic UI" panose="020B0500000000000000" pitchFamily="34" charset="-128"/>
              </a:rPr>
              <a:t>徐紹崴 </a:t>
            </a:r>
            <a:r>
              <a:rPr lang="en-US" altLang="zh-TW" b="1" dirty="0">
                <a:latin typeface="Arial" panose="020B0604020202020204" pitchFamily="34" charset="0"/>
                <a:ea typeface="Yu Gothic UI" panose="020B0500000000000000" pitchFamily="34" charset="-128"/>
              </a:rPr>
              <a:t>110598010</a:t>
            </a:r>
            <a:r>
              <a:rPr lang="zh-TW" altLang="en-US" b="1" dirty="0">
                <a:latin typeface="Arial" panose="020B0604020202020204" pitchFamily="34" charset="0"/>
                <a:ea typeface="Yu Gothic UI" panose="020B0500000000000000" pitchFamily="34" charset="-128"/>
              </a:rPr>
              <a:t> </a:t>
            </a:r>
            <a:endParaRPr lang="en-US" altLang="zh-TW" b="1" dirty="0">
              <a:latin typeface="Arial" panose="020B0604020202020204" pitchFamily="34" charset="0"/>
              <a:ea typeface="Yu Gothic UI" panose="020B0500000000000000" pitchFamily="34" charset="-128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A0F5C31-CE8B-4264-BD5F-980F2CE3E3D0}"/>
              </a:ext>
            </a:extLst>
          </p:cNvPr>
          <p:cNvSpPr/>
          <p:nvPr/>
        </p:nvSpPr>
        <p:spPr>
          <a:xfrm>
            <a:off x="1167661" y="2466321"/>
            <a:ext cx="1791586" cy="132728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zh-TW" altLang="en-US" sz="2000" dirty="0">
                <a:ea typeface="微軟正黑體" panose="020B0604030504040204" pitchFamily="34" charset="-120"/>
              </a:rPr>
              <a:t>算法設計</a:t>
            </a:r>
            <a:endParaRPr lang="en-US" altLang="zh-TW" sz="2000" dirty="0">
              <a:ea typeface="微軟正黑體" panose="020B0604030504040204" pitchFamily="34" charset="-120"/>
            </a:endParaRPr>
          </a:p>
          <a:p>
            <a:pPr algn="ctr">
              <a:spcBef>
                <a:spcPts val="600"/>
              </a:spcBef>
            </a:pPr>
            <a:r>
              <a:rPr lang="zh-TW" altLang="en-US" sz="2000" dirty="0">
                <a:ea typeface="微軟正黑體" panose="020B0604030504040204" pitchFamily="34" charset="-120"/>
              </a:rPr>
              <a:t>算法實現</a:t>
            </a:r>
            <a:endParaRPr lang="en-US" altLang="zh-TW" sz="2000" dirty="0"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C79751E-DF62-43B7-AAB9-52A06DDBFF01}"/>
              </a:ext>
            </a:extLst>
          </p:cNvPr>
          <p:cNvSpPr txBox="1"/>
          <p:nvPr/>
        </p:nvSpPr>
        <p:spPr>
          <a:xfrm>
            <a:off x="3367388" y="1849388"/>
            <a:ext cx="26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TW" altLang="en-US" b="1" dirty="0">
                <a:latin typeface="Arial" panose="020B0604020202020204" pitchFamily="34" charset="0"/>
                <a:ea typeface="Yu Gothic UI" panose="020B0500000000000000" pitchFamily="34" charset="-128"/>
              </a:rPr>
              <a:t>劉文揚 </a:t>
            </a:r>
            <a:r>
              <a:rPr lang="en-US" altLang="zh-TW" b="1" dirty="0">
                <a:latin typeface="Arial" panose="020B0604020202020204" pitchFamily="34" charset="0"/>
                <a:ea typeface="Yu Gothic UI" panose="020B0500000000000000" pitchFamily="34" charset="-128"/>
              </a:rPr>
              <a:t>110598096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C21A0903-2002-480F-9AD1-C694EE657B3B}"/>
              </a:ext>
            </a:extLst>
          </p:cNvPr>
          <p:cNvSpPr/>
          <p:nvPr/>
        </p:nvSpPr>
        <p:spPr>
          <a:xfrm>
            <a:off x="3775529" y="2466321"/>
            <a:ext cx="1791586" cy="13272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zh-TW" altLang="en-US" sz="2000" dirty="0">
                <a:ea typeface="微軟正黑體" panose="020B0604030504040204" pitchFamily="34" charset="-120"/>
              </a:rPr>
              <a:t>標註圖片</a:t>
            </a:r>
            <a:endParaRPr lang="en-US" altLang="zh-TW" sz="2000" dirty="0">
              <a:ea typeface="微軟正黑體" panose="020B0604030504040204" pitchFamily="34" charset="-120"/>
            </a:endParaRPr>
          </a:p>
          <a:p>
            <a:pPr algn="ctr">
              <a:spcBef>
                <a:spcPts val="600"/>
              </a:spcBef>
            </a:pPr>
            <a:r>
              <a:rPr lang="zh-TW" altLang="en-US" sz="2000" dirty="0">
                <a:ea typeface="微軟正黑體" panose="020B0604030504040204" pitchFamily="34" charset="-120"/>
              </a:rPr>
              <a:t>訓練模型</a:t>
            </a:r>
            <a:endParaRPr lang="en-US" altLang="zh-TW" sz="2000" dirty="0"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1C6AD81-249D-4F7E-9790-9F436AE2CCE1}"/>
              </a:ext>
            </a:extLst>
          </p:cNvPr>
          <p:cNvSpPr txBox="1"/>
          <p:nvPr/>
        </p:nvSpPr>
        <p:spPr>
          <a:xfrm>
            <a:off x="6088112" y="1849388"/>
            <a:ext cx="26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TW" altLang="en-US" b="1" dirty="0">
                <a:latin typeface="Arial" panose="020B0604020202020204" pitchFamily="34" charset="0"/>
                <a:ea typeface="Yu Gothic UI" panose="020B0500000000000000" pitchFamily="34" charset="-128"/>
              </a:rPr>
              <a:t>謝狄峰 </a:t>
            </a:r>
            <a:r>
              <a:rPr lang="en-US" altLang="zh-TW" b="1" dirty="0">
                <a:latin typeface="Arial" panose="020B0604020202020204" pitchFamily="34" charset="0"/>
                <a:ea typeface="Yu Gothic UI" panose="020B0500000000000000" pitchFamily="34" charset="-128"/>
              </a:rPr>
              <a:t>110598087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30B5764F-8455-4142-948A-720B9DAFB984}"/>
              </a:ext>
            </a:extLst>
          </p:cNvPr>
          <p:cNvSpPr/>
          <p:nvPr/>
        </p:nvSpPr>
        <p:spPr>
          <a:xfrm>
            <a:off x="6496253" y="2466321"/>
            <a:ext cx="1791586" cy="132728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zh-TW" altLang="en-US" sz="2000" dirty="0">
                <a:ea typeface="微軟正黑體" panose="020B0604030504040204" pitchFamily="34" charset="-120"/>
              </a:rPr>
              <a:t>算法</a:t>
            </a:r>
            <a:r>
              <a:rPr lang="zh-TW" altLang="en-US" sz="2000" dirty="0" smtClean="0">
                <a:ea typeface="微軟正黑體" panose="020B0604030504040204" pitchFamily="34" charset="-120"/>
              </a:rPr>
              <a:t>設計</a:t>
            </a:r>
            <a:endParaRPr lang="en-US" altLang="zh-TW" sz="2000" dirty="0" smtClean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08493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8" grpId="0"/>
      <p:bldP spid="10" grpId="0" animBg="1"/>
      <p:bldP spid="12" grpId="0"/>
      <p:bldP spid="13" grpId="0" animBg="1"/>
      <p:bldP spid="14" grpId="0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91"/>
          <p:cNvSpPr>
            <a:spLocks noChangeArrowheads="1"/>
          </p:cNvSpPr>
          <p:nvPr/>
        </p:nvSpPr>
        <p:spPr bwMode="auto">
          <a:xfrm flipV="1">
            <a:off x="7899400" y="1920825"/>
            <a:ext cx="2260600" cy="1833563"/>
          </a:xfrm>
          <a:custGeom>
            <a:avLst/>
            <a:gdLst/>
            <a:ahLst/>
            <a:cxnLst/>
            <a:rect l="l" t="t" r="r" b="b"/>
            <a:pathLst>
              <a:path w="1752600" h="1295400">
                <a:moveTo>
                  <a:pt x="0" y="1295400"/>
                </a:moveTo>
                <a:lnTo>
                  <a:pt x="1752600" y="1295400"/>
                </a:lnTo>
                <a:lnTo>
                  <a:pt x="1752600" y="0"/>
                </a:lnTo>
                <a:lnTo>
                  <a:pt x="714154" y="0"/>
                </a:lnTo>
                <a:close/>
              </a:path>
            </a:pathLst>
          </a:custGeom>
          <a:solidFill>
            <a:srgbClr val="052E65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AutoShape 292"/>
          <p:cNvSpPr>
            <a:spLocks noChangeArrowheads="1"/>
          </p:cNvSpPr>
          <p:nvPr/>
        </p:nvSpPr>
        <p:spPr bwMode="auto">
          <a:xfrm flipV="1">
            <a:off x="12080" y="1903453"/>
            <a:ext cx="4665655" cy="1851492"/>
          </a:xfrm>
          <a:custGeom>
            <a:avLst/>
            <a:gdLst>
              <a:gd name="connsiteX0" fmla="*/ 1231314 w 4191000"/>
              <a:gd name="connsiteY0" fmla="*/ 1289066 h 1295400"/>
              <a:gd name="connsiteX1" fmla="*/ 3476846 w 4191000"/>
              <a:gd name="connsiteY1" fmla="*/ 1295400 h 1295400"/>
              <a:gd name="connsiteX2" fmla="*/ 4191000 w 4191000"/>
              <a:gd name="connsiteY2" fmla="*/ 0 h 1295400"/>
              <a:gd name="connsiteX3" fmla="*/ 0 w 4191000"/>
              <a:gd name="connsiteY3" fmla="*/ 0 h 1295400"/>
              <a:gd name="connsiteX4" fmla="*/ 1231314 w 4191000"/>
              <a:gd name="connsiteY4" fmla="*/ 1289066 h 1295400"/>
              <a:gd name="connsiteX0" fmla="*/ 7995 w 2967681"/>
              <a:gd name="connsiteY0" fmla="*/ 1301733 h 1308067"/>
              <a:gd name="connsiteX1" fmla="*/ 2253527 w 2967681"/>
              <a:gd name="connsiteY1" fmla="*/ 1308067 h 1308067"/>
              <a:gd name="connsiteX2" fmla="*/ 2967681 w 2967681"/>
              <a:gd name="connsiteY2" fmla="*/ 12667 h 1308067"/>
              <a:gd name="connsiteX3" fmla="*/ 0 w 2967681"/>
              <a:gd name="connsiteY3" fmla="*/ 0 h 1308067"/>
              <a:gd name="connsiteX4" fmla="*/ 7995 w 2967681"/>
              <a:gd name="connsiteY4" fmla="*/ 1301733 h 130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7681" h="1308067">
                <a:moveTo>
                  <a:pt x="7995" y="1301733"/>
                </a:moveTo>
                <a:lnTo>
                  <a:pt x="2253527" y="1308067"/>
                </a:lnTo>
                <a:lnTo>
                  <a:pt x="2967681" y="12667"/>
                </a:lnTo>
                <a:lnTo>
                  <a:pt x="0" y="0"/>
                </a:lnTo>
                <a:cubicBezTo>
                  <a:pt x="0" y="431800"/>
                  <a:pt x="7995" y="869933"/>
                  <a:pt x="7995" y="1301733"/>
                </a:cubicBezTo>
                <a:close/>
              </a:path>
            </a:pathLst>
          </a:custGeom>
          <a:solidFill>
            <a:srgbClr val="052E65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WordArt 20"/>
          <p:cNvSpPr>
            <a:spLocks noChangeArrowheads="1" noChangeShapeType="1" noTextEdit="1"/>
          </p:cNvSpPr>
          <p:nvPr/>
        </p:nvSpPr>
        <p:spPr bwMode="auto">
          <a:xfrm>
            <a:off x="4997987" y="1905684"/>
            <a:ext cx="2286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2800" b="1" kern="10" dirty="0">
                <a:solidFill>
                  <a:srgbClr val="052E65"/>
                </a:solidFill>
                <a:latin typeface="Arial"/>
                <a:ea typeface="微软雅黑" panose="020B0503020204020204" pitchFamily="34" charset="-122"/>
                <a:cs typeface="Arial"/>
              </a:rPr>
              <a:t>1</a:t>
            </a:r>
            <a:endParaRPr lang="zh-CN" altLang="en-US" sz="2800" b="1" kern="10" dirty="0">
              <a:solidFill>
                <a:srgbClr val="052E65"/>
              </a:solidFill>
              <a:latin typeface="Arial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5455187" y="1903453"/>
            <a:ext cx="1944216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TW" altLang="en-US" sz="2800" b="1" dirty="0" smtClean="0">
                <a:solidFill>
                  <a:srgbClr val="052E65"/>
                </a:solidFill>
                <a:latin typeface="微软雅黑" pitchFamily="34" charset="-122"/>
                <a:ea typeface="微软雅黑" pitchFamily="34" charset="-122"/>
              </a:rPr>
              <a:t>競速賽</a:t>
            </a:r>
            <a:endParaRPr lang="zh-CN" altLang="en-US" sz="2800" b="1" dirty="0">
              <a:solidFill>
                <a:srgbClr val="052E6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WordArt 20"/>
          <p:cNvSpPr>
            <a:spLocks noChangeArrowheads="1" noChangeShapeType="1" noTextEdit="1"/>
          </p:cNvSpPr>
          <p:nvPr/>
        </p:nvSpPr>
        <p:spPr bwMode="auto">
          <a:xfrm>
            <a:off x="5315055" y="2601439"/>
            <a:ext cx="30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2800" b="1" kern="10" dirty="0">
                <a:solidFill>
                  <a:srgbClr val="052E65"/>
                </a:solidFill>
                <a:latin typeface="Arial"/>
                <a:ea typeface="微软雅黑" panose="020B0503020204020204" pitchFamily="34" charset="-122"/>
                <a:cs typeface="Arial"/>
              </a:rPr>
              <a:t>2</a:t>
            </a:r>
            <a:endParaRPr lang="zh-CN" altLang="en-US" sz="2800" b="1" kern="10" dirty="0">
              <a:solidFill>
                <a:srgbClr val="052E65"/>
              </a:solidFill>
              <a:latin typeface="Arial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5772255" y="2561479"/>
            <a:ext cx="166802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TW" altLang="en-US" sz="2800" b="1" dirty="0" smtClean="0">
                <a:solidFill>
                  <a:srgbClr val="052E65"/>
                </a:solidFill>
                <a:latin typeface="微软雅黑" pitchFamily="34" charset="-122"/>
                <a:ea typeface="微软雅黑" pitchFamily="34" charset="-122"/>
              </a:rPr>
              <a:t>避障賽</a:t>
            </a:r>
            <a:endParaRPr lang="zh-CN" altLang="en-US" sz="2800" b="1" dirty="0">
              <a:solidFill>
                <a:srgbClr val="052E6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22">
            <a:extLst>
              <a:ext uri="{FF2B5EF4-FFF2-40B4-BE49-F238E27FC236}">
                <a16:creationId xmlns:a16="http://schemas.microsoft.com/office/drawing/2014/main" id="{1A557892-C3F3-47B3-B50F-975CECFB2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48" y="2326689"/>
            <a:ext cx="4738484" cy="100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zh-CN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</a:t>
            </a:r>
            <a:endParaRPr lang="zh-CN" altLang="en-US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22A737-A588-4F94-9794-411AABCE0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12" name="WordArt 20"/>
          <p:cNvSpPr>
            <a:spLocks noChangeArrowheads="1" noChangeShapeType="1" noTextEdit="1"/>
          </p:cNvSpPr>
          <p:nvPr/>
        </p:nvSpPr>
        <p:spPr bwMode="auto">
          <a:xfrm>
            <a:off x="5671784" y="3259465"/>
            <a:ext cx="30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TW" sz="2800" b="1" kern="10" dirty="0" smtClean="0">
                <a:solidFill>
                  <a:srgbClr val="052E65"/>
                </a:solidFill>
                <a:latin typeface="Arial"/>
                <a:ea typeface="微软雅黑" panose="020B0503020204020204" pitchFamily="34" charset="-122"/>
                <a:cs typeface="Arial"/>
              </a:rPr>
              <a:t>3</a:t>
            </a:r>
            <a:endParaRPr lang="zh-CN" altLang="en-US" sz="2800" b="1" kern="10" dirty="0">
              <a:solidFill>
                <a:srgbClr val="052E65"/>
              </a:solidFill>
              <a:latin typeface="Arial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6128984" y="3219505"/>
            <a:ext cx="1668020" cy="56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TW" altLang="en-US" sz="2800" b="1" dirty="0" smtClean="0">
                <a:solidFill>
                  <a:srgbClr val="052E65"/>
                </a:solidFill>
                <a:latin typeface="微软雅黑" pitchFamily="34" charset="-122"/>
                <a:ea typeface="微软雅黑" pitchFamily="34" charset="-122"/>
              </a:rPr>
              <a:t>分工</a:t>
            </a:r>
            <a:endParaRPr lang="zh-CN" altLang="en-US" sz="2800" b="1" dirty="0">
              <a:solidFill>
                <a:srgbClr val="052E65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41471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/>
      <p:bldP spid="7" grpId="0"/>
      <p:bldP spid="8" grpId="0"/>
      <p:bldP spid="9" grpId="0"/>
      <p:bldP spid="16" grpId="0"/>
      <p:bldP spid="1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7"/>
          <p:cNvSpPr/>
          <p:nvPr/>
        </p:nvSpPr>
        <p:spPr>
          <a:xfrm>
            <a:off x="0" y="1129309"/>
            <a:ext cx="10160000" cy="2942175"/>
          </a:xfrm>
          <a:custGeom>
            <a:avLst/>
            <a:gdLst>
              <a:gd name="connsiteX0" fmla="*/ 0 w 12192000"/>
              <a:gd name="connsiteY0" fmla="*/ 0 h 2716400"/>
              <a:gd name="connsiteX1" fmla="*/ 12192000 w 12192000"/>
              <a:gd name="connsiteY1" fmla="*/ 0 h 2716400"/>
              <a:gd name="connsiteX2" fmla="*/ 12192000 w 12192000"/>
              <a:gd name="connsiteY2" fmla="*/ 2716400 h 2716400"/>
              <a:gd name="connsiteX3" fmla="*/ 0 w 12192000"/>
              <a:gd name="connsiteY3" fmla="*/ 2716400 h 2716400"/>
              <a:gd name="connsiteX4" fmla="*/ 0 w 12192000"/>
              <a:gd name="connsiteY4" fmla="*/ 0 h 27164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0 w 12192000"/>
              <a:gd name="connsiteY3" fmla="*/ 3249800 h 3249800"/>
              <a:gd name="connsiteX4" fmla="*/ 0 w 12192000"/>
              <a:gd name="connsiteY4" fmla="*/ 0 h 32498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19050 w 12192000"/>
              <a:gd name="connsiteY3" fmla="*/ 1687700 h 3249800"/>
              <a:gd name="connsiteX4" fmla="*/ 0 w 12192000"/>
              <a:gd name="connsiteY4" fmla="*/ 0 h 3249800"/>
              <a:gd name="connsiteX0" fmla="*/ 0 w 12230100"/>
              <a:gd name="connsiteY0" fmla="*/ 0 h 4583300"/>
              <a:gd name="connsiteX1" fmla="*/ 12192000 w 12230100"/>
              <a:gd name="connsiteY1" fmla="*/ 5334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30100"/>
              <a:gd name="connsiteY0" fmla="*/ 0 h 4583300"/>
              <a:gd name="connsiteX1" fmla="*/ 12211050 w 12230100"/>
              <a:gd name="connsiteY1" fmla="*/ 20193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3935600"/>
              <a:gd name="connsiteX1" fmla="*/ 12211050 w 12249150"/>
              <a:gd name="connsiteY1" fmla="*/ 18859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49150 w 12249150"/>
              <a:gd name="connsiteY1" fmla="*/ 14287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68200"/>
              <a:gd name="connsiteY0" fmla="*/ 0 h 3935600"/>
              <a:gd name="connsiteX1" fmla="*/ 12268200 w 12268200"/>
              <a:gd name="connsiteY1" fmla="*/ 1104900 h 3935600"/>
              <a:gd name="connsiteX2" fmla="*/ 12249150 w 12268200"/>
              <a:gd name="connsiteY2" fmla="*/ 3935600 h 3935600"/>
              <a:gd name="connsiteX3" fmla="*/ 19050 w 12268200"/>
              <a:gd name="connsiteY3" fmla="*/ 1554350 h 3935600"/>
              <a:gd name="connsiteX4" fmla="*/ 0 w 1226820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44450 w 12249150"/>
              <a:gd name="connsiteY3" fmla="*/ 1554350 h 3935600"/>
              <a:gd name="connsiteX4" fmla="*/ 0 w 12249150"/>
              <a:gd name="connsiteY4" fmla="*/ 0 h 39356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12700 w 12217400"/>
              <a:gd name="connsiteY3" fmla="*/ 1541650 h 3922900"/>
              <a:gd name="connsiteX4" fmla="*/ 0 w 12217400"/>
              <a:gd name="connsiteY4" fmla="*/ 0 h 39229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6350 w 12217400"/>
              <a:gd name="connsiteY3" fmla="*/ 1541650 h 3922900"/>
              <a:gd name="connsiteX4" fmla="*/ 0 w 12217400"/>
              <a:gd name="connsiteY4" fmla="*/ 0 h 39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7400" h="3922900">
                <a:moveTo>
                  <a:pt x="0" y="0"/>
                </a:moveTo>
                <a:lnTo>
                  <a:pt x="12205970" y="1076960"/>
                </a:lnTo>
                <a:lnTo>
                  <a:pt x="12217400" y="3922900"/>
                </a:lnTo>
                <a:lnTo>
                  <a:pt x="6350" y="1541650"/>
                </a:lnTo>
                <a:cubicBezTo>
                  <a:pt x="4233" y="1027767"/>
                  <a:pt x="2117" y="513883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16"/>
          <p:cNvSpPr/>
          <p:nvPr/>
        </p:nvSpPr>
        <p:spPr>
          <a:xfrm>
            <a:off x="0" y="1259679"/>
            <a:ext cx="10160000" cy="1978844"/>
          </a:xfrm>
          <a:custGeom>
            <a:avLst/>
            <a:gdLst>
              <a:gd name="connsiteX0" fmla="*/ 0 w 12192305"/>
              <a:gd name="connsiteY0" fmla="*/ 0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0 w 12192305"/>
              <a:gd name="connsiteY4" fmla="*/ 0 h 1487838"/>
              <a:gd name="connsiteX0" fmla="*/ 15499 w 12192305"/>
              <a:gd name="connsiteY0" fmla="*/ 43395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15499 w 12192305"/>
              <a:gd name="connsiteY4" fmla="*/ 433952 h 1487838"/>
              <a:gd name="connsiteX0" fmla="*/ 7879 w 12192305"/>
              <a:gd name="connsiteY0" fmla="*/ 42633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7879 w 12192305"/>
              <a:gd name="connsiteY4" fmla="*/ 426332 h 1487838"/>
              <a:gd name="connsiteX0" fmla="*/ 361 w 12200027"/>
              <a:gd name="connsiteY0" fmla="*/ 42633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26332 h 1487838"/>
              <a:gd name="connsiteX0" fmla="*/ 361 w 12200027"/>
              <a:gd name="connsiteY0" fmla="*/ 43395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33952 h 1487838"/>
              <a:gd name="connsiteX0" fmla="*/ 790 w 12192836"/>
              <a:gd name="connsiteY0" fmla="*/ 426332 h 1487838"/>
              <a:gd name="connsiteX1" fmla="*/ 12192836 w 12192836"/>
              <a:gd name="connsiteY1" fmla="*/ 0 h 1487838"/>
              <a:gd name="connsiteX2" fmla="*/ 12192836 w 12192836"/>
              <a:gd name="connsiteY2" fmla="*/ 1487838 h 1487838"/>
              <a:gd name="connsiteX3" fmla="*/ 531 w 12192836"/>
              <a:gd name="connsiteY3" fmla="*/ 1487838 h 1487838"/>
              <a:gd name="connsiteX4" fmla="*/ 790 w 12192836"/>
              <a:gd name="connsiteY4" fmla="*/ 426332 h 148783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192836 w 12200456"/>
              <a:gd name="connsiteY2" fmla="*/ 282895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31257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44592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116 w 12199782"/>
              <a:gd name="connsiteY0" fmla="*/ 17674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767452 h 2619408"/>
              <a:gd name="connsiteX0" fmla="*/ 116 w 12199782"/>
              <a:gd name="connsiteY0" fmla="*/ 16150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615052 h 261940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445928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792770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55" h="2638458">
                <a:moveTo>
                  <a:pt x="789" y="1615052"/>
                </a:moveTo>
                <a:lnTo>
                  <a:pt x="12200455" y="0"/>
                </a:lnTo>
                <a:lnTo>
                  <a:pt x="12200455" y="1792770"/>
                </a:lnTo>
                <a:lnTo>
                  <a:pt x="530" y="2638458"/>
                </a:lnTo>
                <a:cubicBezTo>
                  <a:pt x="3156" y="2284623"/>
                  <a:pt x="-1837" y="1968887"/>
                  <a:pt x="789" y="1615052"/>
                </a:cubicBezTo>
                <a:close/>
              </a:path>
            </a:pathLst>
          </a:custGeom>
          <a:solidFill>
            <a:schemeClr val="tx2">
              <a:lumMod val="50000"/>
              <a:alpha val="72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13"/>
          <p:cNvSpPr/>
          <p:nvPr/>
        </p:nvSpPr>
        <p:spPr>
          <a:xfrm>
            <a:off x="0" y="1631106"/>
            <a:ext cx="10160000" cy="1235990"/>
          </a:xfrm>
          <a:custGeom>
            <a:avLst/>
            <a:gdLst>
              <a:gd name="connsiteX0" fmla="*/ 0 w 12192000"/>
              <a:gd name="connsiteY0" fmla="*/ 0 h 790413"/>
              <a:gd name="connsiteX1" fmla="*/ 12192000 w 12192000"/>
              <a:gd name="connsiteY1" fmla="*/ 0 h 790413"/>
              <a:gd name="connsiteX2" fmla="*/ 12192000 w 12192000"/>
              <a:gd name="connsiteY2" fmla="*/ 790413 h 790413"/>
              <a:gd name="connsiteX3" fmla="*/ 0 w 12192000"/>
              <a:gd name="connsiteY3" fmla="*/ 790413 h 790413"/>
              <a:gd name="connsiteX4" fmla="*/ 0 w 12192000"/>
              <a:gd name="connsiteY4" fmla="*/ 0 h 790413"/>
              <a:gd name="connsiteX0" fmla="*/ 0 w 12195175"/>
              <a:gd name="connsiteY0" fmla="*/ 609600 h 1400013"/>
              <a:gd name="connsiteX1" fmla="*/ 12195175 w 12195175"/>
              <a:gd name="connsiteY1" fmla="*/ 0 h 1400013"/>
              <a:gd name="connsiteX2" fmla="*/ 12192000 w 12195175"/>
              <a:gd name="connsiteY2" fmla="*/ 1400013 h 1400013"/>
              <a:gd name="connsiteX3" fmla="*/ 0 w 12195175"/>
              <a:gd name="connsiteY3" fmla="*/ 1400013 h 1400013"/>
              <a:gd name="connsiteX4" fmla="*/ 0 w 1219517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857573 h 1647986"/>
              <a:gd name="connsiteX1" fmla="*/ 12192000 w 12192305"/>
              <a:gd name="connsiteY1" fmla="*/ 0 h 1647986"/>
              <a:gd name="connsiteX2" fmla="*/ 12192000 w 12192305"/>
              <a:gd name="connsiteY2" fmla="*/ 1647986 h 1647986"/>
              <a:gd name="connsiteX3" fmla="*/ 0 w 12192305"/>
              <a:gd name="connsiteY3" fmla="*/ 1647986 h 1647986"/>
              <a:gd name="connsiteX4" fmla="*/ 0 w 12192305"/>
              <a:gd name="connsiteY4" fmla="*/ 857573 h 1647986"/>
              <a:gd name="connsiteX0" fmla="*/ 0 w 12199700"/>
              <a:gd name="connsiteY0" fmla="*/ 857573 h 1647986"/>
              <a:gd name="connsiteX1" fmla="*/ 12192000 w 12199700"/>
              <a:gd name="connsiteY1" fmla="*/ 0 h 1647986"/>
              <a:gd name="connsiteX2" fmla="*/ 12199620 w 12199700"/>
              <a:gd name="connsiteY2" fmla="*/ 1647986 h 1647986"/>
              <a:gd name="connsiteX3" fmla="*/ 0 w 12199700"/>
              <a:gd name="connsiteY3" fmla="*/ 1647986 h 1647986"/>
              <a:gd name="connsiteX4" fmla="*/ 0 w 12199700"/>
              <a:gd name="connsiteY4" fmla="*/ 857573 h 1647986"/>
              <a:gd name="connsiteX0" fmla="*/ 0 w 12199925"/>
              <a:gd name="connsiteY0" fmla="*/ 857573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0 w 12199925"/>
              <a:gd name="connsiteY4" fmla="*/ 857573 h 1647986"/>
              <a:gd name="connsiteX0" fmla="*/ 14515 w 12199925"/>
              <a:gd name="connsiteY0" fmla="*/ 567287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14515 w 12199925"/>
              <a:gd name="connsiteY4" fmla="*/ 567287 h 164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9925" h="1647986">
                <a:moveTo>
                  <a:pt x="14515" y="567287"/>
                </a:moveTo>
                <a:lnTo>
                  <a:pt x="12199620" y="0"/>
                </a:lnTo>
                <a:cubicBezTo>
                  <a:pt x="12198562" y="466671"/>
                  <a:pt x="12200678" y="1181315"/>
                  <a:pt x="12199620" y="1647986"/>
                </a:cubicBezTo>
                <a:lnTo>
                  <a:pt x="0" y="1647986"/>
                </a:lnTo>
                <a:lnTo>
                  <a:pt x="14515" y="56728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471488" y="1955947"/>
            <a:ext cx="9217024" cy="73943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fontAlgn="base">
              <a:lnSpc>
                <a:spcPct val="120000"/>
              </a:lnSpc>
            </a:pPr>
            <a:r>
              <a:rPr lang="zh-TW" altLang="en-US" sz="4000" b="1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+mn-ea"/>
              </a:rPr>
              <a:t>競速賽</a:t>
            </a:r>
            <a:endParaRPr lang="zh-CN" altLang="en-US" sz="4000" b="1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  <a:cs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15235" y="3774798"/>
            <a:ext cx="1457578" cy="1458966"/>
            <a:chOff x="307235" y="3561056"/>
            <a:chExt cx="1457578" cy="1458966"/>
          </a:xfrm>
        </p:grpSpPr>
        <p:sp>
          <p:nvSpPr>
            <p:cNvPr id="7" name="椭圆 1"/>
            <p:cNvSpPr>
              <a:spLocks noChangeArrowheads="1"/>
            </p:cNvSpPr>
            <p:nvPr/>
          </p:nvSpPr>
          <p:spPr bwMode="auto">
            <a:xfrm>
              <a:off x="307235" y="3561056"/>
              <a:ext cx="1457578" cy="145896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bevel/>
              <a:headEnd/>
              <a:tailEnd/>
            </a:ln>
          </p:spPr>
          <p:txBody>
            <a:bodyPr lIns="68589" tIns="34295" rIns="68589" bIns="34295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8" name="文本框 17"/>
            <p:cNvSpPr>
              <a:spLocks noChangeArrowheads="1"/>
            </p:cNvSpPr>
            <p:nvPr/>
          </p:nvSpPr>
          <p:spPr bwMode="auto">
            <a:xfrm>
              <a:off x="307235" y="4040466"/>
              <a:ext cx="1457578" cy="500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89" tIns="34295" rIns="68589" bIns="34295"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PART  </a:t>
              </a:r>
              <a:r>
                <a:rPr lang="en-US" altLang="zh-TW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1</a:t>
              </a: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  </a:t>
              </a:r>
              <a:endParaRPr lang="zh-CN" altLang="en-US" sz="2800" dirty="0">
                <a:solidFill>
                  <a:schemeClr val="bg1"/>
                </a:solidFill>
                <a:latin typeface="Adobe Gothic Std B" pitchFamily="34" charset="-128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5C73F27-49EF-407D-8D9E-B34E04CA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96077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400" b="1" kern="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方案構思</a:t>
            </a:r>
            <a:endParaRPr lang="zh-TW" altLang="en-US" sz="2400" b="1" kern="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164097-644D-446B-B2F8-E9C3E5A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256049A-DC6A-43CB-A60C-9F894C6AAA9E}"/>
              </a:ext>
            </a:extLst>
          </p:cNvPr>
          <p:cNvSpPr txBox="1"/>
          <p:nvPr/>
        </p:nvSpPr>
        <p:spPr>
          <a:xfrm>
            <a:off x="759520" y="1621167"/>
            <a:ext cx="4421557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000" dirty="0" smtClean="0"/>
              <a:t>提升道路適應能力</a:t>
            </a:r>
            <a:endParaRPr lang="en-US" altLang="zh-TW" sz="2000" dirty="0" smtClean="0"/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 smtClean="0"/>
              <a:t>利用目前擁有的巧拼模擬賽道的彎道，使</a:t>
            </a:r>
            <a:r>
              <a:rPr lang="en-US" altLang="zh-TW" sz="2000" dirty="0" err="1" smtClean="0"/>
              <a:t>Jetbot</a:t>
            </a:r>
            <a:r>
              <a:rPr lang="zh-TW" altLang="en-US" sz="2000" dirty="0" smtClean="0"/>
              <a:t>能夠有更多訓練資料，提高在不同環境下的適應能力。</a:t>
            </a:r>
            <a:endParaRPr lang="en-US" altLang="zh-TW" sz="2000" dirty="0" smtClean="0"/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 smtClean="0"/>
              <a:t>模擬各種亮度及陰影</a:t>
            </a:r>
            <a:endParaRPr lang="en-US" altLang="zh-TW" sz="2000" dirty="0" smtClean="0"/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 smtClean="0"/>
              <a:t>增加背景複雜度</a:t>
            </a:r>
            <a:endParaRPr lang="en-US" altLang="zh-TW" sz="2000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685" y="1273324"/>
            <a:ext cx="4651427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097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400" b="1" kern="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方案構思</a:t>
            </a:r>
            <a:endParaRPr lang="zh-TW" altLang="en-US" sz="2400" b="1" kern="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164097-644D-446B-B2F8-E9C3E5A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256049A-DC6A-43CB-A60C-9F894C6AAA9E}"/>
              </a:ext>
            </a:extLst>
          </p:cNvPr>
          <p:cNvSpPr txBox="1"/>
          <p:nvPr/>
        </p:nvSpPr>
        <p:spPr>
          <a:xfrm>
            <a:off x="759520" y="1621167"/>
            <a:ext cx="442155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spcBef>
                <a:spcPts val="600"/>
              </a:spcBef>
              <a:spcAft>
                <a:spcPts val="600"/>
              </a:spcAft>
              <a:buAutoNum type="arabicPeriod" startAt="2"/>
            </a:pPr>
            <a:r>
              <a:rPr lang="zh-TW" altLang="en-US" sz="2000" dirty="0" smtClean="0"/>
              <a:t>平穩輸出</a:t>
            </a:r>
            <a:endParaRPr lang="en-US" altLang="zh-TW" sz="2000" dirty="0" smtClean="0"/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 smtClean="0"/>
              <a:t>以能夠移動的最低馬達輸出嘗試完成賽道行走</a:t>
            </a:r>
            <a:endParaRPr lang="en-US" altLang="zh-TW" sz="2000" dirty="0" smtClean="0"/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 smtClean="0"/>
              <a:t>逐步增加速度</a:t>
            </a:r>
            <a:endParaRPr lang="en-US" altLang="zh-TW" sz="2000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685" y="1273324"/>
            <a:ext cx="4651427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560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400" b="1" kern="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方案構思</a:t>
            </a:r>
            <a:endParaRPr lang="zh-TW" altLang="en-US" sz="2400" b="1" kern="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164097-644D-446B-B2F8-E9C3E5A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256049A-DC6A-43CB-A60C-9F894C6AAA9E}"/>
              </a:ext>
            </a:extLst>
          </p:cNvPr>
          <p:cNvSpPr txBox="1"/>
          <p:nvPr/>
        </p:nvSpPr>
        <p:spPr>
          <a:xfrm>
            <a:off x="759520" y="1621167"/>
            <a:ext cx="442155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spcBef>
                <a:spcPts val="600"/>
              </a:spcBef>
              <a:spcAft>
                <a:spcPts val="600"/>
              </a:spcAft>
              <a:buAutoNum type="arabicPeriod" startAt="3"/>
            </a:pPr>
            <a:r>
              <a:rPr lang="zh-TW" altLang="en-US" sz="2000" dirty="0" smtClean="0"/>
              <a:t>模型訓練方向</a:t>
            </a:r>
            <a:endParaRPr lang="en-US" altLang="zh-TW" sz="2000" dirty="0" smtClean="0"/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 smtClean="0"/>
              <a:t>以中央黃線作為主要識別特徵</a:t>
            </a:r>
            <a:endParaRPr lang="en-US" altLang="zh-TW" sz="2000" dirty="0" smtClean="0"/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 smtClean="0"/>
              <a:t>超出邊緣黃線前就做出修正動作</a:t>
            </a:r>
            <a:endParaRPr lang="en-US" altLang="zh-TW" sz="2000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685" y="1273324"/>
            <a:ext cx="4651427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418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400" b="1" kern="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預期困難</a:t>
            </a:r>
            <a:endParaRPr lang="zh-TW" altLang="en-US" sz="2400" b="1" kern="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164097-644D-446B-B2F8-E9C3E5A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256049A-DC6A-43CB-A60C-9F894C6AAA9E}"/>
              </a:ext>
            </a:extLst>
          </p:cNvPr>
          <p:cNvSpPr txBox="1"/>
          <p:nvPr/>
        </p:nvSpPr>
        <p:spPr>
          <a:xfrm>
            <a:off x="1263576" y="1888004"/>
            <a:ext cx="640871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000" dirty="0"/>
              <a:t>初</a:t>
            </a:r>
            <a:r>
              <a:rPr lang="zh-TW" altLang="en-US" sz="2000" dirty="0" smtClean="0"/>
              <a:t>始</a:t>
            </a:r>
            <a:r>
              <a:rPr lang="en-US" altLang="zh-TW" sz="2000" dirty="0" smtClean="0"/>
              <a:t>FPS</a:t>
            </a:r>
            <a:r>
              <a:rPr lang="zh-TW" altLang="en-US" sz="2000" dirty="0" smtClean="0"/>
              <a:t>值設定過高會造成決策過於頻繁</a:t>
            </a:r>
            <a:endParaRPr lang="en-US" altLang="zh-TW" sz="2000" dirty="0" smtClean="0"/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000" dirty="0" smtClean="0"/>
              <a:t>訓練階段因實際狀況與拍攝狀況的落差，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en-US" sz="2000" dirty="0" smtClean="0"/>
              <a:t>造成模型品質下降</a:t>
            </a:r>
            <a:endParaRPr lang="en-US" altLang="zh-TW" sz="2000" dirty="0" smtClean="0"/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TW" sz="2000" dirty="0" err="1" smtClean="0"/>
              <a:t>Jetbot</a:t>
            </a:r>
            <a:r>
              <a:rPr lang="zh-TW" altLang="en-US" sz="2000" dirty="0" smtClean="0"/>
              <a:t>的馬達輸出與程式控制行為有延遲</a:t>
            </a:r>
            <a:endParaRPr lang="en-US" altLang="zh-TW" sz="2000" dirty="0" smtClean="0"/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000" dirty="0" smtClean="0"/>
              <a:t>練習機會過少</a:t>
            </a:r>
            <a:endParaRPr lang="en-US" altLang="zh-TW" sz="2000" dirty="0" smtClean="0"/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4339751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400" b="1" kern="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解決方法</a:t>
            </a:r>
            <a:endParaRPr lang="zh-TW" altLang="en-US" sz="2400" b="1" kern="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164097-644D-446B-B2F8-E9C3E5A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256049A-DC6A-43CB-A60C-9F894C6AAA9E}"/>
              </a:ext>
            </a:extLst>
          </p:cNvPr>
          <p:cNvSpPr txBox="1"/>
          <p:nvPr/>
        </p:nvSpPr>
        <p:spPr>
          <a:xfrm>
            <a:off x="1263576" y="1888004"/>
            <a:ext cx="640871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000" dirty="0" smtClean="0"/>
              <a:t>嘗試各種</a:t>
            </a:r>
            <a:r>
              <a:rPr lang="en-US" altLang="zh-TW" sz="2000" dirty="0" smtClean="0"/>
              <a:t>FPS</a:t>
            </a:r>
            <a:r>
              <a:rPr lang="zh-TW" altLang="en-US" sz="2000" dirty="0" smtClean="0"/>
              <a:t>值</a:t>
            </a:r>
            <a:r>
              <a:rPr lang="en-US" altLang="zh-TW" sz="2000" dirty="0" smtClean="0"/>
              <a:t>(e.g.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5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15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25)</a:t>
            </a:r>
            <a:r>
              <a:rPr lang="zh-TW" altLang="en-US" sz="2000" dirty="0" smtClean="0"/>
              <a:t>的狀況下的差異</a:t>
            </a:r>
            <a:endParaRPr lang="en-US" altLang="zh-TW" sz="2000" dirty="0" smtClean="0"/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000" dirty="0" smtClean="0"/>
              <a:t>多加嘗試各種角度及光影的情況</a:t>
            </a:r>
            <a:endParaRPr lang="en-US" altLang="zh-TW" sz="2000" dirty="0" smtClean="0"/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000" dirty="0" smtClean="0"/>
              <a:t>降低</a:t>
            </a:r>
            <a:r>
              <a:rPr lang="en-US" altLang="zh-TW" sz="2000" dirty="0" err="1" smtClean="0"/>
              <a:t>Jetbot</a:t>
            </a:r>
            <a:r>
              <a:rPr lang="zh-TW" altLang="en-US" sz="2000" dirty="0" smtClean="0"/>
              <a:t>的運算負載</a:t>
            </a:r>
            <a:endParaRPr lang="en-US" altLang="zh-TW" sz="2000" dirty="0"/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000" dirty="0" smtClean="0"/>
              <a:t>把握機會練習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9091590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7"/>
          <p:cNvSpPr/>
          <p:nvPr/>
        </p:nvSpPr>
        <p:spPr>
          <a:xfrm>
            <a:off x="0" y="1129309"/>
            <a:ext cx="10160000" cy="2942175"/>
          </a:xfrm>
          <a:custGeom>
            <a:avLst/>
            <a:gdLst>
              <a:gd name="connsiteX0" fmla="*/ 0 w 12192000"/>
              <a:gd name="connsiteY0" fmla="*/ 0 h 2716400"/>
              <a:gd name="connsiteX1" fmla="*/ 12192000 w 12192000"/>
              <a:gd name="connsiteY1" fmla="*/ 0 h 2716400"/>
              <a:gd name="connsiteX2" fmla="*/ 12192000 w 12192000"/>
              <a:gd name="connsiteY2" fmla="*/ 2716400 h 2716400"/>
              <a:gd name="connsiteX3" fmla="*/ 0 w 12192000"/>
              <a:gd name="connsiteY3" fmla="*/ 2716400 h 2716400"/>
              <a:gd name="connsiteX4" fmla="*/ 0 w 12192000"/>
              <a:gd name="connsiteY4" fmla="*/ 0 h 27164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0 w 12192000"/>
              <a:gd name="connsiteY3" fmla="*/ 3249800 h 3249800"/>
              <a:gd name="connsiteX4" fmla="*/ 0 w 12192000"/>
              <a:gd name="connsiteY4" fmla="*/ 0 h 32498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19050 w 12192000"/>
              <a:gd name="connsiteY3" fmla="*/ 1687700 h 3249800"/>
              <a:gd name="connsiteX4" fmla="*/ 0 w 12192000"/>
              <a:gd name="connsiteY4" fmla="*/ 0 h 3249800"/>
              <a:gd name="connsiteX0" fmla="*/ 0 w 12230100"/>
              <a:gd name="connsiteY0" fmla="*/ 0 h 4583300"/>
              <a:gd name="connsiteX1" fmla="*/ 12192000 w 12230100"/>
              <a:gd name="connsiteY1" fmla="*/ 5334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30100"/>
              <a:gd name="connsiteY0" fmla="*/ 0 h 4583300"/>
              <a:gd name="connsiteX1" fmla="*/ 12211050 w 12230100"/>
              <a:gd name="connsiteY1" fmla="*/ 20193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3935600"/>
              <a:gd name="connsiteX1" fmla="*/ 12211050 w 12249150"/>
              <a:gd name="connsiteY1" fmla="*/ 18859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49150 w 12249150"/>
              <a:gd name="connsiteY1" fmla="*/ 14287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68200"/>
              <a:gd name="connsiteY0" fmla="*/ 0 h 3935600"/>
              <a:gd name="connsiteX1" fmla="*/ 12268200 w 12268200"/>
              <a:gd name="connsiteY1" fmla="*/ 1104900 h 3935600"/>
              <a:gd name="connsiteX2" fmla="*/ 12249150 w 12268200"/>
              <a:gd name="connsiteY2" fmla="*/ 3935600 h 3935600"/>
              <a:gd name="connsiteX3" fmla="*/ 19050 w 12268200"/>
              <a:gd name="connsiteY3" fmla="*/ 1554350 h 3935600"/>
              <a:gd name="connsiteX4" fmla="*/ 0 w 1226820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44450 w 12249150"/>
              <a:gd name="connsiteY3" fmla="*/ 1554350 h 3935600"/>
              <a:gd name="connsiteX4" fmla="*/ 0 w 12249150"/>
              <a:gd name="connsiteY4" fmla="*/ 0 h 39356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12700 w 12217400"/>
              <a:gd name="connsiteY3" fmla="*/ 1541650 h 3922900"/>
              <a:gd name="connsiteX4" fmla="*/ 0 w 12217400"/>
              <a:gd name="connsiteY4" fmla="*/ 0 h 39229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6350 w 12217400"/>
              <a:gd name="connsiteY3" fmla="*/ 1541650 h 3922900"/>
              <a:gd name="connsiteX4" fmla="*/ 0 w 12217400"/>
              <a:gd name="connsiteY4" fmla="*/ 0 h 39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7400" h="3922900">
                <a:moveTo>
                  <a:pt x="0" y="0"/>
                </a:moveTo>
                <a:lnTo>
                  <a:pt x="12205970" y="1076960"/>
                </a:lnTo>
                <a:lnTo>
                  <a:pt x="12217400" y="3922900"/>
                </a:lnTo>
                <a:lnTo>
                  <a:pt x="6350" y="1541650"/>
                </a:lnTo>
                <a:cubicBezTo>
                  <a:pt x="4233" y="1027767"/>
                  <a:pt x="2117" y="513883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16"/>
          <p:cNvSpPr/>
          <p:nvPr/>
        </p:nvSpPr>
        <p:spPr>
          <a:xfrm>
            <a:off x="0" y="1259679"/>
            <a:ext cx="10160000" cy="1978844"/>
          </a:xfrm>
          <a:custGeom>
            <a:avLst/>
            <a:gdLst>
              <a:gd name="connsiteX0" fmla="*/ 0 w 12192305"/>
              <a:gd name="connsiteY0" fmla="*/ 0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0 w 12192305"/>
              <a:gd name="connsiteY4" fmla="*/ 0 h 1487838"/>
              <a:gd name="connsiteX0" fmla="*/ 15499 w 12192305"/>
              <a:gd name="connsiteY0" fmla="*/ 43395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15499 w 12192305"/>
              <a:gd name="connsiteY4" fmla="*/ 433952 h 1487838"/>
              <a:gd name="connsiteX0" fmla="*/ 7879 w 12192305"/>
              <a:gd name="connsiteY0" fmla="*/ 42633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7879 w 12192305"/>
              <a:gd name="connsiteY4" fmla="*/ 426332 h 1487838"/>
              <a:gd name="connsiteX0" fmla="*/ 361 w 12200027"/>
              <a:gd name="connsiteY0" fmla="*/ 42633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26332 h 1487838"/>
              <a:gd name="connsiteX0" fmla="*/ 361 w 12200027"/>
              <a:gd name="connsiteY0" fmla="*/ 43395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33952 h 1487838"/>
              <a:gd name="connsiteX0" fmla="*/ 790 w 12192836"/>
              <a:gd name="connsiteY0" fmla="*/ 426332 h 1487838"/>
              <a:gd name="connsiteX1" fmla="*/ 12192836 w 12192836"/>
              <a:gd name="connsiteY1" fmla="*/ 0 h 1487838"/>
              <a:gd name="connsiteX2" fmla="*/ 12192836 w 12192836"/>
              <a:gd name="connsiteY2" fmla="*/ 1487838 h 1487838"/>
              <a:gd name="connsiteX3" fmla="*/ 531 w 12192836"/>
              <a:gd name="connsiteY3" fmla="*/ 1487838 h 1487838"/>
              <a:gd name="connsiteX4" fmla="*/ 790 w 12192836"/>
              <a:gd name="connsiteY4" fmla="*/ 426332 h 148783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192836 w 12200456"/>
              <a:gd name="connsiteY2" fmla="*/ 282895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31257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44592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116 w 12199782"/>
              <a:gd name="connsiteY0" fmla="*/ 17674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767452 h 2619408"/>
              <a:gd name="connsiteX0" fmla="*/ 116 w 12199782"/>
              <a:gd name="connsiteY0" fmla="*/ 16150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615052 h 261940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445928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792770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55" h="2638458">
                <a:moveTo>
                  <a:pt x="789" y="1615052"/>
                </a:moveTo>
                <a:lnTo>
                  <a:pt x="12200455" y="0"/>
                </a:lnTo>
                <a:lnTo>
                  <a:pt x="12200455" y="1792770"/>
                </a:lnTo>
                <a:lnTo>
                  <a:pt x="530" y="2638458"/>
                </a:lnTo>
                <a:cubicBezTo>
                  <a:pt x="3156" y="2284623"/>
                  <a:pt x="-1837" y="1968887"/>
                  <a:pt x="789" y="1615052"/>
                </a:cubicBezTo>
                <a:close/>
              </a:path>
            </a:pathLst>
          </a:custGeom>
          <a:solidFill>
            <a:schemeClr val="tx2">
              <a:lumMod val="50000"/>
              <a:alpha val="72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13"/>
          <p:cNvSpPr/>
          <p:nvPr/>
        </p:nvSpPr>
        <p:spPr>
          <a:xfrm>
            <a:off x="0" y="1631106"/>
            <a:ext cx="10160000" cy="1235990"/>
          </a:xfrm>
          <a:custGeom>
            <a:avLst/>
            <a:gdLst>
              <a:gd name="connsiteX0" fmla="*/ 0 w 12192000"/>
              <a:gd name="connsiteY0" fmla="*/ 0 h 790413"/>
              <a:gd name="connsiteX1" fmla="*/ 12192000 w 12192000"/>
              <a:gd name="connsiteY1" fmla="*/ 0 h 790413"/>
              <a:gd name="connsiteX2" fmla="*/ 12192000 w 12192000"/>
              <a:gd name="connsiteY2" fmla="*/ 790413 h 790413"/>
              <a:gd name="connsiteX3" fmla="*/ 0 w 12192000"/>
              <a:gd name="connsiteY3" fmla="*/ 790413 h 790413"/>
              <a:gd name="connsiteX4" fmla="*/ 0 w 12192000"/>
              <a:gd name="connsiteY4" fmla="*/ 0 h 790413"/>
              <a:gd name="connsiteX0" fmla="*/ 0 w 12195175"/>
              <a:gd name="connsiteY0" fmla="*/ 609600 h 1400013"/>
              <a:gd name="connsiteX1" fmla="*/ 12195175 w 12195175"/>
              <a:gd name="connsiteY1" fmla="*/ 0 h 1400013"/>
              <a:gd name="connsiteX2" fmla="*/ 12192000 w 12195175"/>
              <a:gd name="connsiteY2" fmla="*/ 1400013 h 1400013"/>
              <a:gd name="connsiteX3" fmla="*/ 0 w 12195175"/>
              <a:gd name="connsiteY3" fmla="*/ 1400013 h 1400013"/>
              <a:gd name="connsiteX4" fmla="*/ 0 w 1219517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857573 h 1647986"/>
              <a:gd name="connsiteX1" fmla="*/ 12192000 w 12192305"/>
              <a:gd name="connsiteY1" fmla="*/ 0 h 1647986"/>
              <a:gd name="connsiteX2" fmla="*/ 12192000 w 12192305"/>
              <a:gd name="connsiteY2" fmla="*/ 1647986 h 1647986"/>
              <a:gd name="connsiteX3" fmla="*/ 0 w 12192305"/>
              <a:gd name="connsiteY3" fmla="*/ 1647986 h 1647986"/>
              <a:gd name="connsiteX4" fmla="*/ 0 w 12192305"/>
              <a:gd name="connsiteY4" fmla="*/ 857573 h 1647986"/>
              <a:gd name="connsiteX0" fmla="*/ 0 w 12199700"/>
              <a:gd name="connsiteY0" fmla="*/ 857573 h 1647986"/>
              <a:gd name="connsiteX1" fmla="*/ 12192000 w 12199700"/>
              <a:gd name="connsiteY1" fmla="*/ 0 h 1647986"/>
              <a:gd name="connsiteX2" fmla="*/ 12199620 w 12199700"/>
              <a:gd name="connsiteY2" fmla="*/ 1647986 h 1647986"/>
              <a:gd name="connsiteX3" fmla="*/ 0 w 12199700"/>
              <a:gd name="connsiteY3" fmla="*/ 1647986 h 1647986"/>
              <a:gd name="connsiteX4" fmla="*/ 0 w 12199700"/>
              <a:gd name="connsiteY4" fmla="*/ 857573 h 1647986"/>
              <a:gd name="connsiteX0" fmla="*/ 0 w 12199925"/>
              <a:gd name="connsiteY0" fmla="*/ 857573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0 w 12199925"/>
              <a:gd name="connsiteY4" fmla="*/ 857573 h 1647986"/>
              <a:gd name="connsiteX0" fmla="*/ 14515 w 12199925"/>
              <a:gd name="connsiteY0" fmla="*/ 567287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14515 w 12199925"/>
              <a:gd name="connsiteY4" fmla="*/ 567287 h 164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9925" h="1647986">
                <a:moveTo>
                  <a:pt x="14515" y="567287"/>
                </a:moveTo>
                <a:lnTo>
                  <a:pt x="12199620" y="0"/>
                </a:lnTo>
                <a:cubicBezTo>
                  <a:pt x="12198562" y="466671"/>
                  <a:pt x="12200678" y="1181315"/>
                  <a:pt x="12199620" y="1647986"/>
                </a:cubicBezTo>
                <a:lnTo>
                  <a:pt x="0" y="1647986"/>
                </a:lnTo>
                <a:lnTo>
                  <a:pt x="14515" y="56728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471488" y="1955947"/>
            <a:ext cx="9217024" cy="73943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fontAlgn="base">
              <a:lnSpc>
                <a:spcPct val="120000"/>
              </a:lnSpc>
            </a:pPr>
            <a:r>
              <a:rPr lang="zh-TW" altLang="en-US" sz="4000" b="1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+mn-ea"/>
              </a:rPr>
              <a:t>避障賽</a:t>
            </a:r>
            <a:endParaRPr lang="zh-CN" altLang="en-US" sz="4000" b="1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  <a:cs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15235" y="3774798"/>
            <a:ext cx="1457578" cy="1458966"/>
            <a:chOff x="307235" y="3561056"/>
            <a:chExt cx="1457578" cy="1458966"/>
          </a:xfrm>
        </p:grpSpPr>
        <p:sp>
          <p:nvSpPr>
            <p:cNvPr id="7" name="椭圆 1"/>
            <p:cNvSpPr>
              <a:spLocks noChangeArrowheads="1"/>
            </p:cNvSpPr>
            <p:nvPr/>
          </p:nvSpPr>
          <p:spPr bwMode="auto">
            <a:xfrm>
              <a:off x="307235" y="3561056"/>
              <a:ext cx="1457578" cy="145896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bevel/>
              <a:headEnd/>
              <a:tailEnd/>
            </a:ln>
          </p:spPr>
          <p:txBody>
            <a:bodyPr lIns="68589" tIns="34295" rIns="68589" bIns="34295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8" name="文本框 17"/>
            <p:cNvSpPr>
              <a:spLocks noChangeArrowheads="1"/>
            </p:cNvSpPr>
            <p:nvPr/>
          </p:nvSpPr>
          <p:spPr bwMode="auto">
            <a:xfrm>
              <a:off x="307235" y="4040466"/>
              <a:ext cx="1457578" cy="500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89" tIns="34295" rIns="68589" bIns="34295"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PART  </a:t>
              </a:r>
              <a:r>
                <a:rPr lang="en-US" altLang="zh-TW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2</a:t>
              </a: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  </a:t>
              </a:r>
              <a:endParaRPr lang="zh-CN" altLang="en-US" sz="2800" dirty="0">
                <a:solidFill>
                  <a:schemeClr val="bg1"/>
                </a:solidFill>
                <a:latin typeface="Adobe Gothic Std B" pitchFamily="34" charset="-128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5C73F27-49EF-407D-8D9E-B34E04CA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761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5223</TotalTime>
  <Words>300</Words>
  <Application>Microsoft Office PowerPoint</Application>
  <PresentationFormat>自訂</PresentationFormat>
  <Paragraphs>76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2" baseType="lpstr">
      <vt:lpstr>Adobe Gothic Std B</vt:lpstr>
      <vt:lpstr>微软雅黑</vt:lpstr>
      <vt:lpstr>宋体</vt:lpstr>
      <vt:lpstr>Yu Gothic UI</vt:lpstr>
      <vt:lpstr>微軟正黑體</vt:lpstr>
      <vt:lpstr>新細明體</vt:lpstr>
      <vt:lpstr>Arial</vt:lpstr>
      <vt:lpstr>Calibri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JB</cp:lastModifiedBy>
  <cp:revision>1945</cp:revision>
  <dcterms:created xsi:type="dcterms:W3CDTF">2014-12-21T11:18:20Z</dcterms:created>
  <dcterms:modified xsi:type="dcterms:W3CDTF">2022-01-06T14:15:52Z</dcterms:modified>
</cp:coreProperties>
</file>