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445" r:id="rId3"/>
    <p:sldId id="429" r:id="rId4"/>
    <p:sldId id="430" r:id="rId5"/>
    <p:sldId id="461" r:id="rId6"/>
    <p:sldId id="446" r:id="rId7"/>
    <p:sldId id="476" r:id="rId8"/>
    <p:sldId id="477" r:id="rId9"/>
    <p:sldId id="478" r:id="rId10"/>
    <p:sldId id="475" r:id="rId11"/>
    <p:sldId id="472" r:id="rId12"/>
    <p:sldId id="474" r:id="rId13"/>
    <p:sldId id="479" r:id="rId14"/>
    <p:sldId id="480" r:id="rId15"/>
    <p:sldId id="481" r:id="rId16"/>
    <p:sldId id="346" r:id="rId17"/>
    <p:sldId id="447" r:id="rId18"/>
  </p:sldIdLst>
  <p:sldSz cx="10160000" cy="5715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331ECC6D-0B13-4606-9E45-D2F90905A233}">
          <p14:sldIdLst>
            <p14:sldId id="256"/>
            <p14:sldId id="445"/>
            <p14:sldId id="429"/>
            <p14:sldId id="430"/>
            <p14:sldId id="461"/>
            <p14:sldId id="446"/>
            <p14:sldId id="476"/>
            <p14:sldId id="477"/>
            <p14:sldId id="478"/>
            <p14:sldId id="475"/>
            <p14:sldId id="472"/>
            <p14:sldId id="474"/>
            <p14:sldId id="479"/>
            <p14:sldId id="480"/>
            <p14:sldId id="481"/>
            <p14:sldId id="346"/>
            <p14:sldId id="447"/>
          </p14:sldIdLst>
        </p14:section>
      </p14:sectionLst>
    </p:ex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E65"/>
    <a:srgbClr val="FF2929"/>
    <a:srgbClr val="FF9797"/>
    <a:srgbClr val="517D21"/>
    <a:srgbClr val="0B87D6"/>
    <a:srgbClr val="5BB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86375" autoAdjust="0"/>
  </p:normalViewPr>
  <p:slideViewPr>
    <p:cSldViewPr>
      <p:cViewPr varScale="1">
        <p:scale>
          <a:sx n="123" d="100"/>
          <a:sy n="123" d="100"/>
        </p:scale>
        <p:origin x="660" y="102"/>
      </p:cViewPr>
      <p:guideLst>
        <p:guide orient="horz" pos="1800"/>
        <p:guide pos="3200"/>
      </p:guideLst>
    </p:cSldViewPr>
  </p:slideViewPr>
  <p:outlineViewPr>
    <p:cViewPr>
      <p:scale>
        <a:sx n="50" d="100"/>
        <a:sy n="50" d="100"/>
      </p:scale>
      <p:origin x="0" y="0"/>
    </p:cViewPr>
  </p:outlineViewPr>
  <p:notesTextViewPr>
    <p:cViewPr>
      <p:scale>
        <a:sx n="3" d="2"/>
        <a:sy n="3" d="2"/>
      </p:scale>
      <p:origin x="0" y="0"/>
    </p:cViewPr>
  </p:notesTextViewPr>
  <p:sorterViewPr>
    <p:cViewPr>
      <p:scale>
        <a:sx n="75" d="100"/>
        <a:sy n="75" d="100"/>
      </p:scale>
      <p:origin x="0" y="0"/>
    </p:cViewPr>
  </p:sorterViewPr>
  <p:notesViewPr>
    <p:cSldViewPr>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AD89747-6268-415D-A43F-F988497674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7F512B8E-74FF-4E1C-9080-7685B621C4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22A309-E6C9-49AD-9D9C-3D4C14041B46}" type="datetimeFigureOut">
              <a:rPr lang="zh-TW" altLang="en-US" smtClean="0"/>
              <a:t>2022/1/22</a:t>
            </a:fld>
            <a:endParaRPr lang="zh-TW" altLang="en-US"/>
          </a:p>
        </p:txBody>
      </p:sp>
      <p:sp>
        <p:nvSpPr>
          <p:cNvPr id="4" name="頁尾版面配置區 3">
            <a:extLst>
              <a:ext uri="{FF2B5EF4-FFF2-40B4-BE49-F238E27FC236}">
                <a16:creationId xmlns:a16="http://schemas.microsoft.com/office/drawing/2014/main" id="{6E60174D-CBA9-4D27-ADCA-1C2331B81C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3155157B-9FD4-4FD8-87DE-4E4F687638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73F08D-0419-452B-A1FB-B362B69C4F23}" type="slidenum">
              <a:rPr lang="zh-TW" altLang="en-US" smtClean="0"/>
              <a:t>‹#›</a:t>
            </a:fld>
            <a:endParaRPr lang="zh-TW" altLang="en-US"/>
          </a:p>
        </p:txBody>
      </p:sp>
    </p:spTree>
    <p:extLst>
      <p:ext uri="{BB962C8B-B14F-4D97-AF65-F5344CB8AC3E}">
        <p14:creationId xmlns:p14="http://schemas.microsoft.com/office/powerpoint/2010/main" val="5674896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180DBCB0-6FF0-4130-B57D-DE263C4DEB1C}" type="datetimeFigureOut">
              <a:rPr lang="zh-CN" altLang="en-US" smtClean="0"/>
              <a:pPr/>
              <a:t>2022/1/22</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63622BD-B18B-4F1D-8806-94D26F577130}" type="slidenum">
              <a:rPr lang="zh-CN" altLang="en-US" smtClean="0"/>
              <a:pPr/>
              <a:t>‹#›</a:t>
            </a:fld>
            <a:endParaRPr lang="zh-CN" altLang="en-US" dirty="0"/>
          </a:p>
        </p:txBody>
      </p:sp>
    </p:spTree>
    <p:extLst>
      <p:ext uri="{BB962C8B-B14F-4D97-AF65-F5344CB8AC3E}">
        <p14:creationId xmlns:p14="http://schemas.microsoft.com/office/powerpoint/2010/main" val="422106615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38975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571606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54980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59940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262693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82226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713945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25672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82645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27814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0720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04820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299144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1647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019306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00539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377302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1775356"/>
            <a:ext cx="8636000" cy="1225021"/>
          </a:xfrm>
        </p:spPr>
        <p:txBody>
          <a:bodyPr/>
          <a:lstStyle/>
          <a:p>
            <a:r>
              <a:rPr lang="zh-CN" altLang="en-US"/>
              <a:t>单击此处编辑母版标题样式</a:t>
            </a:r>
          </a:p>
        </p:txBody>
      </p:sp>
      <p:sp>
        <p:nvSpPr>
          <p:cNvPr id="3" name="副标题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228866"/>
            <a:ext cx="22860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0" y="228866"/>
            <a:ext cx="6688667"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2418"/>
            <a:ext cx="86360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64667" y="1333500"/>
            <a:ext cx="4487333"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8000" y="1279262"/>
            <a:ext cx="448909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61141" y="1279262"/>
            <a:ext cx="4490861"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61141"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8C063EF-0CD1-489C-8181-325154DF8080}"/>
              </a:ext>
            </a:extLst>
          </p:cNvPr>
          <p:cNvSpPr>
            <a:spLocks noGrp="1"/>
          </p:cNvSpPr>
          <p:nvPr>
            <p:ph type="dt" sz="half" idx="10"/>
          </p:nvPr>
        </p:nvSpPr>
        <p:spPr/>
        <p:txBody>
          <a:bodyPr/>
          <a:lstStyle/>
          <a:p>
            <a:endParaRPr lang="zh-CN" altLang="en-US" dirty="0"/>
          </a:p>
        </p:txBody>
      </p:sp>
      <p:sp>
        <p:nvSpPr>
          <p:cNvPr id="3" name="頁尾版面配置區 2">
            <a:extLst>
              <a:ext uri="{FF2B5EF4-FFF2-40B4-BE49-F238E27FC236}">
                <a16:creationId xmlns:a16="http://schemas.microsoft.com/office/drawing/2014/main" id="{42AC8745-9ADF-44B2-9BA0-2B228690A7FE}"/>
              </a:ext>
            </a:extLst>
          </p:cNvPr>
          <p:cNvSpPr>
            <a:spLocks noGrp="1"/>
          </p:cNvSpPr>
          <p:nvPr>
            <p:ph type="ftr" sz="quarter" idx="11"/>
          </p:nvPr>
        </p:nvSpPr>
        <p:spPr/>
        <p:txBody>
          <a:bodyPr/>
          <a:lstStyle/>
          <a:p>
            <a:endParaRPr lang="zh-CN" altLang="en-US" dirty="0"/>
          </a:p>
        </p:txBody>
      </p:sp>
      <p:sp>
        <p:nvSpPr>
          <p:cNvPr id="4" name="投影片編號版面配置區 3">
            <a:extLst>
              <a:ext uri="{FF2B5EF4-FFF2-40B4-BE49-F238E27FC236}">
                <a16:creationId xmlns:a16="http://schemas.microsoft.com/office/drawing/2014/main" id="{7934AA5B-9D0D-4EAA-A873-9C2EF3D98A51}"/>
              </a:ext>
            </a:extLst>
          </p:cNvPr>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pPr/>
              <a:t>‹#›</a:t>
            </a:fld>
            <a:endParaRPr lang="zh-CN" alt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日期版面配置區 5">
            <a:extLst>
              <a:ext uri="{FF2B5EF4-FFF2-40B4-BE49-F238E27FC236}">
                <a16:creationId xmlns:a16="http://schemas.microsoft.com/office/drawing/2014/main" id="{ABB6C3F6-31B4-48A8-87D5-83BCCD4730B9}"/>
              </a:ext>
            </a:extLst>
          </p:cNvPr>
          <p:cNvSpPr>
            <a:spLocks noGrp="1"/>
          </p:cNvSpPr>
          <p:nvPr>
            <p:ph type="dt" sz="half" idx="10"/>
          </p:nvPr>
        </p:nvSpPr>
        <p:spPr/>
        <p:txBody>
          <a:bodyPr/>
          <a:lstStyle/>
          <a:p>
            <a:endParaRPr lang="zh-CN" altLang="en-US" dirty="0"/>
          </a:p>
        </p:txBody>
      </p:sp>
      <p:sp>
        <p:nvSpPr>
          <p:cNvPr id="7" name="頁尾版面配置區 6">
            <a:extLst>
              <a:ext uri="{FF2B5EF4-FFF2-40B4-BE49-F238E27FC236}">
                <a16:creationId xmlns:a16="http://schemas.microsoft.com/office/drawing/2014/main" id="{D7EB24F5-D0F9-49C3-AB8D-C414A585BA0E}"/>
              </a:ext>
            </a:extLst>
          </p:cNvPr>
          <p:cNvSpPr>
            <a:spLocks noGrp="1"/>
          </p:cNvSpPr>
          <p:nvPr>
            <p:ph type="ftr" sz="quarter" idx="11"/>
          </p:nvPr>
        </p:nvSpPr>
        <p:spPr/>
        <p:txBody>
          <a:bodyPr/>
          <a:lstStyle/>
          <a:p>
            <a:endParaRPr lang="zh-CN" altLang="en-US" dirty="0"/>
          </a:p>
        </p:txBody>
      </p:sp>
      <p:sp>
        <p:nvSpPr>
          <p:cNvPr id="8" name="投影片編號版面配置區 7">
            <a:extLst>
              <a:ext uri="{FF2B5EF4-FFF2-40B4-BE49-F238E27FC236}">
                <a16:creationId xmlns:a16="http://schemas.microsoft.com/office/drawing/2014/main" id="{47AFB329-98EB-4F71-86D6-CF0495DAA59E}"/>
              </a:ext>
            </a:extLst>
          </p:cNvPr>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pPr/>
              <a:t>‹#›</a:t>
            </a:fld>
            <a:endParaRPr lang="zh-CN" alt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2" y="227543"/>
            <a:ext cx="3342570"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8002" y="1195918"/>
            <a:ext cx="3342570"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0"/>
            <a:ext cx="60960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91431" y="510646"/>
            <a:ext cx="60960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91431" y="4472782"/>
            <a:ext cx="60960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08000" y="5296960"/>
            <a:ext cx="2370667" cy="304271"/>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endParaRPr lang="zh-CN" altLang="en-US" dirty="0"/>
          </a:p>
        </p:txBody>
      </p:sp>
      <p:sp>
        <p:nvSpPr>
          <p:cNvPr id="5" name="页脚占位符 4"/>
          <p:cNvSpPr>
            <a:spLocks noGrp="1"/>
          </p:cNvSpPr>
          <p:nvPr>
            <p:ph type="ftr" sz="quarter" idx="3"/>
          </p:nvPr>
        </p:nvSpPr>
        <p:spPr>
          <a:xfrm>
            <a:off x="3471334" y="5296960"/>
            <a:ext cx="3217333" cy="304271"/>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7281333" y="5296960"/>
            <a:ext cx="2370667" cy="304271"/>
          </a:xfrm>
          <a:prstGeom prst="rect">
            <a:avLst/>
          </a:prstGeom>
        </p:spPr>
        <p:txBody>
          <a:bodyPr vert="horz" lIns="91440" tIns="45720" rIns="91440" bIns="45720" rtlCol="0" anchor="ctr"/>
          <a:lstStyle>
            <a:lvl1pPr algn="r">
              <a:defRPr sz="1200">
                <a:solidFill>
                  <a:schemeClr val="tx1"/>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2487712" y="624862"/>
            <a:ext cx="6768752" cy="1569660"/>
          </a:xfrm>
          <a:prstGeom prst="rect">
            <a:avLst/>
          </a:prstGeom>
        </p:spPr>
        <p:txBody>
          <a:bodyPr wrap="square">
            <a:spAutoFit/>
          </a:bodyPr>
          <a:lstStyle/>
          <a:p>
            <a:pPr algn="ctr"/>
            <a:r>
              <a:rPr lang="zh-TW" altLang="en-US" sz="3200" b="1" dirty="0">
                <a:solidFill>
                  <a:srgbClr val="052E65"/>
                </a:solidFill>
                <a:latin typeface="Adobe Gothic Std B" pitchFamily="34" charset="-128"/>
                <a:ea typeface="微软雅黑" pitchFamily="34" charset="-122"/>
              </a:rPr>
              <a:t>嵌入式</a:t>
            </a:r>
            <a:br>
              <a:rPr lang="en-US" altLang="zh-TW" sz="3200" b="1" dirty="0">
                <a:solidFill>
                  <a:srgbClr val="052E65"/>
                </a:solidFill>
                <a:latin typeface="Adobe Gothic Std B" pitchFamily="34" charset="-128"/>
                <a:ea typeface="微软雅黑" pitchFamily="34" charset="-122"/>
              </a:rPr>
            </a:br>
            <a:r>
              <a:rPr lang="zh-TW" altLang="en-US" sz="3200" b="1" dirty="0">
                <a:solidFill>
                  <a:srgbClr val="052E65"/>
                </a:solidFill>
                <a:latin typeface="Adobe Gothic Std B" pitchFamily="34" charset="-128"/>
                <a:ea typeface="微软雅黑" pitchFamily="34" charset="-122"/>
              </a:rPr>
              <a:t>智慧影像分析</a:t>
            </a:r>
            <a:br>
              <a:rPr lang="en-US" altLang="zh-TW" sz="3200" b="1" dirty="0">
                <a:solidFill>
                  <a:srgbClr val="052E65"/>
                </a:solidFill>
                <a:latin typeface="Adobe Gothic Std B" pitchFamily="34" charset="-128"/>
                <a:ea typeface="微软雅黑" pitchFamily="34" charset="-122"/>
              </a:rPr>
            </a:br>
            <a:r>
              <a:rPr lang="zh-TW" altLang="en-US" sz="3200" b="1" dirty="0">
                <a:solidFill>
                  <a:srgbClr val="052E65"/>
                </a:solidFill>
                <a:latin typeface="Adobe Gothic Std B" pitchFamily="34" charset="-128"/>
                <a:ea typeface="微软雅黑" pitchFamily="34" charset="-122"/>
              </a:rPr>
              <a:t>與實境界面</a:t>
            </a:r>
            <a:endParaRPr lang="en-US" altLang="zh-CN" sz="3200" b="1" dirty="0">
              <a:solidFill>
                <a:srgbClr val="052E65"/>
              </a:solidFill>
              <a:latin typeface="Adobe Gothic Std B" pitchFamily="34" charset="-128"/>
              <a:ea typeface="微软雅黑" pitchFamily="34" charset="-122"/>
            </a:endParaRPr>
          </a:p>
        </p:txBody>
      </p:sp>
      <p:sp>
        <p:nvSpPr>
          <p:cNvPr id="8" name="圆角矩形 7"/>
          <p:cNvSpPr/>
          <p:nvPr/>
        </p:nvSpPr>
        <p:spPr>
          <a:xfrm>
            <a:off x="4737962" y="3993608"/>
            <a:ext cx="2268252" cy="1034877"/>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52E65"/>
              </a:solidFill>
              <a:ea typeface="微软雅黑" panose="020B0503020204020204" pitchFamily="34" charset="-122"/>
            </a:endParaRPr>
          </a:p>
        </p:txBody>
      </p:sp>
      <p:sp>
        <p:nvSpPr>
          <p:cNvPr id="15" name="TextBox 14"/>
          <p:cNvSpPr txBox="1"/>
          <p:nvPr/>
        </p:nvSpPr>
        <p:spPr>
          <a:xfrm>
            <a:off x="4850692" y="4118926"/>
            <a:ext cx="2042792" cy="830997"/>
          </a:xfrm>
          <a:prstGeom prst="rect">
            <a:avLst/>
          </a:prstGeom>
          <a:noFill/>
        </p:spPr>
        <p:txBody>
          <a:bodyPr wrap="square" rtlCol="0">
            <a:spAutoFit/>
          </a:bodyPr>
          <a:lstStyle/>
          <a:p>
            <a:pPr algn="ctr"/>
            <a:r>
              <a:rPr lang="zh-TW" altLang="en-US" sz="1600" b="1" dirty="0">
                <a:solidFill>
                  <a:schemeClr val="bg1"/>
                </a:solidFill>
                <a:latin typeface="微軟正黑體" panose="020B0604030504040204" pitchFamily="34" charset="-120"/>
                <a:ea typeface="微軟正黑體" panose="020B0604030504040204" pitchFamily="34" charset="-120"/>
              </a:rPr>
              <a:t>徐紹崴 </a:t>
            </a:r>
            <a:r>
              <a:rPr lang="en-US" altLang="zh-TW" sz="1600" b="1" dirty="0">
                <a:solidFill>
                  <a:schemeClr val="bg1"/>
                </a:solidFill>
                <a:latin typeface="微軟正黑體" panose="020B0604030504040204" pitchFamily="34" charset="-120"/>
                <a:ea typeface="微軟正黑體" panose="020B0604030504040204" pitchFamily="34" charset="-120"/>
              </a:rPr>
              <a:t>110598010</a:t>
            </a:r>
          </a:p>
          <a:p>
            <a:pPr algn="ctr"/>
            <a:r>
              <a:rPr lang="zh-TW" altLang="en-US" sz="1600" b="1" dirty="0">
                <a:solidFill>
                  <a:schemeClr val="bg1"/>
                </a:solidFill>
                <a:latin typeface="微軟正黑體" panose="020B0604030504040204" pitchFamily="34" charset="-120"/>
                <a:ea typeface="微軟正黑體" panose="020B0604030504040204" pitchFamily="34" charset="-120"/>
              </a:rPr>
              <a:t>劉文揚 </a:t>
            </a:r>
            <a:r>
              <a:rPr lang="en-US" altLang="zh-TW" sz="1600" b="1" dirty="0">
                <a:solidFill>
                  <a:schemeClr val="bg1"/>
                </a:solidFill>
                <a:latin typeface="微軟正黑體" panose="020B0604030504040204" pitchFamily="34" charset="-120"/>
                <a:ea typeface="微軟正黑體" panose="020B0604030504040204" pitchFamily="34" charset="-120"/>
              </a:rPr>
              <a:t>110598096</a:t>
            </a:r>
          </a:p>
          <a:p>
            <a:pPr algn="ctr"/>
            <a:r>
              <a:rPr lang="zh-TW" altLang="en-US" sz="1600" b="1" dirty="0">
                <a:solidFill>
                  <a:schemeClr val="bg1"/>
                </a:solidFill>
                <a:latin typeface="微軟正黑體" panose="020B0604030504040204" pitchFamily="34" charset="-120"/>
                <a:ea typeface="微軟正黑體" panose="020B0604030504040204" pitchFamily="34" charset="-120"/>
              </a:rPr>
              <a:t>謝狄烽 </a:t>
            </a:r>
            <a:r>
              <a:rPr lang="en-US" altLang="zh-TW" sz="1600" b="1" dirty="0">
                <a:solidFill>
                  <a:schemeClr val="bg1"/>
                </a:solidFill>
                <a:latin typeface="微軟正黑體" panose="020B0604030504040204" pitchFamily="34" charset="-120"/>
                <a:ea typeface="微軟正黑體" panose="020B0604030504040204" pitchFamily="34" charset="-120"/>
              </a:rPr>
              <a:t>110598087</a:t>
            </a:r>
          </a:p>
        </p:txBody>
      </p:sp>
      <p:sp>
        <p:nvSpPr>
          <p:cNvPr id="7" name="矩形 6">
            <a:extLst>
              <a:ext uri="{FF2B5EF4-FFF2-40B4-BE49-F238E27FC236}">
                <a16:creationId xmlns:a16="http://schemas.microsoft.com/office/drawing/2014/main" id="{4B9B649A-74AE-42AA-B506-A4B459C7279F}"/>
              </a:ext>
            </a:extLst>
          </p:cNvPr>
          <p:cNvSpPr/>
          <p:nvPr/>
        </p:nvSpPr>
        <p:spPr>
          <a:xfrm>
            <a:off x="3711848" y="2463387"/>
            <a:ext cx="4320480" cy="1077218"/>
          </a:xfrm>
          <a:prstGeom prst="rect">
            <a:avLst/>
          </a:prstGeom>
        </p:spPr>
        <p:txBody>
          <a:bodyPr wrap="square">
            <a:spAutoFit/>
          </a:bodyPr>
          <a:lstStyle/>
          <a:p>
            <a:pPr algn="ctr"/>
            <a:r>
              <a:rPr lang="en-US" altLang="zh-CN" sz="3200" b="1" dirty="0">
                <a:solidFill>
                  <a:srgbClr val="052E65"/>
                </a:solidFill>
                <a:latin typeface="Adobe Gothic Std B" pitchFamily="34" charset="-128"/>
                <a:ea typeface="微软雅黑" pitchFamily="34" charset="-122"/>
              </a:rPr>
              <a:t>Team 11</a:t>
            </a:r>
          </a:p>
          <a:p>
            <a:pPr algn="ctr"/>
            <a:r>
              <a:rPr lang="en-US" altLang="zh-TW" sz="3200" b="1" dirty="0">
                <a:solidFill>
                  <a:srgbClr val="052E65"/>
                </a:solidFill>
                <a:latin typeface="Adobe Gothic Std B" pitchFamily="34" charset="-128"/>
                <a:ea typeface="微软雅黑" pitchFamily="34" charset="-122"/>
              </a:rPr>
              <a:t>Final</a:t>
            </a:r>
          </a:p>
        </p:txBody>
      </p:sp>
      <p:sp>
        <p:nvSpPr>
          <p:cNvPr id="2" name="投影片編號版面配置區 1">
            <a:extLst>
              <a:ext uri="{FF2B5EF4-FFF2-40B4-BE49-F238E27FC236}">
                <a16:creationId xmlns:a16="http://schemas.microsoft.com/office/drawing/2014/main" id="{E72646CE-6108-4B94-BB66-B6DB7B0289E8}"/>
              </a:ext>
            </a:extLst>
          </p:cNvPr>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pic>
        <p:nvPicPr>
          <p:cNvPr id="3" name="圖片 2"/>
          <p:cNvPicPr>
            <a:picLocks noChangeAspect="1"/>
          </p:cNvPicPr>
          <p:nvPr/>
        </p:nvPicPr>
        <p:blipFill rotWithShape="1">
          <a:blip r:embed="rId3" cstate="print">
            <a:extLst>
              <a:ext uri="{28A0092B-C50C-407E-A947-70E740481C1C}">
                <a14:useLocalDpi xmlns:a14="http://schemas.microsoft.com/office/drawing/2010/main" val="0"/>
              </a:ext>
            </a:extLst>
          </a:blip>
          <a:srcRect l="20100" t="3376" r="25371" b="2257"/>
          <a:stretch/>
        </p:blipFill>
        <p:spPr>
          <a:xfrm>
            <a:off x="1047552" y="553243"/>
            <a:ext cx="3433664" cy="4440083"/>
          </a:xfrm>
          <a:prstGeom prst="rect">
            <a:avLst/>
          </a:prstGeom>
        </p:spPr>
      </p:pic>
    </p:spTree>
    <p:extLst>
      <p:ext uri="{BB962C8B-B14F-4D97-AF65-F5344CB8AC3E}">
        <p14:creationId xmlns:p14="http://schemas.microsoft.com/office/powerpoint/2010/main" val="3751189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5A0A272E-FEA9-425B-9C23-21342E275F0A}"/>
              </a:ext>
            </a:extLst>
          </p:cNvPr>
          <p:cNvGrpSpPr/>
          <p:nvPr/>
        </p:nvGrpSpPr>
        <p:grpSpPr>
          <a:xfrm>
            <a:off x="5132243" y="3355727"/>
            <a:ext cx="3710871" cy="1953090"/>
            <a:chOff x="1335584" y="1273324"/>
            <a:chExt cx="3710871" cy="1953090"/>
          </a:xfrm>
          <a:solidFill>
            <a:srgbClr val="C00000"/>
          </a:solidFill>
        </p:grpSpPr>
        <p:grpSp>
          <p:nvGrpSpPr>
            <p:cNvPr id="41" name="群組 40">
              <a:extLst>
                <a:ext uri="{FF2B5EF4-FFF2-40B4-BE49-F238E27FC236}">
                  <a16:creationId xmlns:a16="http://schemas.microsoft.com/office/drawing/2014/main" id="{3CE3C853-C410-44FE-BF5C-7EACBF078A16}"/>
                </a:ext>
              </a:extLst>
            </p:cNvPr>
            <p:cNvGrpSpPr/>
            <p:nvPr/>
          </p:nvGrpSpPr>
          <p:grpSpPr>
            <a:xfrm>
              <a:off x="1335584" y="1273324"/>
              <a:ext cx="3710871" cy="1953090"/>
              <a:chOff x="611494" y="1448747"/>
              <a:chExt cx="3420437" cy="1800230"/>
            </a:xfrm>
            <a:grpFill/>
          </p:grpSpPr>
          <p:sp>
            <p:nvSpPr>
              <p:cNvPr id="44" name="圓角矩形 1">
                <a:extLst>
                  <a:ext uri="{FF2B5EF4-FFF2-40B4-BE49-F238E27FC236}">
                    <a16:creationId xmlns:a16="http://schemas.microsoft.com/office/drawing/2014/main" id="{46367225-5D1F-40DF-97E5-4BBFDC86E9E3}"/>
                  </a:ext>
                </a:extLst>
              </p:cNvPr>
              <p:cNvSpPr/>
              <p:nvPr/>
            </p:nvSpPr>
            <p:spPr>
              <a:xfrm>
                <a:off x="611494" y="1448747"/>
                <a:ext cx="3420437" cy="1800230"/>
              </a:xfrm>
              <a:prstGeom prst="roundRect">
                <a:avLst/>
              </a:prstGeom>
              <a:grp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45" name="直線接點 44">
                <a:extLst>
                  <a:ext uri="{FF2B5EF4-FFF2-40B4-BE49-F238E27FC236}">
                    <a16:creationId xmlns:a16="http://schemas.microsoft.com/office/drawing/2014/main" id="{530A30AE-99D8-4357-8986-8E6655E84D94}"/>
                  </a:ext>
                </a:extLst>
              </p:cNvPr>
              <p:cNvCxnSpPr/>
              <p:nvPr/>
            </p:nvCxnSpPr>
            <p:spPr>
              <a:xfrm>
                <a:off x="791517" y="2036944"/>
                <a:ext cx="3060391"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文字方塊 41">
              <a:extLst>
                <a:ext uri="{FF2B5EF4-FFF2-40B4-BE49-F238E27FC236}">
                  <a16:creationId xmlns:a16="http://schemas.microsoft.com/office/drawing/2014/main" id="{C351CBFA-668A-453E-BF86-2B1DC5DA1E22}"/>
                </a:ext>
              </a:extLst>
            </p:cNvPr>
            <p:cNvSpPr txBox="1"/>
            <p:nvPr/>
          </p:nvSpPr>
          <p:spPr>
            <a:xfrm>
              <a:off x="1538751" y="1978257"/>
              <a:ext cx="3280826" cy="938719"/>
            </a:xfrm>
            <a:prstGeom prst="rect">
              <a:avLst/>
            </a:prstGeom>
            <a:grpFill/>
          </p:spPr>
          <p:txBody>
            <a:bodyPr wrap="square" rtlCol="0">
              <a:spAutoFit/>
            </a:bodyPr>
            <a:lstStyle/>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看到</a:t>
              </a:r>
              <a:r>
                <a:rPr lang="en-US" altLang="zh-TW" sz="1600" b="1" dirty="0">
                  <a:solidFill>
                    <a:schemeClr val="bg1"/>
                  </a:solidFill>
                  <a:latin typeface="Calibri" panose="020F0502020204030204" pitchFamily="34" charset="0"/>
                  <a:ea typeface="微軟正黑體" panose="020B0604030504040204" pitchFamily="34" charset="-120"/>
                </a:rPr>
                <a:t>3</a:t>
              </a:r>
              <a:r>
                <a:rPr lang="zh-TW" altLang="en-US" sz="1600" b="1" dirty="0">
                  <a:solidFill>
                    <a:schemeClr val="bg1"/>
                  </a:solidFill>
                  <a:latin typeface="Calibri" panose="020F0502020204030204" pitchFamily="34" charset="0"/>
                  <a:ea typeface="微軟正黑體" panose="020B0604030504040204" pitchFamily="34" charset="-120"/>
                </a:rPr>
                <a:t>個綠色角錐，</a:t>
              </a:r>
              <a:br>
                <a:rPr lang="en-US" altLang="zh-TW" sz="1600" b="1" dirty="0">
                  <a:solidFill>
                    <a:schemeClr val="bg1"/>
                  </a:solidFill>
                  <a:latin typeface="Calibri" panose="020F0502020204030204" pitchFamily="34" charset="0"/>
                  <a:ea typeface="微軟正黑體" panose="020B0604030504040204" pitchFamily="34" charset="-120"/>
                </a:rPr>
              </a:br>
              <a:r>
                <a:rPr lang="zh-TW" altLang="en-US" sz="1600" b="1" dirty="0">
                  <a:solidFill>
                    <a:schemeClr val="bg1"/>
                  </a:solidFill>
                  <a:latin typeface="Calibri" panose="020F0502020204030204" pitchFamily="34" charset="0"/>
                  <a:ea typeface="微軟正黑體" panose="020B0604030504040204" pitchFamily="34" charset="-120"/>
                </a:rPr>
                <a:t>要左轉，或要右轉</a:t>
              </a:r>
              <a:r>
                <a:rPr lang="en-US" altLang="zh-TW" sz="1600" b="1" dirty="0">
                  <a:solidFill>
                    <a:schemeClr val="bg1"/>
                  </a:solidFill>
                  <a:latin typeface="Calibri" panose="020F0502020204030204" pitchFamily="34" charset="0"/>
                  <a:ea typeface="微軟正黑體" panose="020B0604030504040204" pitchFamily="34" charset="-120"/>
                </a:rPr>
                <a:t>?</a:t>
              </a:r>
            </a:p>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紅色角錐要左轉或右轉</a:t>
              </a:r>
              <a:r>
                <a:rPr lang="en-US" altLang="zh-TW" sz="1600" b="1" dirty="0">
                  <a:solidFill>
                    <a:schemeClr val="bg1"/>
                  </a:solidFill>
                  <a:latin typeface="Calibri" panose="020F0502020204030204" pitchFamily="34" charset="0"/>
                  <a:ea typeface="微軟正黑體" panose="020B0604030504040204" pitchFamily="34" charset="-120"/>
                </a:rPr>
                <a:t>?</a:t>
              </a:r>
            </a:p>
          </p:txBody>
        </p:sp>
        <p:sp>
          <p:nvSpPr>
            <p:cNvPr id="43" name="文字方塊 42">
              <a:extLst>
                <a:ext uri="{FF2B5EF4-FFF2-40B4-BE49-F238E27FC236}">
                  <a16:creationId xmlns:a16="http://schemas.microsoft.com/office/drawing/2014/main" id="{A876857D-8135-4C64-9C5C-068D52EB25F8}"/>
                </a:ext>
              </a:extLst>
            </p:cNvPr>
            <p:cNvSpPr txBox="1"/>
            <p:nvPr/>
          </p:nvSpPr>
          <p:spPr>
            <a:xfrm>
              <a:off x="1631006" y="1427176"/>
              <a:ext cx="3096316" cy="461665"/>
            </a:xfrm>
            <a:prstGeom prst="rect">
              <a:avLst/>
            </a:prstGeom>
            <a:grp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相似環境，決策不同</a:t>
              </a:r>
            </a:p>
          </p:txBody>
        </p:sp>
      </p:grpSp>
      <p:grpSp>
        <p:nvGrpSpPr>
          <p:cNvPr id="34" name="群組 33">
            <a:extLst>
              <a:ext uri="{FF2B5EF4-FFF2-40B4-BE49-F238E27FC236}">
                <a16:creationId xmlns:a16="http://schemas.microsoft.com/office/drawing/2014/main" id="{4996A797-A676-420A-8423-247569FAB94B}"/>
              </a:ext>
            </a:extLst>
          </p:cNvPr>
          <p:cNvGrpSpPr/>
          <p:nvPr/>
        </p:nvGrpSpPr>
        <p:grpSpPr>
          <a:xfrm>
            <a:off x="1335584" y="3355727"/>
            <a:ext cx="3710871" cy="1953090"/>
            <a:chOff x="1335584" y="1273324"/>
            <a:chExt cx="3710871" cy="1953090"/>
          </a:xfrm>
          <a:solidFill>
            <a:srgbClr val="C00000"/>
          </a:solidFill>
        </p:grpSpPr>
        <p:grpSp>
          <p:nvGrpSpPr>
            <p:cNvPr id="35" name="群組 34">
              <a:extLst>
                <a:ext uri="{FF2B5EF4-FFF2-40B4-BE49-F238E27FC236}">
                  <a16:creationId xmlns:a16="http://schemas.microsoft.com/office/drawing/2014/main" id="{BB970711-BF00-4D2A-8A44-F4CFCC03F7DF}"/>
                </a:ext>
              </a:extLst>
            </p:cNvPr>
            <p:cNvGrpSpPr/>
            <p:nvPr/>
          </p:nvGrpSpPr>
          <p:grpSpPr>
            <a:xfrm>
              <a:off x="1335584" y="1273324"/>
              <a:ext cx="3710871" cy="1953090"/>
              <a:chOff x="611494" y="1448747"/>
              <a:chExt cx="3420437" cy="1800230"/>
            </a:xfrm>
            <a:grpFill/>
          </p:grpSpPr>
          <p:sp>
            <p:nvSpPr>
              <p:cNvPr id="38" name="圓角矩形 1">
                <a:extLst>
                  <a:ext uri="{FF2B5EF4-FFF2-40B4-BE49-F238E27FC236}">
                    <a16:creationId xmlns:a16="http://schemas.microsoft.com/office/drawing/2014/main" id="{1D7035C5-1C85-417E-8B76-EEF4A46D1CB5}"/>
                  </a:ext>
                </a:extLst>
              </p:cNvPr>
              <p:cNvSpPr/>
              <p:nvPr/>
            </p:nvSpPr>
            <p:spPr>
              <a:xfrm>
                <a:off x="611494" y="1448747"/>
                <a:ext cx="3420437" cy="1800230"/>
              </a:xfrm>
              <a:prstGeom prst="roundRect">
                <a:avLst/>
              </a:prstGeom>
              <a:grp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9" name="直線接點 38">
                <a:extLst>
                  <a:ext uri="{FF2B5EF4-FFF2-40B4-BE49-F238E27FC236}">
                    <a16:creationId xmlns:a16="http://schemas.microsoft.com/office/drawing/2014/main" id="{2DF114AF-C001-435B-8CE8-AAA8F3567DF7}"/>
                  </a:ext>
                </a:extLst>
              </p:cNvPr>
              <p:cNvCxnSpPr/>
              <p:nvPr/>
            </p:nvCxnSpPr>
            <p:spPr>
              <a:xfrm>
                <a:off x="791517" y="2036944"/>
                <a:ext cx="3060391"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文字方塊 35">
              <a:extLst>
                <a:ext uri="{FF2B5EF4-FFF2-40B4-BE49-F238E27FC236}">
                  <a16:creationId xmlns:a16="http://schemas.microsoft.com/office/drawing/2014/main" id="{2CFD09CD-1391-451A-9D1C-BAE0380A7731}"/>
                </a:ext>
              </a:extLst>
            </p:cNvPr>
            <p:cNvSpPr txBox="1"/>
            <p:nvPr/>
          </p:nvSpPr>
          <p:spPr>
            <a:xfrm>
              <a:off x="1538751" y="1978257"/>
              <a:ext cx="3280826" cy="661720"/>
            </a:xfrm>
            <a:prstGeom prst="rect">
              <a:avLst/>
            </a:prstGeom>
            <a:grpFill/>
          </p:spPr>
          <p:txBody>
            <a:bodyPr wrap="square" rtlCol="0">
              <a:spAutoFit/>
            </a:bodyPr>
            <a:lstStyle/>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卡在角錐上之情形</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進入決策死角之情形</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37" name="文字方塊 36">
              <a:extLst>
                <a:ext uri="{FF2B5EF4-FFF2-40B4-BE49-F238E27FC236}">
                  <a16:creationId xmlns:a16="http://schemas.microsoft.com/office/drawing/2014/main" id="{34E3000A-74BA-4362-B300-854CA3D059FE}"/>
                </a:ext>
              </a:extLst>
            </p:cNvPr>
            <p:cNvSpPr txBox="1"/>
            <p:nvPr/>
          </p:nvSpPr>
          <p:spPr>
            <a:xfrm>
              <a:off x="1631006" y="1427176"/>
              <a:ext cx="3096316" cy="461665"/>
            </a:xfrm>
            <a:prstGeom prst="rect">
              <a:avLst/>
            </a:prstGeom>
            <a:grpFill/>
          </p:spPr>
          <p:txBody>
            <a:bodyPr wrap="square" rtlCol="0" anchor="ctr">
              <a:spAutoFit/>
            </a:bodyPr>
            <a:lstStyle/>
            <a:p>
              <a:pPr algn="ctr" rtl="0"/>
              <a:r>
                <a:rPr lang="zh-TW" altLang="en-US" sz="2400" b="1" i="0" strike="noStrike" kern="1200" baseline="0" dirty="0">
                  <a:solidFill>
                    <a:srgbClr val="FFFFFF"/>
                  </a:solidFill>
                  <a:latin typeface="微軟正黑體" panose="020B0604030504040204" pitchFamily="34" charset="-120"/>
                  <a:ea typeface="微軟正黑體" panose="020B0604030504040204" pitchFamily="34" charset="-120"/>
                </a:rPr>
                <a:t>決策障礙之狀況</a:t>
              </a:r>
            </a:p>
          </p:txBody>
        </p:sp>
      </p:grpSp>
      <p:grpSp>
        <p:nvGrpSpPr>
          <p:cNvPr id="28" name="群組 27">
            <a:extLst>
              <a:ext uri="{FF2B5EF4-FFF2-40B4-BE49-F238E27FC236}">
                <a16:creationId xmlns:a16="http://schemas.microsoft.com/office/drawing/2014/main" id="{CF1E342F-0985-4E4C-B255-50F287C8FFC4}"/>
              </a:ext>
            </a:extLst>
          </p:cNvPr>
          <p:cNvGrpSpPr/>
          <p:nvPr/>
        </p:nvGrpSpPr>
        <p:grpSpPr>
          <a:xfrm>
            <a:off x="5132243" y="1273324"/>
            <a:ext cx="3710871" cy="1953090"/>
            <a:chOff x="1335584" y="1273324"/>
            <a:chExt cx="3710871" cy="1953090"/>
          </a:xfrm>
          <a:solidFill>
            <a:srgbClr val="C00000"/>
          </a:solidFill>
        </p:grpSpPr>
        <p:grpSp>
          <p:nvGrpSpPr>
            <p:cNvPr id="29" name="群組 28">
              <a:extLst>
                <a:ext uri="{FF2B5EF4-FFF2-40B4-BE49-F238E27FC236}">
                  <a16:creationId xmlns:a16="http://schemas.microsoft.com/office/drawing/2014/main" id="{7B083387-FDF2-40FF-9230-BEC01F23A338}"/>
                </a:ext>
              </a:extLst>
            </p:cNvPr>
            <p:cNvGrpSpPr/>
            <p:nvPr/>
          </p:nvGrpSpPr>
          <p:grpSpPr>
            <a:xfrm>
              <a:off x="1335584" y="1273324"/>
              <a:ext cx="3710871" cy="1953090"/>
              <a:chOff x="611494" y="1448747"/>
              <a:chExt cx="3420437" cy="1800230"/>
            </a:xfrm>
            <a:grpFill/>
          </p:grpSpPr>
          <p:sp>
            <p:nvSpPr>
              <p:cNvPr id="32" name="圓角矩形 1">
                <a:extLst>
                  <a:ext uri="{FF2B5EF4-FFF2-40B4-BE49-F238E27FC236}">
                    <a16:creationId xmlns:a16="http://schemas.microsoft.com/office/drawing/2014/main" id="{454B5491-3DD4-4F52-8F1B-CEC925077D88}"/>
                  </a:ext>
                </a:extLst>
              </p:cNvPr>
              <p:cNvSpPr/>
              <p:nvPr/>
            </p:nvSpPr>
            <p:spPr>
              <a:xfrm>
                <a:off x="611494" y="1448747"/>
                <a:ext cx="3420437" cy="1800230"/>
              </a:xfrm>
              <a:prstGeom prst="roundRect">
                <a:avLst/>
              </a:prstGeom>
              <a:grp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3" name="直線接點 32">
                <a:extLst>
                  <a:ext uri="{FF2B5EF4-FFF2-40B4-BE49-F238E27FC236}">
                    <a16:creationId xmlns:a16="http://schemas.microsoft.com/office/drawing/2014/main" id="{7708802A-F395-46C2-A2A8-C6AFB9AD075F}"/>
                  </a:ext>
                </a:extLst>
              </p:cNvPr>
              <p:cNvCxnSpPr/>
              <p:nvPr/>
            </p:nvCxnSpPr>
            <p:spPr>
              <a:xfrm>
                <a:off x="791517" y="2036944"/>
                <a:ext cx="3060391"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文字方塊 29">
              <a:extLst>
                <a:ext uri="{FF2B5EF4-FFF2-40B4-BE49-F238E27FC236}">
                  <a16:creationId xmlns:a16="http://schemas.microsoft.com/office/drawing/2014/main" id="{D73F06F7-0E77-4536-9129-A541F0559F25}"/>
                </a:ext>
              </a:extLst>
            </p:cNvPr>
            <p:cNvSpPr txBox="1"/>
            <p:nvPr/>
          </p:nvSpPr>
          <p:spPr>
            <a:xfrm>
              <a:off x="1538751" y="1978257"/>
              <a:ext cx="3280826" cy="1015663"/>
            </a:xfrm>
            <a:prstGeom prst="rect">
              <a:avLst/>
            </a:prstGeom>
            <a:grpFill/>
          </p:spPr>
          <p:txBody>
            <a:bodyPr wrap="square" rtlCol="0">
              <a:spAutoFit/>
            </a:bodyPr>
            <a:lstStyle/>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有幾種策略行為</a:t>
              </a:r>
              <a:r>
                <a:rPr lang="en-US" altLang="zh-TW" sz="1600" b="1" dirty="0">
                  <a:solidFill>
                    <a:schemeClr val="bg1"/>
                  </a:solidFill>
                  <a:latin typeface="Calibri" panose="020F0502020204030204" pitchFamily="34" charset="0"/>
                  <a:ea typeface="微軟正黑體" panose="020B0604030504040204" pitchFamily="34" charset="-120"/>
                </a:rPr>
                <a:t>?</a:t>
              </a:r>
            </a:p>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如何避免策略切換過於頻繁</a:t>
              </a:r>
              <a:r>
                <a:rPr lang="en-US" altLang="zh-TW" sz="1600" b="1" dirty="0">
                  <a:solidFill>
                    <a:schemeClr val="bg1"/>
                  </a:solidFill>
                  <a:latin typeface="Calibri" panose="020F0502020204030204" pitchFamily="34" charset="0"/>
                  <a:ea typeface="微軟正黑體" panose="020B0604030504040204" pitchFamily="34" charset="-120"/>
                </a:rPr>
                <a:t>?</a:t>
              </a:r>
            </a:p>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切換策略的標準</a:t>
              </a:r>
              <a:r>
                <a:rPr lang="en-US" altLang="zh-TW" sz="1600" b="1" dirty="0">
                  <a:solidFill>
                    <a:schemeClr val="bg1"/>
                  </a:solidFill>
                  <a:latin typeface="Calibri" panose="020F0502020204030204" pitchFamily="34" charset="0"/>
                  <a:ea typeface="微軟正黑體" panose="020B0604030504040204" pitchFamily="34" charset="-120"/>
                </a:rPr>
                <a:t>?</a:t>
              </a:r>
              <a:endParaRPr lang="zh-TW" altLang="en-US" sz="1600" b="1" dirty="0">
                <a:solidFill>
                  <a:schemeClr val="bg1"/>
                </a:solidFill>
                <a:latin typeface="Calibri" panose="020F0502020204030204" pitchFamily="34" charset="0"/>
                <a:ea typeface="微軟正黑體" panose="020B0604030504040204" pitchFamily="34" charset="-120"/>
              </a:endParaRPr>
            </a:p>
          </p:txBody>
        </p:sp>
        <p:sp>
          <p:nvSpPr>
            <p:cNvPr id="31" name="文字方塊 30">
              <a:extLst>
                <a:ext uri="{FF2B5EF4-FFF2-40B4-BE49-F238E27FC236}">
                  <a16:creationId xmlns:a16="http://schemas.microsoft.com/office/drawing/2014/main" id="{1189F1AD-51AB-4A6E-A189-790EA5DC2F41}"/>
                </a:ext>
              </a:extLst>
            </p:cNvPr>
            <p:cNvSpPr txBox="1"/>
            <p:nvPr/>
          </p:nvSpPr>
          <p:spPr>
            <a:xfrm>
              <a:off x="1631006" y="1427176"/>
              <a:ext cx="3096316" cy="461665"/>
            </a:xfrm>
            <a:prstGeom prst="rect">
              <a:avLst/>
            </a:prstGeom>
            <a:grp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行動策略設計</a:t>
              </a:r>
            </a:p>
          </p:txBody>
        </p:sp>
      </p:grpSp>
      <p:sp>
        <p:nvSpPr>
          <p:cNvPr id="2" name="TextBox 14"/>
          <p:cNvSpPr txBox="1">
            <a:spLocks noChangeArrowheads="1"/>
          </p:cNvSpPr>
          <p:nvPr/>
        </p:nvSpPr>
        <p:spPr bwMode="auto">
          <a:xfrm>
            <a:off x="1191568" y="481236"/>
            <a:ext cx="5400600"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定義問題 </a:t>
            </a:r>
            <a:r>
              <a:rPr lang="en-US" altLang="zh-TW" sz="2400" b="1" kern="0" dirty="0">
                <a:solidFill>
                  <a:schemeClr val="tx2">
                    <a:lumMod val="75000"/>
                  </a:schemeClr>
                </a:solidFill>
                <a:latin typeface="微软雅黑" pitchFamily="34" charset="-122"/>
                <a:ea typeface="微软雅黑" pitchFamily="34" charset="-122"/>
              </a:rPr>
              <a:t>-</a:t>
            </a:r>
            <a:r>
              <a:rPr lang="zh-TW" altLang="en-US" sz="2400" b="1" kern="0" dirty="0">
                <a:solidFill>
                  <a:schemeClr val="tx2">
                    <a:lumMod val="75000"/>
                  </a:schemeClr>
                </a:solidFill>
                <a:latin typeface="微软雅黑" pitchFamily="34" charset="-122"/>
                <a:ea typeface="微软雅黑" pitchFamily="34" charset="-122"/>
              </a:rPr>
              <a:t> 避障賽</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grpSp>
        <p:nvGrpSpPr>
          <p:cNvPr id="6" name="群組 5">
            <a:extLst>
              <a:ext uri="{FF2B5EF4-FFF2-40B4-BE49-F238E27FC236}">
                <a16:creationId xmlns:a16="http://schemas.microsoft.com/office/drawing/2014/main" id="{6F4D875B-6736-4AAA-8C03-E41CC8F673CB}"/>
              </a:ext>
            </a:extLst>
          </p:cNvPr>
          <p:cNvGrpSpPr/>
          <p:nvPr/>
        </p:nvGrpSpPr>
        <p:grpSpPr>
          <a:xfrm>
            <a:off x="1335584" y="1273324"/>
            <a:ext cx="3710871" cy="1953090"/>
            <a:chOff x="1335584" y="1273324"/>
            <a:chExt cx="3710871" cy="1953090"/>
          </a:xfrm>
        </p:grpSpPr>
        <p:grpSp>
          <p:nvGrpSpPr>
            <p:cNvPr id="25" name="群組 24">
              <a:extLst>
                <a:ext uri="{FF2B5EF4-FFF2-40B4-BE49-F238E27FC236}">
                  <a16:creationId xmlns:a16="http://schemas.microsoft.com/office/drawing/2014/main" id="{278EC5B4-C7A1-4519-B3BA-7ADB0B025876}"/>
                </a:ext>
              </a:extLst>
            </p:cNvPr>
            <p:cNvGrpSpPr/>
            <p:nvPr/>
          </p:nvGrpSpPr>
          <p:grpSpPr>
            <a:xfrm>
              <a:off x="1335584" y="1273324"/>
              <a:ext cx="3710871" cy="1953090"/>
              <a:chOff x="611494" y="1448747"/>
              <a:chExt cx="3420437" cy="1800230"/>
            </a:xfrm>
          </p:grpSpPr>
          <p:sp>
            <p:nvSpPr>
              <p:cNvPr id="26" name="圓角矩形 1">
                <a:extLst>
                  <a:ext uri="{FF2B5EF4-FFF2-40B4-BE49-F238E27FC236}">
                    <a16:creationId xmlns:a16="http://schemas.microsoft.com/office/drawing/2014/main" id="{3BB95253-2E20-4A1A-AC56-A206A751B8FC}"/>
                  </a:ext>
                </a:extLst>
              </p:cNvPr>
              <p:cNvSpPr/>
              <p:nvPr/>
            </p:nvSpPr>
            <p:spPr>
              <a:xfrm>
                <a:off x="611494" y="1448747"/>
                <a:ext cx="3420437" cy="1800230"/>
              </a:xfrm>
              <a:prstGeom prst="roundRect">
                <a:avLst/>
              </a:prstGeom>
              <a:solidFill>
                <a:srgbClr val="C00000"/>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27" name="直線接點 26">
                <a:extLst>
                  <a:ext uri="{FF2B5EF4-FFF2-40B4-BE49-F238E27FC236}">
                    <a16:creationId xmlns:a16="http://schemas.microsoft.com/office/drawing/2014/main" id="{89A43996-DD4F-4FB2-BF59-7B7428A3240A}"/>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文字方塊 14">
              <a:extLst>
                <a:ext uri="{FF2B5EF4-FFF2-40B4-BE49-F238E27FC236}">
                  <a16:creationId xmlns:a16="http://schemas.microsoft.com/office/drawing/2014/main" id="{317BC2AB-4BD3-4DCF-BCB7-4315E3949449}"/>
                </a:ext>
              </a:extLst>
            </p:cNvPr>
            <p:cNvSpPr txBox="1"/>
            <p:nvPr/>
          </p:nvSpPr>
          <p:spPr>
            <a:xfrm>
              <a:off x="1538751" y="1978257"/>
              <a:ext cx="3280826" cy="661720"/>
            </a:xfrm>
            <a:prstGeom prst="rect">
              <a:avLst/>
            </a:prstGeom>
            <a:noFill/>
          </p:spPr>
          <p:txBody>
            <a:bodyPr wrap="square" rtlCol="0">
              <a:spAutoFit/>
            </a:bodyPr>
            <a:lstStyle/>
            <a:p>
              <a:pPr indent="-288000" rtl="0">
                <a:spcBef>
                  <a:spcPts val="600"/>
                </a:spcBef>
                <a:buSzPts val="1600"/>
                <a:buFont typeface="Wingdings" panose="05000000000000000000" pitchFamily="2" charset="2"/>
                <a:buChar char="u"/>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不同賽道間有細微的差異</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a:p>
              <a:pPr indent="-288000" rtl="0">
                <a:spcBef>
                  <a:spcPts val="600"/>
                </a:spcBef>
                <a:buSzPts val="1600"/>
                <a:buFont typeface="Wingdings" panose="05000000000000000000" pitchFamily="2" charset="2"/>
                <a:buChar char="u"/>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不同場地之亮度、雜訊不同</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p:txBody>
        </p:sp>
        <p:sp>
          <p:nvSpPr>
            <p:cNvPr id="17" name="文字方塊 16">
              <a:extLst>
                <a:ext uri="{FF2B5EF4-FFF2-40B4-BE49-F238E27FC236}">
                  <a16:creationId xmlns:a16="http://schemas.microsoft.com/office/drawing/2014/main" id="{8F4EF1AC-CE4E-4F08-8CED-F117DA90074A}"/>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模型不一定通用</a:t>
              </a:r>
            </a:p>
          </p:txBody>
        </p:sp>
      </p:grpSp>
    </p:spTree>
    <p:extLst>
      <p:ext uri="{BB962C8B-B14F-4D97-AF65-F5344CB8AC3E}">
        <p14:creationId xmlns:p14="http://schemas.microsoft.com/office/powerpoint/2010/main" val="1758535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5A0A272E-FEA9-425B-9C23-21342E275F0A}"/>
              </a:ext>
            </a:extLst>
          </p:cNvPr>
          <p:cNvGrpSpPr/>
          <p:nvPr/>
        </p:nvGrpSpPr>
        <p:grpSpPr>
          <a:xfrm>
            <a:off x="5132243" y="3355727"/>
            <a:ext cx="3710871" cy="1953090"/>
            <a:chOff x="1335584" y="1273324"/>
            <a:chExt cx="3710871" cy="1953090"/>
          </a:xfrm>
        </p:grpSpPr>
        <p:grpSp>
          <p:nvGrpSpPr>
            <p:cNvPr id="41" name="群組 40">
              <a:extLst>
                <a:ext uri="{FF2B5EF4-FFF2-40B4-BE49-F238E27FC236}">
                  <a16:creationId xmlns:a16="http://schemas.microsoft.com/office/drawing/2014/main" id="{3CE3C853-C410-44FE-BF5C-7EACBF078A16}"/>
                </a:ext>
              </a:extLst>
            </p:cNvPr>
            <p:cNvGrpSpPr/>
            <p:nvPr/>
          </p:nvGrpSpPr>
          <p:grpSpPr>
            <a:xfrm>
              <a:off x="1335584" y="1273324"/>
              <a:ext cx="3710871" cy="1953090"/>
              <a:chOff x="611494" y="1448747"/>
              <a:chExt cx="3420437" cy="1800230"/>
            </a:xfrm>
          </p:grpSpPr>
          <p:sp>
            <p:nvSpPr>
              <p:cNvPr id="44" name="圓角矩形 1">
                <a:extLst>
                  <a:ext uri="{FF2B5EF4-FFF2-40B4-BE49-F238E27FC236}">
                    <a16:creationId xmlns:a16="http://schemas.microsoft.com/office/drawing/2014/main" id="{46367225-5D1F-40DF-97E5-4BBFDC86E9E3}"/>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45" name="直線接點 44">
                <a:extLst>
                  <a:ext uri="{FF2B5EF4-FFF2-40B4-BE49-F238E27FC236}">
                    <a16:creationId xmlns:a16="http://schemas.microsoft.com/office/drawing/2014/main" id="{530A30AE-99D8-4357-8986-8E6655E84D94}"/>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文字方塊 41">
              <a:extLst>
                <a:ext uri="{FF2B5EF4-FFF2-40B4-BE49-F238E27FC236}">
                  <a16:creationId xmlns:a16="http://schemas.microsoft.com/office/drawing/2014/main" id="{C351CBFA-668A-453E-BF86-2B1DC5DA1E22}"/>
                </a:ext>
              </a:extLst>
            </p:cNvPr>
            <p:cNvSpPr txBox="1"/>
            <p:nvPr/>
          </p:nvSpPr>
          <p:spPr>
            <a:xfrm>
              <a:off x="1538751" y="1978257"/>
              <a:ext cx="3280826" cy="1154162"/>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盡量做出相同決策，</a:t>
              </a:r>
              <a:br>
                <a:rPr lang="en-US" altLang="zh-TW" sz="1600" b="1" dirty="0">
                  <a:solidFill>
                    <a:schemeClr val="bg1"/>
                  </a:solidFill>
                  <a:latin typeface="Calibri" panose="020F0502020204030204" pitchFamily="34" charset="0"/>
                  <a:ea typeface="微軟正黑體" panose="020B0604030504040204" pitchFamily="34" charset="-120"/>
                </a:rPr>
              </a:br>
              <a:r>
                <a:rPr lang="zh-TW" altLang="en-US" sz="1600" b="1" dirty="0">
                  <a:solidFill>
                    <a:schemeClr val="bg1"/>
                  </a:solidFill>
                  <a:latin typeface="Calibri" panose="020F0502020204030204" pitchFamily="34" charset="0"/>
                  <a:ea typeface="微軟正黑體" panose="020B0604030504040204" pitchFamily="34" charset="-120"/>
                </a:rPr>
                <a:t>避免矛盾</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若無法避免，則盡量加入</a:t>
              </a:r>
              <a:br>
                <a:rPr lang="en-US" altLang="zh-TW" sz="1600" b="1" dirty="0">
                  <a:solidFill>
                    <a:schemeClr val="bg1"/>
                  </a:solidFill>
                  <a:latin typeface="Calibri" panose="020F0502020204030204" pitchFamily="34" charset="0"/>
                  <a:ea typeface="微軟正黑體" panose="020B0604030504040204" pitchFamily="34" charset="-120"/>
                </a:rPr>
              </a:br>
              <a:r>
                <a:rPr lang="zh-TW" altLang="en-US" sz="1600" b="1" dirty="0">
                  <a:solidFill>
                    <a:schemeClr val="bg1"/>
                  </a:solidFill>
                  <a:latin typeface="Calibri" panose="020F0502020204030204" pitchFamily="34" charset="0"/>
                  <a:ea typeface="微軟正黑體" panose="020B0604030504040204" pitchFamily="34" charset="-120"/>
                </a:rPr>
                <a:t>其他特徵來做出區別</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43" name="文字方塊 42">
              <a:extLst>
                <a:ext uri="{FF2B5EF4-FFF2-40B4-BE49-F238E27FC236}">
                  <a16:creationId xmlns:a16="http://schemas.microsoft.com/office/drawing/2014/main" id="{A876857D-8135-4C64-9C5C-068D52EB25F8}"/>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相似環境，決策不同</a:t>
              </a:r>
            </a:p>
          </p:txBody>
        </p:sp>
      </p:grpSp>
      <p:grpSp>
        <p:nvGrpSpPr>
          <p:cNvPr id="34" name="群組 33">
            <a:extLst>
              <a:ext uri="{FF2B5EF4-FFF2-40B4-BE49-F238E27FC236}">
                <a16:creationId xmlns:a16="http://schemas.microsoft.com/office/drawing/2014/main" id="{4996A797-A676-420A-8423-247569FAB94B}"/>
              </a:ext>
            </a:extLst>
          </p:cNvPr>
          <p:cNvGrpSpPr/>
          <p:nvPr/>
        </p:nvGrpSpPr>
        <p:grpSpPr>
          <a:xfrm>
            <a:off x="1335584" y="3355727"/>
            <a:ext cx="3710871" cy="1953090"/>
            <a:chOff x="1335584" y="1273324"/>
            <a:chExt cx="3710871" cy="1953090"/>
          </a:xfrm>
        </p:grpSpPr>
        <p:grpSp>
          <p:nvGrpSpPr>
            <p:cNvPr id="35" name="群組 34">
              <a:extLst>
                <a:ext uri="{FF2B5EF4-FFF2-40B4-BE49-F238E27FC236}">
                  <a16:creationId xmlns:a16="http://schemas.microsoft.com/office/drawing/2014/main" id="{BB970711-BF00-4D2A-8A44-F4CFCC03F7DF}"/>
                </a:ext>
              </a:extLst>
            </p:cNvPr>
            <p:cNvGrpSpPr/>
            <p:nvPr/>
          </p:nvGrpSpPr>
          <p:grpSpPr>
            <a:xfrm>
              <a:off x="1335584" y="1273324"/>
              <a:ext cx="3710871" cy="1953090"/>
              <a:chOff x="611494" y="1448747"/>
              <a:chExt cx="3420437" cy="1800230"/>
            </a:xfrm>
          </p:grpSpPr>
          <p:sp>
            <p:nvSpPr>
              <p:cNvPr id="38" name="圓角矩形 1">
                <a:extLst>
                  <a:ext uri="{FF2B5EF4-FFF2-40B4-BE49-F238E27FC236}">
                    <a16:creationId xmlns:a16="http://schemas.microsoft.com/office/drawing/2014/main" id="{1D7035C5-1C85-417E-8B76-EEF4A46D1CB5}"/>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9" name="直線接點 38">
                <a:extLst>
                  <a:ext uri="{FF2B5EF4-FFF2-40B4-BE49-F238E27FC236}">
                    <a16:creationId xmlns:a16="http://schemas.microsoft.com/office/drawing/2014/main" id="{2DF114AF-C001-435B-8CE8-AAA8F3567DF7}"/>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文字方塊 35">
              <a:extLst>
                <a:ext uri="{FF2B5EF4-FFF2-40B4-BE49-F238E27FC236}">
                  <a16:creationId xmlns:a16="http://schemas.microsoft.com/office/drawing/2014/main" id="{2CFD09CD-1391-451A-9D1C-BAE0380A7731}"/>
                </a:ext>
              </a:extLst>
            </p:cNvPr>
            <p:cNvSpPr txBox="1"/>
            <p:nvPr/>
          </p:nvSpPr>
          <p:spPr>
            <a:xfrm>
              <a:off x="1538751" y="1978257"/>
              <a:ext cx="3280826" cy="938719"/>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以分類、紀錄轉換策略等方式，辨別決策障礙之情形</a:t>
              </a:r>
              <a:endParaRPr lang="en-US" altLang="zh-TW" sz="1600" b="1" dirty="0">
                <a:solidFill>
                  <a:schemeClr val="bg1"/>
                </a:solidFill>
                <a:latin typeface="Calibri" panose="020F0502020204030204" pitchFamily="34" charset="0"/>
                <a:ea typeface="微軟正黑體" panose="020B0604030504040204" pitchFamily="34" charset="-120"/>
              </a:endParaRPr>
            </a:p>
            <a:p>
              <a:pPr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嘗試以自轉離開當前狀態</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37" name="文字方塊 36">
              <a:extLst>
                <a:ext uri="{FF2B5EF4-FFF2-40B4-BE49-F238E27FC236}">
                  <a16:creationId xmlns:a16="http://schemas.microsoft.com/office/drawing/2014/main" id="{34E3000A-74BA-4362-B300-854CA3D059FE}"/>
                </a:ext>
              </a:extLst>
            </p:cNvPr>
            <p:cNvSpPr txBox="1"/>
            <p:nvPr/>
          </p:nvSpPr>
          <p:spPr>
            <a:xfrm>
              <a:off x="1631006" y="1427176"/>
              <a:ext cx="3096316" cy="461665"/>
            </a:xfrm>
            <a:prstGeom prst="rect">
              <a:avLst/>
            </a:prstGeom>
            <a:noFill/>
          </p:spPr>
          <p:txBody>
            <a:bodyPr wrap="square" rtlCol="0" anchor="ctr">
              <a:spAutoFit/>
            </a:bodyPr>
            <a:lstStyle/>
            <a:p>
              <a:pPr algn="ctr" rtl="0"/>
              <a:r>
                <a:rPr lang="zh-TW" altLang="en-US" sz="2400" b="1" i="0" strike="noStrike" kern="1200" baseline="0" dirty="0">
                  <a:solidFill>
                    <a:srgbClr val="FFFFFF"/>
                  </a:solidFill>
                  <a:latin typeface="微軟正黑體" panose="020B0604030504040204" pitchFamily="34" charset="-120"/>
                  <a:ea typeface="微軟正黑體" panose="020B0604030504040204" pitchFamily="34" charset="-120"/>
                </a:rPr>
                <a:t>決策障礙之狀況</a:t>
              </a:r>
            </a:p>
          </p:txBody>
        </p:sp>
      </p:grpSp>
      <p:grpSp>
        <p:nvGrpSpPr>
          <p:cNvPr id="28" name="群組 27">
            <a:extLst>
              <a:ext uri="{FF2B5EF4-FFF2-40B4-BE49-F238E27FC236}">
                <a16:creationId xmlns:a16="http://schemas.microsoft.com/office/drawing/2014/main" id="{CF1E342F-0985-4E4C-B255-50F287C8FFC4}"/>
              </a:ext>
            </a:extLst>
          </p:cNvPr>
          <p:cNvGrpSpPr/>
          <p:nvPr/>
        </p:nvGrpSpPr>
        <p:grpSpPr>
          <a:xfrm>
            <a:off x="5132243" y="1273324"/>
            <a:ext cx="3710871" cy="1953090"/>
            <a:chOff x="1335584" y="1273324"/>
            <a:chExt cx="3710871" cy="1953090"/>
          </a:xfrm>
        </p:grpSpPr>
        <p:grpSp>
          <p:nvGrpSpPr>
            <p:cNvPr id="29" name="群組 28">
              <a:extLst>
                <a:ext uri="{FF2B5EF4-FFF2-40B4-BE49-F238E27FC236}">
                  <a16:creationId xmlns:a16="http://schemas.microsoft.com/office/drawing/2014/main" id="{7B083387-FDF2-40FF-9230-BEC01F23A338}"/>
                </a:ext>
              </a:extLst>
            </p:cNvPr>
            <p:cNvGrpSpPr/>
            <p:nvPr/>
          </p:nvGrpSpPr>
          <p:grpSpPr>
            <a:xfrm>
              <a:off x="1335584" y="1273324"/>
              <a:ext cx="3710871" cy="1953090"/>
              <a:chOff x="611494" y="1448747"/>
              <a:chExt cx="3420437" cy="1800230"/>
            </a:xfrm>
          </p:grpSpPr>
          <p:sp>
            <p:nvSpPr>
              <p:cNvPr id="32" name="圓角矩形 1">
                <a:extLst>
                  <a:ext uri="{FF2B5EF4-FFF2-40B4-BE49-F238E27FC236}">
                    <a16:creationId xmlns:a16="http://schemas.microsoft.com/office/drawing/2014/main" id="{454B5491-3DD4-4F52-8F1B-CEC925077D88}"/>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3" name="直線接點 32">
                <a:extLst>
                  <a:ext uri="{FF2B5EF4-FFF2-40B4-BE49-F238E27FC236}">
                    <a16:creationId xmlns:a16="http://schemas.microsoft.com/office/drawing/2014/main" id="{7708802A-F395-46C2-A2A8-C6AFB9AD075F}"/>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文字方塊 29">
              <a:extLst>
                <a:ext uri="{FF2B5EF4-FFF2-40B4-BE49-F238E27FC236}">
                  <a16:creationId xmlns:a16="http://schemas.microsoft.com/office/drawing/2014/main" id="{D73F06F7-0E77-4536-9129-A541F0559F25}"/>
                </a:ext>
              </a:extLst>
            </p:cNvPr>
            <p:cNvSpPr txBox="1"/>
            <p:nvPr/>
          </p:nvSpPr>
          <p:spPr>
            <a:xfrm>
              <a:off x="1538751" y="1978257"/>
              <a:ext cx="3280826" cy="907941"/>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區分為前</a:t>
              </a:r>
              <a:r>
                <a:rPr lang="en-US" altLang="zh-TW" sz="1600" b="1" dirty="0">
                  <a:solidFill>
                    <a:schemeClr val="bg1"/>
                  </a:solidFill>
                  <a:latin typeface="Calibri" panose="020F0502020204030204" pitchFamily="34" charset="0"/>
                  <a:ea typeface="微軟正黑體" panose="020B0604030504040204" pitchFamily="34" charset="-120"/>
                </a:rPr>
                <a:t>/</a:t>
              </a:r>
              <a:r>
                <a:rPr lang="zh-TW" altLang="en-US" sz="1600" b="1" dirty="0">
                  <a:solidFill>
                    <a:schemeClr val="bg1"/>
                  </a:solidFill>
                  <a:latin typeface="Calibri" panose="020F0502020204030204" pitchFamily="34" charset="0"/>
                  <a:ea typeface="微軟正黑體" panose="020B0604030504040204" pitchFamily="34" charset="-120"/>
                </a:rPr>
                <a:t>左</a:t>
              </a:r>
              <a:r>
                <a:rPr lang="en-US" altLang="zh-TW" sz="1600" b="1" dirty="0">
                  <a:solidFill>
                    <a:schemeClr val="bg1"/>
                  </a:solidFill>
                  <a:latin typeface="Calibri" panose="020F0502020204030204" pitchFamily="34" charset="0"/>
                  <a:ea typeface="微軟正黑體" panose="020B0604030504040204" pitchFamily="34" charset="-120"/>
                </a:rPr>
                <a:t>/</a:t>
              </a:r>
              <a:r>
                <a:rPr lang="zh-TW" altLang="en-US" sz="1600" b="1" dirty="0">
                  <a:solidFill>
                    <a:schemeClr val="bg1"/>
                  </a:solidFill>
                  <a:latin typeface="Calibri" panose="020F0502020204030204" pitchFamily="34" charset="0"/>
                  <a:ea typeface="微軟正黑體" panose="020B0604030504040204" pitchFamily="34" charset="-120"/>
                </a:rPr>
                <a:t>右</a:t>
              </a:r>
              <a:r>
                <a:rPr lang="en-US" altLang="zh-TW" sz="1600" b="1" dirty="0">
                  <a:solidFill>
                    <a:schemeClr val="bg1"/>
                  </a:solidFill>
                  <a:latin typeface="Calibri" panose="020F0502020204030204" pitchFamily="34" charset="0"/>
                  <a:ea typeface="微軟正黑體" panose="020B0604030504040204" pitchFamily="34" charset="-120"/>
                </a:rPr>
                <a:t>/</a:t>
              </a:r>
              <a:r>
                <a:rPr lang="zh-TW" altLang="en-US" sz="1600" b="1" dirty="0">
                  <a:solidFill>
                    <a:schemeClr val="bg1"/>
                  </a:solidFill>
                  <a:latin typeface="Calibri" panose="020F0502020204030204" pitchFamily="34" charset="0"/>
                  <a:ea typeface="微軟正黑體" panose="020B0604030504040204" pitchFamily="34" charset="-120"/>
                </a:rPr>
                <a:t>後退</a:t>
              </a:r>
              <a:r>
                <a:rPr lang="en-US" altLang="zh-TW" sz="1600" b="1" dirty="0">
                  <a:solidFill>
                    <a:schemeClr val="bg1"/>
                  </a:solidFill>
                  <a:latin typeface="Calibri" panose="020F0502020204030204" pitchFamily="34" charset="0"/>
                  <a:ea typeface="微軟正黑體" panose="020B0604030504040204" pitchFamily="34" charset="-120"/>
                </a:rPr>
                <a:t>(</a:t>
              </a:r>
              <a:r>
                <a:rPr lang="zh-TW" altLang="en-US" sz="1600" b="1" dirty="0">
                  <a:solidFill>
                    <a:schemeClr val="bg1"/>
                  </a:solidFill>
                  <a:latin typeface="Calibri" panose="020F0502020204030204" pitchFamily="34" charset="0"/>
                  <a:ea typeface="微軟正黑體" panose="020B0604030504040204" pitchFamily="34" charset="-120"/>
                </a:rPr>
                <a:t>自轉</a:t>
              </a:r>
              <a:r>
                <a:rPr lang="en-US" altLang="zh-TW" sz="1600" b="1" dirty="0">
                  <a:solidFill>
                    <a:schemeClr val="bg1"/>
                  </a:solidFill>
                  <a:latin typeface="Calibri" panose="020F0502020204030204" pitchFamily="34" charset="0"/>
                  <a:ea typeface="微軟正黑體" panose="020B0604030504040204" pitchFamily="34" charset="-120"/>
                </a:rPr>
                <a:t>)</a:t>
              </a:r>
            </a:p>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紀錄策略轉換，超過額定次數後，才真正進行轉換</a:t>
              </a:r>
            </a:p>
          </p:txBody>
        </p:sp>
        <p:sp>
          <p:nvSpPr>
            <p:cNvPr id="31" name="文字方塊 30">
              <a:extLst>
                <a:ext uri="{FF2B5EF4-FFF2-40B4-BE49-F238E27FC236}">
                  <a16:creationId xmlns:a16="http://schemas.microsoft.com/office/drawing/2014/main" id="{1189F1AD-51AB-4A6E-A189-790EA5DC2F41}"/>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行動策略設計</a:t>
              </a:r>
            </a:p>
          </p:txBody>
        </p:sp>
      </p:grpSp>
      <p:sp>
        <p:nvSpPr>
          <p:cNvPr id="2" name="TextBox 14"/>
          <p:cNvSpPr txBox="1">
            <a:spLocks noChangeArrowheads="1"/>
          </p:cNvSpPr>
          <p:nvPr/>
        </p:nvSpPr>
        <p:spPr bwMode="auto">
          <a:xfrm>
            <a:off x="1191568" y="481236"/>
            <a:ext cx="5400600"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方案構思 </a:t>
            </a:r>
            <a:r>
              <a:rPr lang="en-US" altLang="zh-TW" sz="2400" b="1" kern="0" dirty="0">
                <a:solidFill>
                  <a:schemeClr val="tx2">
                    <a:lumMod val="75000"/>
                  </a:schemeClr>
                </a:solidFill>
                <a:latin typeface="微软雅黑" pitchFamily="34" charset="-122"/>
                <a:ea typeface="微软雅黑" pitchFamily="34" charset="-122"/>
              </a:rPr>
              <a:t>-</a:t>
            </a:r>
            <a:r>
              <a:rPr lang="zh-TW" altLang="en-US" sz="2400" b="1" kern="0" dirty="0">
                <a:solidFill>
                  <a:schemeClr val="tx2">
                    <a:lumMod val="75000"/>
                  </a:schemeClr>
                </a:solidFill>
                <a:latin typeface="微软雅黑" pitchFamily="34" charset="-122"/>
                <a:ea typeface="微软雅黑" pitchFamily="34" charset="-122"/>
              </a:rPr>
              <a:t> 避障賽</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grpSp>
        <p:nvGrpSpPr>
          <p:cNvPr id="6" name="群組 5">
            <a:extLst>
              <a:ext uri="{FF2B5EF4-FFF2-40B4-BE49-F238E27FC236}">
                <a16:creationId xmlns:a16="http://schemas.microsoft.com/office/drawing/2014/main" id="{6F4D875B-6736-4AAA-8C03-E41CC8F673CB}"/>
              </a:ext>
            </a:extLst>
          </p:cNvPr>
          <p:cNvGrpSpPr/>
          <p:nvPr/>
        </p:nvGrpSpPr>
        <p:grpSpPr>
          <a:xfrm>
            <a:off x="1335584" y="1273324"/>
            <a:ext cx="3710871" cy="1953090"/>
            <a:chOff x="1335584" y="1273324"/>
            <a:chExt cx="3710871" cy="1953090"/>
          </a:xfrm>
        </p:grpSpPr>
        <p:grpSp>
          <p:nvGrpSpPr>
            <p:cNvPr id="25" name="群組 24">
              <a:extLst>
                <a:ext uri="{FF2B5EF4-FFF2-40B4-BE49-F238E27FC236}">
                  <a16:creationId xmlns:a16="http://schemas.microsoft.com/office/drawing/2014/main" id="{278EC5B4-C7A1-4519-B3BA-7ADB0B025876}"/>
                </a:ext>
              </a:extLst>
            </p:cNvPr>
            <p:cNvGrpSpPr/>
            <p:nvPr/>
          </p:nvGrpSpPr>
          <p:grpSpPr>
            <a:xfrm>
              <a:off x="1335584" y="1273324"/>
              <a:ext cx="3710871" cy="1953090"/>
              <a:chOff x="611494" y="1448747"/>
              <a:chExt cx="3420437" cy="1800230"/>
            </a:xfrm>
          </p:grpSpPr>
          <p:sp>
            <p:nvSpPr>
              <p:cNvPr id="26" name="圓角矩形 1">
                <a:extLst>
                  <a:ext uri="{FF2B5EF4-FFF2-40B4-BE49-F238E27FC236}">
                    <a16:creationId xmlns:a16="http://schemas.microsoft.com/office/drawing/2014/main" id="{3BB95253-2E20-4A1A-AC56-A206A751B8FC}"/>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27" name="直線接點 26">
                <a:extLst>
                  <a:ext uri="{FF2B5EF4-FFF2-40B4-BE49-F238E27FC236}">
                    <a16:creationId xmlns:a16="http://schemas.microsoft.com/office/drawing/2014/main" id="{89A43996-DD4F-4FB2-BF59-7B7428A3240A}"/>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文字方塊 14">
              <a:extLst>
                <a:ext uri="{FF2B5EF4-FFF2-40B4-BE49-F238E27FC236}">
                  <a16:creationId xmlns:a16="http://schemas.microsoft.com/office/drawing/2014/main" id="{317BC2AB-4BD3-4DCF-BCB7-4315E3949449}"/>
                </a:ext>
              </a:extLst>
            </p:cNvPr>
            <p:cNvSpPr txBox="1"/>
            <p:nvPr/>
          </p:nvSpPr>
          <p:spPr>
            <a:xfrm>
              <a:off x="1538751" y="1978257"/>
              <a:ext cx="3280826" cy="1015663"/>
            </a:xfrm>
            <a:prstGeom prst="rect">
              <a:avLst/>
            </a:prstGeom>
            <a:noFill/>
          </p:spPr>
          <p:txBody>
            <a:bodyPr wrap="square" rtlCol="0">
              <a:spAutoFit/>
            </a:bodyPr>
            <a:lstStyle/>
            <a:p>
              <a:pPr indent="-288000" rtl="0">
                <a:spcBef>
                  <a:spcPts val="600"/>
                </a:spcBef>
                <a:buSzPts val="1600"/>
                <a:buFont typeface="Wingdings" panose="05000000000000000000" pitchFamily="2" charset="2"/>
                <a:buChar char="ü"/>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於多張賽道收集資料</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a:p>
              <a:pPr marL="288000" indent="-288000" rtl="0">
                <a:spcBef>
                  <a:spcPts val="600"/>
                </a:spcBef>
                <a:buSzPts val="1600"/>
                <a:buFont typeface="Wingdings" panose="05000000000000000000" pitchFamily="2" charset="2"/>
                <a:buChar char="ü"/>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不同亮度、背景下收集資料</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rtl="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增加</a:t>
              </a: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策略增加容錯率</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p:txBody>
        </p:sp>
        <p:sp>
          <p:nvSpPr>
            <p:cNvPr id="17" name="文字方塊 16">
              <a:extLst>
                <a:ext uri="{FF2B5EF4-FFF2-40B4-BE49-F238E27FC236}">
                  <a16:creationId xmlns:a16="http://schemas.microsoft.com/office/drawing/2014/main" id="{8F4EF1AC-CE4E-4F08-8CED-F117DA90074A}"/>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模型不一定通用</a:t>
              </a:r>
            </a:p>
          </p:txBody>
        </p:sp>
      </p:grpSp>
    </p:spTree>
    <p:extLst>
      <p:ext uri="{BB962C8B-B14F-4D97-AF65-F5344CB8AC3E}">
        <p14:creationId xmlns:p14="http://schemas.microsoft.com/office/powerpoint/2010/main" val="364421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5A0A272E-FEA9-425B-9C23-21342E275F0A}"/>
              </a:ext>
            </a:extLst>
          </p:cNvPr>
          <p:cNvGrpSpPr/>
          <p:nvPr/>
        </p:nvGrpSpPr>
        <p:grpSpPr>
          <a:xfrm>
            <a:off x="5132243" y="3355727"/>
            <a:ext cx="3710871" cy="1953090"/>
            <a:chOff x="1335584" y="1273324"/>
            <a:chExt cx="3710871" cy="1953090"/>
          </a:xfrm>
        </p:grpSpPr>
        <p:grpSp>
          <p:nvGrpSpPr>
            <p:cNvPr id="41" name="群組 40">
              <a:extLst>
                <a:ext uri="{FF2B5EF4-FFF2-40B4-BE49-F238E27FC236}">
                  <a16:creationId xmlns:a16="http://schemas.microsoft.com/office/drawing/2014/main" id="{3CE3C853-C410-44FE-BF5C-7EACBF078A16}"/>
                </a:ext>
              </a:extLst>
            </p:cNvPr>
            <p:cNvGrpSpPr/>
            <p:nvPr/>
          </p:nvGrpSpPr>
          <p:grpSpPr>
            <a:xfrm>
              <a:off x="1335584" y="1273324"/>
              <a:ext cx="3710871" cy="1953090"/>
              <a:chOff x="611494" y="1448747"/>
              <a:chExt cx="3420437" cy="1800230"/>
            </a:xfrm>
          </p:grpSpPr>
          <p:sp>
            <p:nvSpPr>
              <p:cNvPr id="44" name="圓角矩形 1">
                <a:extLst>
                  <a:ext uri="{FF2B5EF4-FFF2-40B4-BE49-F238E27FC236}">
                    <a16:creationId xmlns:a16="http://schemas.microsoft.com/office/drawing/2014/main" id="{46367225-5D1F-40DF-97E5-4BBFDC86E9E3}"/>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45" name="直線接點 44">
                <a:extLst>
                  <a:ext uri="{FF2B5EF4-FFF2-40B4-BE49-F238E27FC236}">
                    <a16:creationId xmlns:a16="http://schemas.microsoft.com/office/drawing/2014/main" id="{530A30AE-99D8-4357-8986-8E6655E84D94}"/>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文字方塊 41">
              <a:extLst>
                <a:ext uri="{FF2B5EF4-FFF2-40B4-BE49-F238E27FC236}">
                  <a16:creationId xmlns:a16="http://schemas.microsoft.com/office/drawing/2014/main" id="{C351CBFA-668A-453E-BF86-2B1DC5DA1E22}"/>
                </a:ext>
              </a:extLst>
            </p:cNvPr>
            <p:cNvSpPr txBox="1"/>
            <p:nvPr/>
          </p:nvSpPr>
          <p:spPr>
            <a:xfrm>
              <a:off x="1538751" y="1978257"/>
              <a:ext cx="3280826" cy="1154162"/>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紅色固定為左轉，</a:t>
              </a:r>
              <a:br>
                <a:rPr lang="en-US" altLang="zh-TW" sz="1600" b="1" dirty="0">
                  <a:solidFill>
                    <a:schemeClr val="bg1"/>
                  </a:solidFill>
                  <a:latin typeface="Calibri" panose="020F0502020204030204" pitchFamily="34" charset="0"/>
                  <a:ea typeface="微軟正黑體" panose="020B0604030504040204" pitchFamily="34" charset="-120"/>
                </a:rPr>
              </a:br>
              <a:r>
                <a:rPr lang="zh-TW" altLang="en-US" sz="1600" b="1" dirty="0">
                  <a:solidFill>
                    <a:schemeClr val="bg1"/>
                  </a:solidFill>
                  <a:latin typeface="Calibri" panose="020F0502020204030204" pitchFamily="34" charset="0"/>
                  <a:ea typeface="微軟正黑體" panose="020B0604030504040204" pitchFamily="34" charset="-120"/>
                </a:rPr>
                <a:t>綠色多為右轉</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補足例外資料，並留意要</a:t>
              </a:r>
              <a:br>
                <a:rPr lang="en-US" altLang="zh-TW" sz="1600" b="1" dirty="0">
                  <a:solidFill>
                    <a:schemeClr val="bg1"/>
                  </a:solidFill>
                  <a:latin typeface="Calibri" panose="020F0502020204030204" pitchFamily="34" charset="0"/>
                  <a:ea typeface="微軟正黑體" panose="020B0604030504040204" pitchFamily="34" charset="-120"/>
                </a:rPr>
              </a:br>
              <a:r>
                <a:rPr lang="zh-TW" altLang="en-US" sz="1600" b="1" dirty="0">
                  <a:solidFill>
                    <a:schemeClr val="bg1"/>
                  </a:solidFill>
                  <a:latin typeface="Calibri" panose="020F0502020204030204" pitchFamily="34" charset="0"/>
                  <a:ea typeface="微軟正黑體" panose="020B0604030504040204" pitchFamily="34" charset="-120"/>
                </a:rPr>
                <a:t>增加環境之差異特徵</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43" name="文字方塊 42">
              <a:extLst>
                <a:ext uri="{FF2B5EF4-FFF2-40B4-BE49-F238E27FC236}">
                  <a16:creationId xmlns:a16="http://schemas.microsoft.com/office/drawing/2014/main" id="{A876857D-8135-4C64-9C5C-068D52EB25F8}"/>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相似環境，決策不同</a:t>
              </a:r>
            </a:p>
          </p:txBody>
        </p:sp>
      </p:grpSp>
      <p:grpSp>
        <p:nvGrpSpPr>
          <p:cNvPr id="34" name="群組 33">
            <a:extLst>
              <a:ext uri="{FF2B5EF4-FFF2-40B4-BE49-F238E27FC236}">
                <a16:creationId xmlns:a16="http://schemas.microsoft.com/office/drawing/2014/main" id="{4996A797-A676-420A-8423-247569FAB94B}"/>
              </a:ext>
            </a:extLst>
          </p:cNvPr>
          <p:cNvGrpSpPr/>
          <p:nvPr/>
        </p:nvGrpSpPr>
        <p:grpSpPr>
          <a:xfrm>
            <a:off x="1335584" y="3355727"/>
            <a:ext cx="3710871" cy="1953090"/>
            <a:chOff x="1335584" y="1273324"/>
            <a:chExt cx="3710871" cy="1953090"/>
          </a:xfrm>
        </p:grpSpPr>
        <p:grpSp>
          <p:nvGrpSpPr>
            <p:cNvPr id="35" name="群組 34">
              <a:extLst>
                <a:ext uri="{FF2B5EF4-FFF2-40B4-BE49-F238E27FC236}">
                  <a16:creationId xmlns:a16="http://schemas.microsoft.com/office/drawing/2014/main" id="{BB970711-BF00-4D2A-8A44-F4CFCC03F7DF}"/>
                </a:ext>
              </a:extLst>
            </p:cNvPr>
            <p:cNvGrpSpPr/>
            <p:nvPr/>
          </p:nvGrpSpPr>
          <p:grpSpPr>
            <a:xfrm>
              <a:off x="1335584" y="1273324"/>
              <a:ext cx="3710871" cy="1953090"/>
              <a:chOff x="611494" y="1448747"/>
              <a:chExt cx="3420437" cy="1800230"/>
            </a:xfrm>
          </p:grpSpPr>
          <p:sp>
            <p:nvSpPr>
              <p:cNvPr id="38" name="圓角矩形 1">
                <a:extLst>
                  <a:ext uri="{FF2B5EF4-FFF2-40B4-BE49-F238E27FC236}">
                    <a16:creationId xmlns:a16="http://schemas.microsoft.com/office/drawing/2014/main" id="{1D7035C5-1C85-417E-8B76-EEF4A46D1CB5}"/>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9" name="直線接點 38">
                <a:extLst>
                  <a:ext uri="{FF2B5EF4-FFF2-40B4-BE49-F238E27FC236}">
                    <a16:creationId xmlns:a16="http://schemas.microsoft.com/office/drawing/2014/main" id="{2DF114AF-C001-435B-8CE8-AAA8F3567DF7}"/>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文字方塊 35">
              <a:extLst>
                <a:ext uri="{FF2B5EF4-FFF2-40B4-BE49-F238E27FC236}">
                  <a16:creationId xmlns:a16="http://schemas.microsoft.com/office/drawing/2014/main" id="{2CFD09CD-1391-451A-9D1C-BAE0380A7731}"/>
                </a:ext>
              </a:extLst>
            </p:cNvPr>
            <p:cNvSpPr txBox="1"/>
            <p:nvPr/>
          </p:nvSpPr>
          <p:spPr>
            <a:xfrm>
              <a:off x="1538751" y="1978257"/>
              <a:ext cx="3280826" cy="938719"/>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當所有策略都低於設定閥值時，進行自轉</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必要時加極端狀況於資料集</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37" name="文字方塊 36">
              <a:extLst>
                <a:ext uri="{FF2B5EF4-FFF2-40B4-BE49-F238E27FC236}">
                  <a16:creationId xmlns:a16="http://schemas.microsoft.com/office/drawing/2014/main" id="{34E3000A-74BA-4362-B300-854CA3D059FE}"/>
                </a:ext>
              </a:extLst>
            </p:cNvPr>
            <p:cNvSpPr txBox="1"/>
            <p:nvPr/>
          </p:nvSpPr>
          <p:spPr>
            <a:xfrm>
              <a:off x="1631006" y="1427176"/>
              <a:ext cx="3096316" cy="461665"/>
            </a:xfrm>
            <a:prstGeom prst="rect">
              <a:avLst/>
            </a:prstGeom>
            <a:noFill/>
          </p:spPr>
          <p:txBody>
            <a:bodyPr wrap="square" rtlCol="0" anchor="ctr">
              <a:spAutoFit/>
            </a:bodyPr>
            <a:lstStyle/>
            <a:p>
              <a:pPr algn="ctr" rtl="0"/>
              <a:r>
                <a:rPr lang="zh-TW" altLang="en-US" sz="2400" b="1" i="0" strike="noStrike" kern="1200" baseline="0" dirty="0">
                  <a:solidFill>
                    <a:srgbClr val="FFFFFF"/>
                  </a:solidFill>
                  <a:latin typeface="微軟正黑體" panose="020B0604030504040204" pitchFamily="34" charset="-120"/>
                  <a:ea typeface="微軟正黑體" panose="020B0604030504040204" pitchFamily="34" charset="-120"/>
                </a:rPr>
                <a:t>決策障礙之狀況</a:t>
              </a:r>
            </a:p>
          </p:txBody>
        </p:sp>
      </p:grpSp>
      <p:grpSp>
        <p:nvGrpSpPr>
          <p:cNvPr id="28" name="群組 27">
            <a:extLst>
              <a:ext uri="{FF2B5EF4-FFF2-40B4-BE49-F238E27FC236}">
                <a16:creationId xmlns:a16="http://schemas.microsoft.com/office/drawing/2014/main" id="{CF1E342F-0985-4E4C-B255-50F287C8FFC4}"/>
              </a:ext>
            </a:extLst>
          </p:cNvPr>
          <p:cNvGrpSpPr/>
          <p:nvPr/>
        </p:nvGrpSpPr>
        <p:grpSpPr>
          <a:xfrm>
            <a:off x="5132243" y="1273324"/>
            <a:ext cx="3710871" cy="1953090"/>
            <a:chOff x="1335584" y="1273324"/>
            <a:chExt cx="3710871" cy="1953090"/>
          </a:xfrm>
        </p:grpSpPr>
        <p:grpSp>
          <p:nvGrpSpPr>
            <p:cNvPr id="29" name="群組 28">
              <a:extLst>
                <a:ext uri="{FF2B5EF4-FFF2-40B4-BE49-F238E27FC236}">
                  <a16:creationId xmlns:a16="http://schemas.microsoft.com/office/drawing/2014/main" id="{7B083387-FDF2-40FF-9230-BEC01F23A338}"/>
                </a:ext>
              </a:extLst>
            </p:cNvPr>
            <p:cNvGrpSpPr/>
            <p:nvPr/>
          </p:nvGrpSpPr>
          <p:grpSpPr>
            <a:xfrm>
              <a:off x="1335584" y="1273324"/>
              <a:ext cx="3710871" cy="1953090"/>
              <a:chOff x="611494" y="1448747"/>
              <a:chExt cx="3420437" cy="1800230"/>
            </a:xfrm>
          </p:grpSpPr>
          <p:sp>
            <p:nvSpPr>
              <p:cNvPr id="32" name="圓角矩形 1">
                <a:extLst>
                  <a:ext uri="{FF2B5EF4-FFF2-40B4-BE49-F238E27FC236}">
                    <a16:creationId xmlns:a16="http://schemas.microsoft.com/office/drawing/2014/main" id="{454B5491-3DD4-4F52-8F1B-CEC925077D88}"/>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3" name="直線接點 32">
                <a:extLst>
                  <a:ext uri="{FF2B5EF4-FFF2-40B4-BE49-F238E27FC236}">
                    <a16:creationId xmlns:a16="http://schemas.microsoft.com/office/drawing/2014/main" id="{7708802A-F395-46C2-A2A8-C6AFB9AD075F}"/>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文字方塊 29">
              <a:extLst>
                <a:ext uri="{FF2B5EF4-FFF2-40B4-BE49-F238E27FC236}">
                  <a16:creationId xmlns:a16="http://schemas.microsoft.com/office/drawing/2014/main" id="{D73F06F7-0E77-4536-9129-A541F0559F25}"/>
                </a:ext>
              </a:extLst>
            </p:cNvPr>
            <p:cNvSpPr txBox="1"/>
            <p:nvPr/>
          </p:nvSpPr>
          <p:spPr>
            <a:xfrm>
              <a:off x="1538751" y="1978257"/>
              <a:ext cx="3280826" cy="1154162"/>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以</a:t>
              </a:r>
              <a:r>
                <a:rPr lang="en-US" altLang="zh-TW" sz="1600" b="1" dirty="0" err="1">
                  <a:solidFill>
                    <a:schemeClr val="bg1"/>
                  </a:solidFill>
                  <a:latin typeface="Calibri" panose="020F0502020204030204" pitchFamily="34" charset="0"/>
                  <a:ea typeface="微軟正黑體" panose="020B0604030504040204" pitchFamily="34" charset="-120"/>
                </a:rPr>
                <a:t>AlexNet</a:t>
              </a:r>
              <a:r>
                <a:rPr lang="zh-TW" altLang="en-US" sz="1600" b="1" dirty="0">
                  <a:solidFill>
                    <a:schemeClr val="bg1"/>
                  </a:solidFill>
                  <a:latin typeface="Calibri" panose="020F0502020204030204" pitchFamily="34" charset="0"/>
                  <a:ea typeface="微軟正黑體" panose="020B0604030504040204" pitchFamily="34" charset="-120"/>
                </a:rPr>
                <a:t> 分類結果為基準，</a:t>
              </a:r>
              <a:br>
                <a:rPr lang="en-US" altLang="zh-TW" sz="1600" b="1" dirty="0">
                  <a:solidFill>
                    <a:schemeClr val="bg1"/>
                  </a:solidFill>
                  <a:latin typeface="Calibri" panose="020F0502020204030204" pitchFamily="34" charset="0"/>
                  <a:ea typeface="微軟正黑體" panose="020B0604030504040204" pitchFamily="34" charset="-120"/>
                </a:rPr>
              </a:br>
              <a:r>
                <a:rPr lang="zh-TW" altLang="en-US" sz="1600" b="1" dirty="0">
                  <a:solidFill>
                    <a:schemeClr val="bg1"/>
                  </a:solidFill>
                  <a:latin typeface="Calibri" panose="020F0502020204030204" pitchFamily="34" charset="0"/>
                  <a:ea typeface="微軟正黑體" panose="020B0604030504040204" pitchFamily="34" charset="-120"/>
                </a:rPr>
                <a:t>針對分類結果進行不同策略</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策略與當前不同時，紀錄並在超過額定次數時進行轉換</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31" name="文字方塊 30">
              <a:extLst>
                <a:ext uri="{FF2B5EF4-FFF2-40B4-BE49-F238E27FC236}">
                  <a16:creationId xmlns:a16="http://schemas.microsoft.com/office/drawing/2014/main" id="{1189F1AD-51AB-4A6E-A189-790EA5DC2F41}"/>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行動策略設計</a:t>
              </a:r>
            </a:p>
          </p:txBody>
        </p:sp>
      </p:grpSp>
      <p:sp>
        <p:nvSpPr>
          <p:cNvPr id="2" name="TextBox 14"/>
          <p:cNvSpPr txBox="1">
            <a:spLocks noChangeArrowheads="1"/>
          </p:cNvSpPr>
          <p:nvPr/>
        </p:nvSpPr>
        <p:spPr bwMode="auto">
          <a:xfrm>
            <a:off x="1191568" y="481236"/>
            <a:ext cx="5400600"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解決方法 </a:t>
            </a:r>
            <a:r>
              <a:rPr lang="en-US" altLang="zh-TW" sz="2400" b="1" kern="0" dirty="0">
                <a:solidFill>
                  <a:schemeClr val="tx2">
                    <a:lumMod val="75000"/>
                  </a:schemeClr>
                </a:solidFill>
                <a:latin typeface="微软雅黑" pitchFamily="34" charset="-122"/>
                <a:ea typeface="微软雅黑" pitchFamily="34" charset="-122"/>
              </a:rPr>
              <a:t>-</a:t>
            </a:r>
            <a:r>
              <a:rPr lang="zh-TW" altLang="en-US" sz="2400" b="1" kern="0" dirty="0">
                <a:solidFill>
                  <a:schemeClr val="tx2">
                    <a:lumMod val="75000"/>
                  </a:schemeClr>
                </a:solidFill>
                <a:latin typeface="微软雅黑" pitchFamily="34" charset="-122"/>
                <a:ea typeface="微软雅黑" pitchFamily="34" charset="-122"/>
              </a:rPr>
              <a:t> 避障賽</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grpSp>
        <p:nvGrpSpPr>
          <p:cNvPr id="6" name="群組 5">
            <a:extLst>
              <a:ext uri="{FF2B5EF4-FFF2-40B4-BE49-F238E27FC236}">
                <a16:creationId xmlns:a16="http://schemas.microsoft.com/office/drawing/2014/main" id="{6F4D875B-6736-4AAA-8C03-E41CC8F673CB}"/>
              </a:ext>
            </a:extLst>
          </p:cNvPr>
          <p:cNvGrpSpPr/>
          <p:nvPr/>
        </p:nvGrpSpPr>
        <p:grpSpPr>
          <a:xfrm>
            <a:off x="1335584" y="1273324"/>
            <a:ext cx="3710871" cy="1953090"/>
            <a:chOff x="1335584" y="1273324"/>
            <a:chExt cx="3710871" cy="1953090"/>
          </a:xfrm>
        </p:grpSpPr>
        <p:grpSp>
          <p:nvGrpSpPr>
            <p:cNvPr id="25" name="群組 24">
              <a:extLst>
                <a:ext uri="{FF2B5EF4-FFF2-40B4-BE49-F238E27FC236}">
                  <a16:creationId xmlns:a16="http://schemas.microsoft.com/office/drawing/2014/main" id="{278EC5B4-C7A1-4519-B3BA-7ADB0B025876}"/>
                </a:ext>
              </a:extLst>
            </p:cNvPr>
            <p:cNvGrpSpPr/>
            <p:nvPr/>
          </p:nvGrpSpPr>
          <p:grpSpPr>
            <a:xfrm>
              <a:off x="1335584" y="1273324"/>
              <a:ext cx="3710871" cy="1953090"/>
              <a:chOff x="611494" y="1448747"/>
              <a:chExt cx="3420437" cy="1800230"/>
            </a:xfrm>
          </p:grpSpPr>
          <p:sp>
            <p:nvSpPr>
              <p:cNvPr id="26" name="圓角矩形 1">
                <a:extLst>
                  <a:ext uri="{FF2B5EF4-FFF2-40B4-BE49-F238E27FC236}">
                    <a16:creationId xmlns:a16="http://schemas.microsoft.com/office/drawing/2014/main" id="{3BB95253-2E20-4A1A-AC56-A206A751B8FC}"/>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27" name="直線接點 26">
                <a:extLst>
                  <a:ext uri="{FF2B5EF4-FFF2-40B4-BE49-F238E27FC236}">
                    <a16:creationId xmlns:a16="http://schemas.microsoft.com/office/drawing/2014/main" id="{89A43996-DD4F-4FB2-BF59-7B7428A3240A}"/>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文字方塊 14">
              <a:extLst>
                <a:ext uri="{FF2B5EF4-FFF2-40B4-BE49-F238E27FC236}">
                  <a16:creationId xmlns:a16="http://schemas.microsoft.com/office/drawing/2014/main" id="{317BC2AB-4BD3-4DCF-BCB7-4315E3949449}"/>
                </a:ext>
              </a:extLst>
            </p:cNvPr>
            <p:cNvSpPr txBox="1"/>
            <p:nvPr/>
          </p:nvSpPr>
          <p:spPr>
            <a:xfrm>
              <a:off x="1538751" y="1978257"/>
              <a:ext cx="3280826" cy="1231106"/>
            </a:xfrm>
            <a:prstGeom prst="rect">
              <a:avLst/>
            </a:prstGeom>
            <a:noFill/>
          </p:spPr>
          <p:txBody>
            <a:bodyPr wrap="square" rtlCol="0">
              <a:spAutoFit/>
            </a:bodyPr>
            <a:lstStyle/>
            <a:p>
              <a:pPr marL="288000" indent="-288000" rtl="0">
                <a:spcBef>
                  <a:spcPts val="600"/>
                </a:spcBef>
                <a:buSzPts val="1600"/>
                <a:buFont typeface="Wingdings" panose="05000000000000000000" pitchFamily="2" charset="2"/>
                <a:buChar char="ü"/>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練習時不限定賽道，</a:t>
              </a:r>
              <a:br>
                <a:rPr lang="en-US" altLang="zh-TW" sz="1600" b="1" i="0" u="none" strike="noStrike" kern="1200" dirty="0">
                  <a:solidFill>
                    <a:schemeClr val="bg1"/>
                  </a:solidFill>
                  <a:latin typeface="Calibri" panose="020F0502020204030204" pitchFamily="34" charset="0"/>
                  <a:ea typeface="微軟正黑體" panose="020B0604030504040204" pitchFamily="34" charset="-120"/>
                </a:rPr>
              </a:b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使用最通用的模型</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a:p>
              <a:pPr marL="288000" indent="-288000" rtl="0">
                <a:spcBef>
                  <a:spcPts val="600"/>
                </a:spcBef>
                <a:buSzPts val="1600"/>
                <a:buFont typeface="Wingdings" panose="05000000000000000000" pitchFamily="2" charset="2"/>
                <a:buChar char="ü"/>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加入不同賽道、環境之資料</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a:p>
              <a:pPr marL="288000" indent="-288000" rtl="0">
                <a:spcBef>
                  <a:spcPts val="600"/>
                </a:spcBef>
                <a:buSzPts val="1600"/>
                <a:buFont typeface="Wingdings" panose="05000000000000000000" pitchFamily="2" charset="2"/>
                <a:buChar char="ü"/>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於決策障礙時自轉</a:t>
              </a:r>
            </a:p>
          </p:txBody>
        </p:sp>
        <p:sp>
          <p:nvSpPr>
            <p:cNvPr id="17" name="文字方塊 16">
              <a:extLst>
                <a:ext uri="{FF2B5EF4-FFF2-40B4-BE49-F238E27FC236}">
                  <a16:creationId xmlns:a16="http://schemas.microsoft.com/office/drawing/2014/main" id="{8F4EF1AC-CE4E-4F08-8CED-F117DA90074A}"/>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模型不一定通用</a:t>
              </a:r>
            </a:p>
          </p:txBody>
        </p:sp>
      </p:grpSp>
    </p:spTree>
    <p:extLst>
      <p:ext uri="{BB962C8B-B14F-4D97-AF65-F5344CB8AC3E}">
        <p14:creationId xmlns:p14="http://schemas.microsoft.com/office/powerpoint/2010/main" val="2652188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5A0A272E-FEA9-425B-9C23-21342E275F0A}"/>
              </a:ext>
            </a:extLst>
          </p:cNvPr>
          <p:cNvGrpSpPr/>
          <p:nvPr/>
        </p:nvGrpSpPr>
        <p:grpSpPr>
          <a:xfrm>
            <a:off x="1335584" y="3355727"/>
            <a:ext cx="3710871" cy="1953090"/>
            <a:chOff x="1335584" y="1273324"/>
            <a:chExt cx="3710871" cy="1953090"/>
          </a:xfrm>
          <a:solidFill>
            <a:srgbClr val="C00000"/>
          </a:solidFill>
        </p:grpSpPr>
        <p:grpSp>
          <p:nvGrpSpPr>
            <p:cNvPr id="41" name="群組 40">
              <a:extLst>
                <a:ext uri="{FF2B5EF4-FFF2-40B4-BE49-F238E27FC236}">
                  <a16:creationId xmlns:a16="http://schemas.microsoft.com/office/drawing/2014/main" id="{3CE3C853-C410-44FE-BF5C-7EACBF078A16}"/>
                </a:ext>
              </a:extLst>
            </p:cNvPr>
            <p:cNvGrpSpPr/>
            <p:nvPr/>
          </p:nvGrpSpPr>
          <p:grpSpPr>
            <a:xfrm>
              <a:off x="1335584" y="1273324"/>
              <a:ext cx="3710871" cy="1953090"/>
              <a:chOff x="611494" y="1448747"/>
              <a:chExt cx="3420437" cy="1800230"/>
            </a:xfrm>
            <a:grpFill/>
          </p:grpSpPr>
          <p:sp>
            <p:nvSpPr>
              <p:cNvPr id="44" name="圓角矩形 1">
                <a:extLst>
                  <a:ext uri="{FF2B5EF4-FFF2-40B4-BE49-F238E27FC236}">
                    <a16:creationId xmlns:a16="http://schemas.microsoft.com/office/drawing/2014/main" id="{46367225-5D1F-40DF-97E5-4BBFDC86E9E3}"/>
                  </a:ext>
                </a:extLst>
              </p:cNvPr>
              <p:cNvSpPr/>
              <p:nvPr/>
            </p:nvSpPr>
            <p:spPr>
              <a:xfrm>
                <a:off x="611494" y="1448747"/>
                <a:ext cx="3420437" cy="1800230"/>
              </a:xfrm>
              <a:prstGeom prst="roundRect">
                <a:avLst/>
              </a:prstGeom>
              <a:grp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45" name="直線接點 44">
                <a:extLst>
                  <a:ext uri="{FF2B5EF4-FFF2-40B4-BE49-F238E27FC236}">
                    <a16:creationId xmlns:a16="http://schemas.microsoft.com/office/drawing/2014/main" id="{530A30AE-99D8-4357-8986-8E6655E84D94}"/>
                  </a:ext>
                </a:extLst>
              </p:cNvPr>
              <p:cNvCxnSpPr/>
              <p:nvPr/>
            </p:nvCxnSpPr>
            <p:spPr>
              <a:xfrm>
                <a:off x="791517" y="2036944"/>
                <a:ext cx="3060391"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文字方塊 41">
              <a:extLst>
                <a:ext uri="{FF2B5EF4-FFF2-40B4-BE49-F238E27FC236}">
                  <a16:creationId xmlns:a16="http://schemas.microsoft.com/office/drawing/2014/main" id="{C351CBFA-668A-453E-BF86-2B1DC5DA1E22}"/>
                </a:ext>
              </a:extLst>
            </p:cNvPr>
            <p:cNvSpPr txBox="1"/>
            <p:nvPr/>
          </p:nvSpPr>
          <p:spPr>
            <a:xfrm>
              <a:off x="1538751" y="1978257"/>
              <a:ext cx="3280826" cy="1154162"/>
            </a:xfrm>
            <a:prstGeom prst="rect">
              <a:avLst/>
            </a:prstGeom>
            <a:grpFill/>
          </p:spPr>
          <p:txBody>
            <a:bodyPr wrap="square" rtlCol="0">
              <a:spAutoFit/>
            </a:bodyPr>
            <a:lstStyle/>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可能因環境、亮度，或賽道差異等因素改變，模型就可能無法適應</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是否需要標記完整張賽道</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43" name="文字方塊 42">
              <a:extLst>
                <a:ext uri="{FF2B5EF4-FFF2-40B4-BE49-F238E27FC236}">
                  <a16:creationId xmlns:a16="http://schemas.microsoft.com/office/drawing/2014/main" id="{A876857D-8135-4C64-9C5C-068D52EB25F8}"/>
                </a:ext>
              </a:extLst>
            </p:cNvPr>
            <p:cNvSpPr txBox="1"/>
            <p:nvPr/>
          </p:nvSpPr>
          <p:spPr>
            <a:xfrm>
              <a:off x="1631006" y="1427176"/>
              <a:ext cx="3096316" cy="461665"/>
            </a:xfrm>
            <a:prstGeom prst="rect">
              <a:avLst/>
            </a:prstGeom>
            <a:grp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變免</a:t>
              </a:r>
              <a:r>
                <a:rPr lang="en-US" altLang="zh-TW"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overfitting</a:t>
              </a:r>
              <a:endPar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grpSp>
      <p:grpSp>
        <p:nvGrpSpPr>
          <p:cNvPr id="34" name="群組 33">
            <a:extLst>
              <a:ext uri="{FF2B5EF4-FFF2-40B4-BE49-F238E27FC236}">
                <a16:creationId xmlns:a16="http://schemas.microsoft.com/office/drawing/2014/main" id="{4996A797-A676-420A-8423-247569FAB94B}"/>
              </a:ext>
            </a:extLst>
          </p:cNvPr>
          <p:cNvGrpSpPr/>
          <p:nvPr/>
        </p:nvGrpSpPr>
        <p:grpSpPr>
          <a:xfrm>
            <a:off x="5241764" y="1261359"/>
            <a:ext cx="3710871" cy="4047457"/>
            <a:chOff x="1335584" y="1273323"/>
            <a:chExt cx="3710871" cy="4047457"/>
          </a:xfrm>
          <a:solidFill>
            <a:srgbClr val="C00000"/>
          </a:solidFill>
        </p:grpSpPr>
        <p:grpSp>
          <p:nvGrpSpPr>
            <p:cNvPr id="35" name="群組 34">
              <a:extLst>
                <a:ext uri="{FF2B5EF4-FFF2-40B4-BE49-F238E27FC236}">
                  <a16:creationId xmlns:a16="http://schemas.microsoft.com/office/drawing/2014/main" id="{BB970711-BF00-4D2A-8A44-F4CFCC03F7DF}"/>
                </a:ext>
              </a:extLst>
            </p:cNvPr>
            <p:cNvGrpSpPr/>
            <p:nvPr/>
          </p:nvGrpSpPr>
          <p:grpSpPr>
            <a:xfrm>
              <a:off x="1335584" y="1273323"/>
              <a:ext cx="3710871" cy="4047457"/>
              <a:chOff x="611494" y="1448746"/>
              <a:chExt cx="3420437" cy="3730680"/>
            </a:xfrm>
            <a:grpFill/>
          </p:grpSpPr>
          <p:sp>
            <p:nvSpPr>
              <p:cNvPr id="38" name="圓角矩形 1">
                <a:extLst>
                  <a:ext uri="{FF2B5EF4-FFF2-40B4-BE49-F238E27FC236}">
                    <a16:creationId xmlns:a16="http://schemas.microsoft.com/office/drawing/2014/main" id="{1D7035C5-1C85-417E-8B76-EEF4A46D1CB5}"/>
                  </a:ext>
                </a:extLst>
              </p:cNvPr>
              <p:cNvSpPr/>
              <p:nvPr/>
            </p:nvSpPr>
            <p:spPr>
              <a:xfrm>
                <a:off x="611494" y="1448746"/>
                <a:ext cx="3420437" cy="3730680"/>
              </a:xfrm>
              <a:prstGeom prst="roundRect">
                <a:avLst/>
              </a:prstGeom>
              <a:grp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9" name="直線接點 38">
                <a:extLst>
                  <a:ext uri="{FF2B5EF4-FFF2-40B4-BE49-F238E27FC236}">
                    <a16:creationId xmlns:a16="http://schemas.microsoft.com/office/drawing/2014/main" id="{2DF114AF-C001-435B-8CE8-AAA8F3567DF7}"/>
                  </a:ext>
                </a:extLst>
              </p:cNvPr>
              <p:cNvCxnSpPr/>
              <p:nvPr/>
            </p:nvCxnSpPr>
            <p:spPr>
              <a:xfrm>
                <a:off x="791517" y="2036944"/>
                <a:ext cx="3060391"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文字方塊 35">
              <a:extLst>
                <a:ext uri="{FF2B5EF4-FFF2-40B4-BE49-F238E27FC236}">
                  <a16:creationId xmlns:a16="http://schemas.microsoft.com/office/drawing/2014/main" id="{2CFD09CD-1391-451A-9D1C-BAE0380A7731}"/>
                </a:ext>
              </a:extLst>
            </p:cNvPr>
            <p:cNvSpPr txBox="1"/>
            <p:nvPr/>
          </p:nvSpPr>
          <p:spPr>
            <a:xfrm>
              <a:off x="1538751" y="2251964"/>
              <a:ext cx="3280826" cy="2539157"/>
            </a:xfrm>
            <a:prstGeom prst="rect">
              <a:avLst/>
            </a:prstGeom>
            <a:grpFill/>
          </p:spPr>
          <p:txBody>
            <a:bodyPr wrap="square" rtlCol="0">
              <a:spAutoFit/>
            </a:bodyPr>
            <a:lstStyle/>
            <a:p>
              <a:pPr marL="288000" indent="-288000">
                <a:spcBef>
                  <a:spcPts val="600"/>
                </a:spcBef>
                <a:buSzPts val="1600"/>
                <a:buFont typeface="Wingdings" panose="05000000000000000000" pitchFamily="2" charset="2"/>
                <a:buChar char="u"/>
              </a:pPr>
              <a:r>
                <a:rPr lang="zh-TW" altLang="en-US" b="1" dirty="0">
                  <a:solidFill>
                    <a:schemeClr val="bg1"/>
                  </a:solidFill>
                  <a:latin typeface="Calibri" panose="020F0502020204030204" pitchFamily="34" charset="0"/>
                  <a:ea typeface="微軟正黑體" panose="020B0604030504040204" pitchFamily="34" charset="-120"/>
                </a:rPr>
                <a:t>過高的</a:t>
              </a:r>
              <a:r>
                <a:rPr lang="en-US" altLang="zh-TW" b="1" dirty="0">
                  <a:solidFill>
                    <a:schemeClr val="bg1"/>
                  </a:solidFill>
                  <a:latin typeface="Calibri" panose="020F0502020204030204" pitchFamily="34" charset="0"/>
                  <a:ea typeface="微軟正黑體" panose="020B0604030504040204" pitchFamily="34" charset="-120"/>
                </a:rPr>
                <a:t>fps</a:t>
              </a:r>
              <a:r>
                <a:rPr lang="zh-TW" altLang="en-US" b="1" dirty="0">
                  <a:solidFill>
                    <a:schemeClr val="bg1"/>
                  </a:solidFill>
                  <a:latin typeface="Calibri" panose="020F0502020204030204" pitchFamily="34" charset="0"/>
                  <a:ea typeface="微軟正黑體" panose="020B0604030504040204" pitchFamily="34" charset="-120"/>
                </a:rPr>
                <a:t>造成大部分的相片被</a:t>
              </a:r>
              <a:r>
                <a:rPr lang="en-US" altLang="zh-TW" b="1" dirty="0">
                  <a:solidFill>
                    <a:schemeClr val="bg1"/>
                  </a:solidFill>
                  <a:latin typeface="Calibri" panose="020F0502020204030204" pitchFamily="34" charset="0"/>
                  <a:ea typeface="微軟正黑體" panose="020B0604030504040204" pitchFamily="34" charset="-120"/>
                </a:rPr>
                <a:t>buffer</a:t>
              </a:r>
              <a:r>
                <a:rPr lang="zh-TW" altLang="en-US" b="1" dirty="0">
                  <a:solidFill>
                    <a:schemeClr val="bg1"/>
                  </a:solidFill>
                  <a:latin typeface="Calibri" panose="020F0502020204030204" pitchFamily="34" charset="0"/>
                  <a:ea typeface="微軟正黑體" panose="020B0604030504040204" pitchFamily="34" charset="-120"/>
                </a:rPr>
                <a:t>，使模型輸出並非當前情形</a:t>
              </a:r>
              <a:endParaRPr lang="en-US" altLang="zh-TW"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u"/>
              </a:pPr>
              <a:r>
                <a:rPr lang="zh-TW" altLang="en-US" b="1" dirty="0">
                  <a:solidFill>
                    <a:schemeClr val="bg1"/>
                  </a:solidFill>
                  <a:latin typeface="Calibri" panose="020F0502020204030204" pitchFamily="34" charset="0"/>
                  <a:ea typeface="微軟正黑體" panose="020B0604030504040204" pitchFamily="34" charset="-120"/>
                </a:rPr>
                <a:t>過低的</a:t>
              </a:r>
              <a:r>
                <a:rPr lang="en-US" altLang="zh-TW" b="1" dirty="0">
                  <a:solidFill>
                    <a:schemeClr val="bg1"/>
                  </a:solidFill>
                  <a:latin typeface="Calibri" panose="020F0502020204030204" pitchFamily="34" charset="0"/>
                  <a:ea typeface="微軟正黑體" panose="020B0604030504040204" pitchFamily="34" charset="-120"/>
                </a:rPr>
                <a:t>fps</a:t>
              </a:r>
              <a:r>
                <a:rPr lang="zh-TW" altLang="en-US" b="1" dirty="0">
                  <a:solidFill>
                    <a:schemeClr val="bg1"/>
                  </a:solidFill>
                  <a:latin typeface="Calibri" panose="020F0502020204030204" pitchFamily="34" charset="0"/>
                  <a:ea typeface="微軟正黑體" panose="020B0604030504040204" pitchFamily="34" charset="-120"/>
                </a:rPr>
                <a:t>導致決策頻率不夠</a:t>
              </a:r>
              <a:endParaRPr lang="en-US" altLang="zh-TW"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u"/>
              </a:pPr>
              <a:r>
                <a:rPr lang="zh-TW" altLang="en-US" b="1" dirty="0">
                  <a:solidFill>
                    <a:schemeClr val="bg1"/>
                  </a:solidFill>
                  <a:latin typeface="Calibri" panose="020F0502020204030204" pitchFamily="34" charset="0"/>
                  <a:ea typeface="微軟正黑體" panose="020B0604030504040204" pitchFamily="34" charset="-120"/>
                </a:rPr>
                <a:t>過低的鏡頭角度，</a:t>
              </a:r>
              <a:br>
                <a:rPr lang="en-US" altLang="zh-TW" b="1" dirty="0">
                  <a:solidFill>
                    <a:schemeClr val="bg1"/>
                  </a:solidFill>
                  <a:latin typeface="Calibri" panose="020F0502020204030204" pitchFamily="34" charset="0"/>
                  <a:ea typeface="微軟正黑體" panose="020B0604030504040204" pitchFamily="34" charset="-120"/>
                </a:rPr>
              </a:br>
              <a:r>
                <a:rPr lang="zh-TW" altLang="en-US" b="1" dirty="0">
                  <a:solidFill>
                    <a:schemeClr val="bg1"/>
                  </a:solidFill>
                  <a:latin typeface="Calibri" panose="020F0502020204030204" pitchFamily="34" charset="0"/>
                  <a:ea typeface="微軟正黑體" panose="020B0604030504040204" pitchFamily="34" charset="-120"/>
                </a:rPr>
                <a:t>導致太慢得知進入彎道</a:t>
              </a:r>
              <a:endParaRPr lang="en-US" altLang="zh-TW"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u"/>
              </a:pPr>
              <a:r>
                <a:rPr lang="zh-TW" altLang="en-US" b="1" dirty="0">
                  <a:solidFill>
                    <a:schemeClr val="bg1"/>
                  </a:solidFill>
                  <a:latin typeface="Calibri" panose="020F0502020204030204" pitchFamily="34" charset="0"/>
                  <a:ea typeface="微軟正黑體" panose="020B0604030504040204" pitchFamily="34" charset="-120"/>
                </a:rPr>
                <a:t>過高的鏡頭角度，</a:t>
              </a:r>
              <a:br>
                <a:rPr lang="en-US" altLang="zh-TW" b="1" dirty="0">
                  <a:solidFill>
                    <a:schemeClr val="bg1"/>
                  </a:solidFill>
                  <a:latin typeface="Calibri" panose="020F0502020204030204" pitchFamily="34" charset="0"/>
                  <a:ea typeface="微軟正黑體" panose="020B0604030504040204" pitchFamily="34" charset="-120"/>
                </a:rPr>
              </a:br>
              <a:r>
                <a:rPr lang="zh-TW" altLang="en-US" b="1" dirty="0">
                  <a:solidFill>
                    <a:schemeClr val="bg1"/>
                  </a:solidFill>
                  <a:latin typeface="Calibri" panose="020F0502020204030204" pitchFamily="34" charset="0"/>
                  <a:ea typeface="微軟正黑體" panose="020B0604030504040204" pitchFamily="34" charset="-120"/>
                </a:rPr>
                <a:t>則容易被背景雜訊干擾</a:t>
              </a:r>
              <a:endParaRPr lang="en-US" altLang="zh-TW" b="1" dirty="0">
                <a:solidFill>
                  <a:schemeClr val="bg1"/>
                </a:solidFill>
                <a:latin typeface="Calibri" panose="020F0502020204030204" pitchFamily="34" charset="0"/>
                <a:ea typeface="微軟正黑體" panose="020B0604030504040204" pitchFamily="34" charset="-120"/>
              </a:endParaRPr>
            </a:p>
          </p:txBody>
        </p:sp>
        <p:sp>
          <p:nvSpPr>
            <p:cNvPr id="37" name="文字方塊 36">
              <a:extLst>
                <a:ext uri="{FF2B5EF4-FFF2-40B4-BE49-F238E27FC236}">
                  <a16:creationId xmlns:a16="http://schemas.microsoft.com/office/drawing/2014/main" id="{34E3000A-74BA-4362-B300-854CA3D059FE}"/>
                </a:ext>
              </a:extLst>
            </p:cNvPr>
            <p:cNvSpPr txBox="1"/>
            <p:nvPr/>
          </p:nvSpPr>
          <p:spPr>
            <a:xfrm>
              <a:off x="1631006" y="1427176"/>
              <a:ext cx="3096316" cy="461665"/>
            </a:xfrm>
            <a:prstGeom prst="rect">
              <a:avLst/>
            </a:prstGeom>
            <a:grpFill/>
          </p:spPr>
          <p:txBody>
            <a:bodyPr wrap="square" rtlCol="0" anchor="ctr">
              <a:spAutoFit/>
            </a:bodyPr>
            <a:lstStyle/>
            <a:p>
              <a:pPr algn="ctr" rtl="0"/>
              <a:r>
                <a:rPr lang="zh-TW" altLang="en-US" sz="2400" b="1" dirty="0">
                  <a:solidFill>
                    <a:srgbClr val="FFFFFF"/>
                  </a:solidFill>
                  <a:latin typeface="微軟正黑體" panose="020B0604030504040204" pitchFamily="34" charset="-120"/>
                  <a:ea typeface="微軟正黑體" panose="020B0604030504040204" pitchFamily="34" charset="-120"/>
                </a:rPr>
                <a:t>相機角度、</a:t>
              </a:r>
              <a:r>
                <a:rPr lang="en-US" altLang="zh-TW" sz="2400" b="1" dirty="0">
                  <a:solidFill>
                    <a:srgbClr val="FFFFFF"/>
                  </a:solidFill>
                  <a:latin typeface="微軟正黑體" panose="020B0604030504040204" pitchFamily="34" charset="-120"/>
                  <a:ea typeface="微軟正黑體" panose="020B0604030504040204" pitchFamily="34" charset="-120"/>
                </a:rPr>
                <a:t>FPS</a:t>
              </a:r>
              <a:r>
                <a:rPr lang="zh-TW" altLang="en-US" sz="2400" b="1" dirty="0">
                  <a:solidFill>
                    <a:srgbClr val="FFFFFF"/>
                  </a:solidFill>
                  <a:latin typeface="微軟正黑體" panose="020B0604030504040204" pitchFamily="34" charset="-120"/>
                  <a:ea typeface="微軟正黑體" panose="020B0604030504040204" pitchFamily="34" charset="-120"/>
                </a:rPr>
                <a:t>設定</a:t>
              </a:r>
              <a:endParaRPr lang="zh-TW" altLang="en-US" sz="2400" b="1" i="0" strike="noStrike" kern="1200" baseline="0" dirty="0">
                <a:solidFill>
                  <a:srgbClr val="FFFFFF"/>
                </a:solidFill>
                <a:latin typeface="微軟正黑體" panose="020B0604030504040204" pitchFamily="34" charset="-120"/>
                <a:ea typeface="微軟正黑體" panose="020B0604030504040204" pitchFamily="34" charset="-120"/>
              </a:endParaRPr>
            </a:p>
          </p:txBody>
        </p:sp>
      </p:grpSp>
      <p:sp>
        <p:nvSpPr>
          <p:cNvPr id="2" name="TextBox 14"/>
          <p:cNvSpPr txBox="1">
            <a:spLocks noChangeArrowheads="1"/>
          </p:cNvSpPr>
          <p:nvPr/>
        </p:nvSpPr>
        <p:spPr bwMode="auto">
          <a:xfrm>
            <a:off x="1191568" y="481236"/>
            <a:ext cx="5400600"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定義問題 </a:t>
            </a:r>
            <a:r>
              <a:rPr lang="en-US" altLang="zh-TW" sz="2400" b="1" kern="0" dirty="0">
                <a:solidFill>
                  <a:schemeClr val="tx2">
                    <a:lumMod val="75000"/>
                  </a:schemeClr>
                </a:solidFill>
                <a:latin typeface="微软雅黑" pitchFamily="34" charset="-122"/>
                <a:ea typeface="微软雅黑" pitchFamily="34" charset="-122"/>
              </a:rPr>
              <a:t>–</a:t>
            </a:r>
            <a:r>
              <a:rPr lang="zh-TW" altLang="en-US" sz="2400" b="1" kern="0" dirty="0">
                <a:solidFill>
                  <a:schemeClr val="tx2">
                    <a:lumMod val="75000"/>
                  </a:schemeClr>
                </a:solidFill>
                <a:latin typeface="微软雅黑" pitchFamily="34" charset="-122"/>
                <a:ea typeface="微软雅黑" pitchFamily="34" charset="-122"/>
              </a:rPr>
              <a:t> 競速賽</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grpSp>
        <p:nvGrpSpPr>
          <p:cNvPr id="6" name="群組 5">
            <a:extLst>
              <a:ext uri="{FF2B5EF4-FFF2-40B4-BE49-F238E27FC236}">
                <a16:creationId xmlns:a16="http://schemas.microsoft.com/office/drawing/2014/main" id="{6F4D875B-6736-4AAA-8C03-E41CC8F673CB}"/>
              </a:ext>
            </a:extLst>
          </p:cNvPr>
          <p:cNvGrpSpPr/>
          <p:nvPr/>
        </p:nvGrpSpPr>
        <p:grpSpPr>
          <a:xfrm>
            <a:off x="1335584" y="1273324"/>
            <a:ext cx="3710871" cy="1953090"/>
            <a:chOff x="1335584" y="1273324"/>
            <a:chExt cx="3710871" cy="1953090"/>
          </a:xfrm>
        </p:grpSpPr>
        <p:grpSp>
          <p:nvGrpSpPr>
            <p:cNvPr id="25" name="群組 24">
              <a:extLst>
                <a:ext uri="{FF2B5EF4-FFF2-40B4-BE49-F238E27FC236}">
                  <a16:creationId xmlns:a16="http://schemas.microsoft.com/office/drawing/2014/main" id="{278EC5B4-C7A1-4519-B3BA-7ADB0B025876}"/>
                </a:ext>
              </a:extLst>
            </p:cNvPr>
            <p:cNvGrpSpPr/>
            <p:nvPr/>
          </p:nvGrpSpPr>
          <p:grpSpPr>
            <a:xfrm>
              <a:off x="1335584" y="1273324"/>
              <a:ext cx="3710871" cy="1953090"/>
              <a:chOff x="611494" y="1448747"/>
              <a:chExt cx="3420437" cy="1800230"/>
            </a:xfrm>
          </p:grpSpPr>
          <p:sp>
            <p:nvSpPr>
              <p:cNvPr id="26" name="圓角矩形 1">
                <a:extLst>
                  <a:ext uri="{FF2B5EF4-FFF2-40B4-BE49-F238E27FC236}">
                    <a16:creationId xmlns:a16="http://schemas.microsoft.com/office/drawing/2014/main" id="{3BB95253-2E20-4A1A-AC56-A206A751B8FC}"/>
                  </a:ext>
                </a:extLst>
              </p:cNvPr>
              <p:cNvSpPr/>
              <p:nvPr/>
            </p:nvSpPr>
            <p:spPr>
              <a:xfrm>
                <a:off x="611494" y="1448747"/>
                <a:ext cx="3420437" cy="1800230"/>
              </a:xfrm>
              <a:prstGeom prst="roundRect">
                <a:avLst/>
              </a:prstGeom>
              <a:solidFill>
                <a:srgbClr val="C00000"/>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27" name="直線接點 26">
                <a:extLst>
                  <a:ext uri="{FF2B5EF4-FFF2-40B4-BE49-F238E27FC236}">
                    <a16:creationId xmlns:a16="http://schemas.microsoft.com/office/drawing/2014/main" id="{89A43996-DD4F-4FB2-BF59-7B7428A3240A}"/>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文字方塊 14">
              <a:extLst>
                <a:ext uri="{FF2B5EF4-FFF2-40B4-BE49-F238E27FC236}">
                  <a16:creationId xmlns:a16="http://schemas.microsoft.com/office/drawing/2014/main" id="{317BC2AB-4BD3-4DCF-BCB7-4315E3949449}"/>
                </a:ext>
              </a:extLst>
            </p:cNvPr>
            <p:cNvSpPr txBox="1"/>
            <p:nvPr/>
          </p:nvSpPr>
          <p:spPr>
            <a:xfrm>
              <a:off x="1538751" y="1978257"/>
              <a:ext cx="3280826" cy="907941"/>
            </a:xfrm>
            <a:prstGeom prst="rect">
              <a:avLst/>
            </a:prstGeom>
            <a:noFill/>
          </p:spPr>
          <p:txBody>
            <a:bodyPr wrap="square" rtlCol="0">
              <a:spAutoFit/>
            </a:bodyPr>
            <a:lstStyle/>
            <a:p>
              <a:pPr marL="288000" indent="-288000" rtl="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使用</a:t>
              </a:r>
              <a:r>
                <a:rPr lang="en-US" altLang="zh-TW" sz="1600" b="1" dirty="0">
                  <a:solidFill>
                    <a:schemeClr val="bg1"/>
                  </a:solidFill>
                  <a:latin typeface="Calibri" panose="020F0502020204030204" pitchFamily="34" charset="0"/>
                  <a:ea typeface="微軟正黑體" panose="020B0604030504040204" pitchFamily="34" charset="-120"/>
                </a:rPr>
                <a:t>Resnet</a:t>
              </a:r>
              <a:r>
                <a:rPr lang="zh-TW" altLang="en-US" sz="1600" b="1" dirty="0">
                  <a:solidFill>
                    <a:schemeClr val="bg1"/>
                  </a:solidFill>
                  <a:latin typeface="Calibri" panose="020F0502020204030204" pitchFamily="34" charset="0"/>
                  <a:ea typeface="微軟正黑體" panose="020B0604030504040204" pitchFamily="34" charset="-120"/>
                </a:rPr>
                <a:t>、</a:t>
              </a:r>
              <a:r>
                <a:rPr lang="en-US" altLang="zh-TW" sz="1600" b="1" dirty="0">
                  <a:solidFill>
                    <a:schemeClr val="bg1"/>
                  </a:solidFill>
                  <a:latin typeface="Calibri" panose="020F0502020204030204" pitchFamily="34" charset="0"/>
                  <a:ea typeface="微軟正黑體" panose="020B0604030504040204" pitchFamily="34" charset="-120"/>
                </a:rPr>
                <a:t>DQN</a:t>
              </a:r>
              <a:r>
                <a:rPr lang="zh-TW" altLang="en-US" sz="1600" b="1" dirty="0">
                  <a:solidFill>
                    <a:schemeClr val="bg1"/>
                  </a:solidFill>
                  <a:latin typeface="Calibri" panose="020F0502020204030204" pitchFamily="34" charset="0"/>
                  <a:ea typeface="微軟正黑體" panose="020B0604030504040204" pitchFamily="34" charset="-120"/>
                </a:rPr>
                <a:t>，</a:t>
              </a:r>
              <a:br>
                <a:rPr lang="en-US" altLang="zh-TW" sz="1600" b="1" dirty="0">
                  <a:solidFill>
                    <a:schemeClr val="bg1"/>
                  </a:solidFill>
                  <a:latin typeface="Calibri" panose="020F0502020204030204" pitchFamily="34" charset="0"/>
                  <a:ea typeface="微軟正黑體" panose="020B0604030504040204" pitchFamily="34" charset="-120"/>
                </a:rPr>
              </a:br>
              <a:r>
                <a:rPr lang="zh-TW" altLang="en-US" sz="1600" b="1" dirty="0">
                  <a:solidFill>
                    <a:schemeClr val="bg1"/>
                  </a:solidFill>
                  <a:latin typeface="Calibri" panose="020F0502020204030204" pitchFamily="34" charset="0"/>
                  <a:ea typeface="微軟正黑體" panose="020B0604030504040204" pitchFamily="34" charset="-120"/>
                </a:rPr>
                <a:t>或是</a:t>
              </a:r>
              <a:r>
                <a:rPr lang="en-US" altLang="zh-TW" sz="1600" b="1" dirty="0">
                  <a:solidFill>
                    <a:schemeClr val="bg1"/>
                  </a:solidFill>
                  <a:latin typeface="Calibri" panose="020F0502020204030204" pitchFamily="34" charset="0"/>
                  <a:ea typeface="微軟正黑體" panose="020B0604030504040204" pitchFamily="34" charset="-120"/>
                </a:rPr>
                <a:t>OpenCV</a:t>
              </a:r>
              <a:r>
                <a:rPr lang="zh-TW" altLang="en-US" sz="1600" b="1" dirty="0">
                  <a:solidFill>
                    <a:schemeClr val="bg1"/>
                  </a:solidFill>
                  <a:latin typeface="Calibri" panose="020F0502020204030204" pitchFamily="34" charset="0"/>
                  <a:ea typeface="微軟正黑體" panose="020B0604030504040204" pitchFamily="34" charset="-120"/>
                </a:rPr>
                <a:t>來實做</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rtl="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使用模型之層數</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p:txBody>
        </p:sp>
        <p:sp>
          <p:nvSpPr>
            <p:cNvPr id="17" name="文字方塊 16">
              <a:extLst>
                <a:ext uri="{FF2B5EF4-FFF2-40B4-BE49-F238E27FC236}">
                  <a16:creationId xmlns:a16="http://schemas.microsoft.com/office/drawing/2014/main" id="{8F4EF1AC-CE4E-4F08-8CED-F117DA90074A}"/>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使用模型選擇</a:t>
              </a:r>
            </a:p>
          </p:txBody>
        </p:sp>
      </p:grpSp>
    </p:spTree>
    <p:extLst>
      <p:ext uri="{BB962C8B-B14F-4D97-AF65-F5344CB8AC3E}">
        <p14:creationId xmlns:p14="http://schemas.microsoft.com/office/powerpoint/2010/main" val="2521282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群組 33">
            <a:extLst>
              <a:ext uri="{FF2B5EF4-FFF2-40B4-BE49-F238E27FC236}">
                <a16:creationId xmlns:a16="http://schemas.microsoft.com/office/drawing/2014/main" id="{4996A797-A676-420A-8423-247569FAB94B}"/>
              </a:ext>
            </a:extLst>
          </p:cNvPr>
          <p:cNvGrpSpPr/>
          <p:nvPr/>
        </p:nvGrpSpPr>
        <p:grpSpPr>
          <a:xfrm>
            <a:off x="1335584" y="3355727"/>
            <a:ext cx="3710871" cy="1953090"/>
            <a:chOff x="1335584" y="1273324"/>
            <a:chExt cx="3710871" cy="1953090"/>
          </a:xfrm>
        </p:grpSpPr>
        <p:grpSp>
          <p:nvGrpSpPr>
            <p:cNvPr id="35" name="群組 34">
              <a:extLst>
                <a:ext uri="{FF2B5EF4-FFF2-40B4-BE49-F238E27FC236}">
                  <a16:creationId xmlns:a16="http://schemas.microsoft.com/office/drawing/2014/main" id="{BB970711-BF00-4D2A-8A44-F4CFCC03F7DF}"/>
                </a:ext>
              </a:extLst>
            </p:cNvPr>
            <p:cNvGrpSpPr/>
            <p:nvPr/>
          </p:nvGrpSpPr>
          <p:grpSpPr>
            <a:xfrm>
              <a:off x="1335584" y="1273324"/>
              <a:ext cx="3710871" cy="1953090"/>
              <a:chOff x="611494" y="1448747"/>
              <a:chExt cx="3420437" cy="1800230"/>
            </a:xfrm>
          </p:grpSpPr>
          <p:sp>
            <p:nvSpPr>
              <p:cNvPr id="38" name="圓角矩形 1">
                <a:extLst>
                  <a:ext uri="{FF2B5EF4-FFF2-40B4-BE49-F238E27FC236}">
                    <a16:creationId xmlns:a16="http://schemas.microsoft.com/office/drawing/2014/main" id="{1D7035C5-1C85-417E-8B76-EEF4A46D1CB5}"/>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9" name="直線接點 38">
                <a:extLst>
                  <a:ext uri="{FF2B5EF4-FFF2-40B4-BE49-F238E27FC236}">
                    <a16:creationId xmlns:a16="http://schemas.microsoft.com/office/drawing/2014/main" id="{2DF114AF-C001-435B-8CE8-AAA8F3567DF7}"/>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文字方塊 35">
              <a:extLst>
                <a:ext uri="{FF2B5EF4-FFF2-40B4-BE49-F238E27FC236}">
                  <a16:creationId xmlns:a16="http://schemas.microsoft.com/office/drawing/2014/main" id="{2CFD09CD-1391-451A-9D1C-BAE0380A7731}"/>
                </a:ext>
              </a:extLst>
            </p:cNvPr>
            <p:cNvSpPr txBox="1"/>
            <p:nvPr/>
          </p:nvSpPr>
          <p:spPr>
            <a:xfrm>
              <a:off x="1538751" y="1978257"/>
              <a:ext cx="3280826" cy="984885"/>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以外圈為主，增加過彎容錯率</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嘗試只標記半張賽道</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加入不同亮度、賽道之資料</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37" name="文字方塊 36">
              <a:extLst>
                <a:ext uri="{FF2B5EF4-FFF2-40B4-BE49-F238E27FC236}">
                  <a16:creationId xmlns:a16="http://schemas.microsoft.com/office/drawing/2014/main" id="{34E3000A-74BA-4362-B300-854CA3D059FE}"/>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變免</a:t>
              </a:r>
              <a:r>
                <a:rPr lang="en-US" altLang="zh-TW"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overfitting</a:t>
              </a:r>
              <a:endPar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grpSp>
      <p:grpSp>
        <p:nvGrpSpPr>
          <p:cNvPr id="28" name="群組 27">
            <a:extLst>
              <a:ext uri="{FF2B5EF4-FFF2-40B4-BE49-F238E27FC236}">
                <a16:creationId xmlns:a16="http://schemas.microsoft.com/office/drawing/2014/main" id="{CF1E342F-0985-4E4C-B255-50F287C8FFC4}"/>
              </a:ext>
            </a:extLst>
          </p:cNvPr>
          <p:cNvGrpSpPr/>
          <p:nvPr/>
        </p:nvGrpSpPr>
        <p:grpSpPr>
          <a:xfrm>
            <a:off x="5132243" y="1273324"/>
            <a:ext cx="3710871" cy="1953090"/>
            <a:chOff x="1335584" y="1273324"/>
            <a:chExt cx="3710871" cy="1953090"/>
          </a:xfrm>
        </p:grpSpPr>
        <p:grpSp>
          <p:nvGrpSpPr>
            <p:cNvPr id="29" name="群組 28">
              <a:extLst>
                <a:ext uri="{FF2B5EF4-FFF2-40B4-BE49-F238E27FC236}">
                  <a16:creationId xmlns:a16="http://schemas.microsoft.com/office/drawing/2014/main" id="{7B083387-FDF2-40FF-9230-BEC01F23A338}"/>
                </a:ext>
              </a:extLst>
            </p:cNvPr>
            <p:cNvGrpSpPr/>
            <p:nvPr/>
          </p:nvGrpSpPr>
          <p:grpSpPr>
            <a:xfrm>
              <a:off x="1335584" y="1273324"/>
              <a:ext cx="3710871" cy="1953090"/>
              <a:chOff x="611494" y="1448747"/>
              <a:chExt cx="3420437" cy="1800230"/>
            </a:xfrm>
          </p:grpSpPr>
          <p:sp>
            <p:nvSpPr>
              <p:cNvPr id="32" name="圓角矩形 1">
                <a:extLst>
                  <a:ext uri="{FF2B5EF4-FFF2-40B4-BE49-F238E27FC236}">
                    <a16:creationId xmlns:a16="http://schemas.microsoft.com/office/drawing/2014/main" id="{454B5491-3DD4-4F52-8F1B-CEC925077D88}"/>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3" name="直線接點 32">
                <a:extLst>
                  <a:ext uri="{FF2B5EF4-FFF2-40B4-BE49-F238E27FC236}">
                    <a16:creationId xmlns:a16="http://schemas.microsoft.com/office/drawing/2014/main" id="{7708802A-F395-46C2-A2A8-C6AFB9AD075F}"/>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文字方塊 29">
              <a:extLst>
                <a:ext uri="{FF2B5EF4-FFF2-40B4-BE49-F238E27FC236}">
                  <a16:creationId xmlns:a16="http://schemas.microsoft.com/office/drawing/2014/main" id="{D73F06F7-0E77-4536-9129-A541F0559F25}"/>
                </a:ext>
              </a:extLst>
            </p:cNvPr>
            <p:cNvSpPr txBox="1"/>
            <p:nvPr/>
          </p:nvSpPr>
          <p:spPr>
            <a:xfrm>
              <a:off x="1538751" y="1978257"/>
              <a:ext cx="3280826" cy="907941"/>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適當調高相機角度</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調整</a:t>
              </a:r>
              <a:r>
                <a:rPr lang="en-US" altLang="zh-TW" sz="1600" b="1" dirty="0">
                  <a:solidFill>
                    <a:schemeClr val="bg1"/>
                  </a:solidFill>
                  <a:latin typeface="Calibri" panose="020F0502020204030204" pitchFamily="34" charset="0"/>
                  <a:ea typeface="微軟正黑體" panose="020B0604030504040204" pitchFamily="34" charset="-120"/>
                </a:rPr>
                <a:t>fps</a:t>
              </a:r>
              <a:r>
                <a:rPr lang="zh-TW" altLang="en-US" sz="1600" b="1" dirty="0">
                  <a:solidFill>
                    <a:schemeClr val="bg1"/>
                  </a:solidFill>
                  <a:latin typeface="Calibri" panose="020F0502020204030204" pitchFamily="34" charset="0"/>
                  <a:ea typeface="微軟正黑體" panose="020B0604030504040204" pitchFamily="34" charset="-120"/>
                </a:rPr>
                <a:t>，在效能</a:t>
              </a:r>
              <a:br>
                <a:rPr lang="en-US" altLang="zh-TW" sz="1600" b="1" dirty="0">
                  <a:solidFill>
                    <a:schemeClr val="bg1"/>
                  </a:solidFill>
                  <a:latin typeface="Calibri" panose="020F0502020204030204" pitchFamily="34" charset="0"/>
                  <a:ea typeface="微軟正黑體" panose="020B0604030504040204" pitchFamily="34" charset="-120"/>
                </a:rPr>
              </a:br>
              <a:r>
                <a:rPr lang="zh-TW" altLang="en-US" sz="1600" b="1" dirty="0">
                  <a:solidFill>
                    <a:schemeClr val="bg1"/>
                  </a:solidFill>
                  <a:latin typeface="Calibri" panose="020F0502020204030204" pitchFamily="34" charset="0"/>
                  <a:ea typeface="微軟正黑體" panose="020B0604030504040204" pitchFamily="34" charset="-120"/>
                </a:rPr>
                <a:t>與決策頻率間做平衡</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31" name="文字方塊 30">
              <a:extLst>
                <a:ext uri="{FF2B5EF4-FFF2-40B4-BE49-F238E27FC236}">
                  <a16:creationId xmlns:a16="http://schemas.microsoft.com/office/drawing/2014/main" id="{1189F1AD-51AB-4A6E-A189-790EA5DC2F41}"/>
                </a:ext>
              </a:extLst>
            </p:cNvPr>
            <p:cNvSpPr txBox="1"/>
            <p:nvPr/>
          </p:nvSpPr>
          <p:spPr>
            <a:xfrm>
              <a:off x="1631006" y="1427176"/>
              <a:ext cx="3096316" cy="461665"/>
            </a:xfrm>
            <a:prstGeom prst="rect">
              <a:avLst/>
            </a:prstGeom>
            <a:noFill/>
          </p:spPr>
          <p:txBody>
            <a:bodyPr wrap="square" rtlCol="0" anchor="ctr">
              <a:spAutoFit/>
            </a:bodyPr>
            <a:lstStyle/>
            <a:p>
              <a:pPr algn="ctr" rtl="0"/>
              <a:r>
                <a:rPr lang="zh-TW" altLang="en-US" sz="2400" b="1" dirty="0">
                  <a:solidFill>
                    <a:srgbClr val="FFFFFF"/>
                  </a:solidFill>
                  <a:latin typeface="微軟正黑體" panose="020B0604030504040204" pitchFamily="34" charset="-120"/>
                  <a:ea typeface="微軟正黑體" panose="020B0604030504040204" pitchFamily="34" charset="-120"/>
                </a:rPr>
                <a:t>相機角度、</a:t>
              </a:r>
              <a:r>
                <a:rPr lang="en-US" altLang="zh-TW" sz="2400" b="1" dirty="0">
                  <a:solidFill>
                    <a:srgbClr val="FFFFFF"/>
                  </a:solidFill>
                  <a:latin typeface="微軟正黑體" panose="020B0604030504040204" pitchFamily="34" charset="-120"/>
                  <a:ea typeface="微軟正黑體" panose="020B0604030504040204" pitchFamily="34" charset="-120"/>
                </a:rPr>
                <a:t>FPS</a:t>
              </a:r>
              <a:r>
                <a:rPr lang="zh-TW" altLang="en-US" sz="2400" b="1" dirty="0">
                  <a:solidFill>
                    <a:srgbClr val="FFFFFF"/>
                  </a:solidFill>
                  <a:latin typeface="微軟正黑體" panose="020B0604030504040204" pitchFamily="34" charset="-120"/>
                  <a:ea typeface="微軟正黑體" panose="020B0604030504040204" pitchFamily="34" charset="-120"/>
                </a:rPr>
                <a:t>設定</a:t>
              </a:r>
              <a:endParaRPr lang="zh-TW" altLang="en-US" sz="2400" b="1" i="0" strike="noStrike" kern="1200" baseline="0" dirty="0">
                <a:solidFill>
                  <a:srgbClr val="FFFFFF"/>
                </a:solidFill>
                <a:latin typeface="微軟正黑體" panose="020B0604030504040204" pitchFamily="34" charset="-120"/>
                <a:ea typeface="微軟正黑體" panose="020B0604030504040204" pitchFamily="34" charset="-120"/>
              </a:endParaRPr>
            </a:p>
          </p:txBody>
        </p:sp>
      </p:grpSp>
      <p:sp>
        <p:nvSpPr>
          <p:cNvPr id="2" name="TextBox 14"/>
          <p:cNvSpPr txBox="1">
            <a:spLocks noChangeArrowheads="1"/>
          </p:cNvSpPr>
          <p:nvPr/>
        </p:nvSpPr>
        <p:spPr bwMode="auto">
          <a:xfrm>
            <a:off x="1191568" y="481236"/>
            <a:ext cx="5400600"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方案構思 </a:t>
            </a:r>
            <a:r>
              <a:rPr lang="en-US" altLang="zh-TW" sz="2400" b="1" kern="0" dirty="0">
                <a:solidFill>
                  <a:schemeClr val="tx2">
                    <a:lumMod val="75000"/>
                  </a:schemeClr>
                </a:solidFill>
                <a:latin typeface="微软雅黑" pitchFamily="34" charset="-122"/>
                <a:ea typeface="微软雅黑" pitchFamily="34" charset="-122"/>
              </a:rPr>
              <a:t>–</a:t>
            </a:r>
            <a:r>
              <a:rPr lang="zh-TW" altLang="en-US" sz="2400" b="1" kern="0" dirty="0">
                <a:solidFill>
                  <a:schemeClr val="tx2">
                    <a:lumMod val="75000"/>
                  </a:schemeClr>
                </a:solidFill>
                <a:latin typeface="微软雅黑" pitchFamily="34" charset="-122"/>
                <a:ea typeface="微软雅黑" pitchFamily="34" charset="-122"/>
              </a:rPr>
              <a:t> 競速賽</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grpSp>
        <p:nvGrpSpPr>
          <p:cNvPr id="6" name="群組 5">
            <a:extLst>
              <a:ext uri="{FF2B5EF4-FFF2-40B4-BE49-F238E27FC236}">
                <a16:creationId xmlns:a16="http://schemas.microsoft.com/office/drawing/2014/main" id="{6F4D875B-6736-4AAA-8C03-E41CC8F673CB}"/>
              </a:ext>
            </a:extLst>
          </p:cNvPr>
          <p:cNvGrpSpPr/>
          <p:nvPr/>
        </p:nvGrpSpPr>
        <p:grpSpPr>
          <a:xfrm>
            <a:off x="1335584" y="1273324"/>
            <a:ext cx="3710871" cy="1953090"/>
            <a:chOff x="1335584" y="1273324"/>
            <a:chExt cx="3710871" cy="1953090"/>
          </a:xfrm>
        </p:grpSpPr>
        <p:grpSp>
          <p:nvGrpSpPr>
            <p:cNvPr id="25" name="群組 24">
              <a:extLst>
                <a:ext uri="{FF2B5EF4-FFF2-40B4-BE49-F238E27FC236}">
                  <a16:creationId xmlns:a16="http://schemas.microsoft.com/office/drawing/2014/main" id="{278EC5B4-C7A1-4519-B3BA-7ADB0B025876}"/>
                </a:ext>
              </a:extLst>
            </p:cNvPr>
            <p:cNvGrpSpPr/>
            <p:nvPr/>
          </p:nvGrpSpPr>
          <p:grpSpPr>
            <a:xfrm>
              <a:off x="1335584" y="1273324"/>
              <a:ext cx="3710871" cy="1953090"/>
              <a:chOff x="611494" y="1448747"/>
              <a:chExt cx="3420437" cy="1800230"/>
            </a:xfrm>
          </p:grpSpPr>
          <p:sp>
            <p:nvSpPr>
              <p:cNvPr id="26" name="圓角矩形 1">
                <a:extLst>
                  <a:ext uri="{FF2B5EF4-FFF2-40B4-BE49-F238E27FC236}">
                    <a16:creationId xmlns:a16="http://schemas.microsoft.com/office/drawing/2014/main" id="{3BB95253-2E20-4A1A-AC56-A206A751B8FC}"/>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27" name="直線接點 26">
                <a:extLst>
                  <a:ext uri="{FF2B5EF4-FFF2-40B4-BE49-F238E27FC236}">
                    <a16:creationId xmlns:a16="http://schemas.microsoft.com/office/drawing/2014/main" id="{89A43996-DD4F-4FB2-BF59-7B7428A3240A}"/>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文字方塊 14">
              <a:extLst>
                <a:ext uri="{FF2B5EF4-FFF2-40B4-BE49-F238E27FC236}">
                  <a16:creationId xmlns:a16="http://schemas.microsoft.com/office/drawing/2014/main" id="{317BC2AB-4BD3-4DCF-BCB7-4315E3949449}"/>
                </a:ext>
              </a:extLst>
            </p:cNvPr>
            <p:cNvSpPr txBox="1"/>
            <p:nvPr/>
          </p:nvSpPr>
          <p:spPr>
            <a:xfrm>
              <a:off x="1538751" y="1978257"/>
              <a:ext cx="3280826" cy="1154162"/>
            </a:xfrm>
            <a:prstGeom prst="rect">
              <a:avLst/>
            </a:prstGeom>
            <a:noFill/>
          </p:spPr>
          <p:txBody>
            <a:bodyPr wrap="square" rtlCol="0">
              <a:spAutoFit/>
            </a:bodyPr>
            <a:lstStyle/>
            <a:p>
              <a:pPr marL="288000" indent="-288000" rtl="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優先用</a:t>
              </a:r>
              <a:r>
                <a:rPr lang="en-US" altLang="zh-TW" sz="1600" b="1" dirty="0" err="1">
                  <a:solidFill>
                    <a:schemeClr val="bg1"/>
                  </a:solidFill>
                  <a:latin typeface="Calibri" panose="020F0502020204030204" pitchFamily="34" charset="0"/>
                  <a:ea typeface="微軟正黑體" panose="020B0604030504040204" pitchFamily="34" charset="-120"/>
                </a:rPr>
                <a:t>ResNet</a:t>
              </a:r>
              <a:r>
                <a:rPr lang="zh-TW" altLang="en-US" sz="1600" b="1" dirty="0">
                  <a:solidFill>
                    <a:schemeClr val="bg1"/>
                  </a:solidFill>
                  <a:latin typeface="Calibri" panose="020F0502020204030204" pitchFamily="34" charset="0"/>
                  <a:ea typeface="微軟正黑體" panose="020B0604030504040204" pitchFamily="34" charset="-120"/>
                </a:rPr>
                <a:t>，而後嘗試</a:t>
              </a:r>
              <a:r>
                <a:rPr lang="en-US" altLang="zh-TW" sz="1600" b="1" dirty="0">
                  <a:solidFill>
                    <a:schemeClr val="bg1"/>
                  </a:solidFill>
                  <a:latin typeface="Calibri" panose="020F0502020204030204" pitchFamily="34" charset="0"/>
                  <a:ea typeface="微軟正黑體" panose="020B0604030504040204" pitchFamily="34" charset="-120"/>
                </a:rPr>
                <a:t>DQN</a:t>
              </a:r>
              <a:r>
                <a:rPr lang="zh-TW" altLang="en-US" sz="1600" b="1" dirty="0">
                  <a:solidFill>
                    <a:schemeClr val="bg1"/>
                  </a:solidFill>
                  <a:latin typeface="Calibri" panose="020F0502020204030204" pitchFamily="34" charset="0"/>
                  <a:ea typeface="微軟正黑體" panose="020B0604030504040204" pitchFamily="34" charset="-120"/>
                </a:rPr>
                <a:t>，若效果都不如預期則用</a:t>
              </a:r>
              <a:r>
                <a:rPr lang="en-US" altLang="zh-TW" sz="1600" b="1" dirty="0">
                  <a:solidFill>
                    <a:schemeClr val="bg1"/>
                  </a:solidFill>
                  <a:latin typeface="Calibri" panose="020F0502020204030204" pitchFamily="34" charset="0"/>
                  <a:ea typeface="微軟正黑體" panose="020B0604030504040204" pitchFamily="34" charset="-120"/>
                </a:rPr>
                <a:t>OpenCV</a:t>
              </a:r>
            </a:p>
            <a:p>
              <a:pPr marL="288000" indent="-288000" rtl="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嘗試使用</a:t>
              </a:r>
              <a:r>
                <a:rPr lang="en-US" altLang="zh-TW" sz="1600" b="1" dirty="0">
                  <a:solidFill>
                    <a:schemeClr val="bg1"/>
                  </a:solidFill>
                  <a:latin typeface="Calibri" panose="020F0502020204030204" pitchFamily="34" charset="0"/>
                  <a:ea typeface="微軟正黑體" panose="020B0604030504040204" pitchFamily="34" charset="-120"/>
                </a:rPr>
                <a:t>ResNet18, 34, 50</a:t>
              </a:r>
              <a:r>
                <a:rPr lang="zh-TW" altLang="en-US" sz="1600" b="1" dirty="0">
                  <a:solidFill>
                    <a:schemeClr val="bg1"/>
                  </a:solidFill>
                  <a:latin typeface="Calibri" panose="020F0502020204030204" pitchFamily="34" charset="0"/>
                  <a:ea typeface="微軟正黑體" panose="020B0604030504040204" pitchFamily="34" charset="-120"/>
                </a:rPr>
                <a:t>；</a:t>
              </a:r>
              <a:br>
                <a:rPr lang="en-US" altLang="zh-TW" sz="1600" b="1" dirty="0">
                  <a:solidFill>
                    <a:schemeClr val="bg1"/>
                  </a:solidFill>
                  <a:latin typeface="Calibri" panose="020F0502020204030204" pitchFamily="34" charset="0"/>
                  <a:ea typeface="微軟正黑體" panose="020B0604030504040204" pitchFamily="34" charset="-120"/>
                </a:rPr>
              </a:br>
              <a:r>
                <a:rPr lang="zh-TW" altLang="en-US" sz="1600" b="1" dirty="0">
                  <a:solidFill>
                    <a:schemeClr val="bg1"/>
                  </a:solidFill>
                  <a:latin typeface="Calibri" panose="020F0502020204030204" pitchFamily="34" charset="0"/>
                  <a:ea typeface="微軟正黑體" panose="020B0604030504040204" pitchFamily="34" charset="-120"/>
                </a:rPr>
                <a:t>觀察記憶體用量及模型穩定度</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17" name="文字方塊 16">
              <a:extLst>
                <a:ext uri="{FF2B5EF4-FFF2-40B4-BE49-F238E27FC236}">
                  <a16:creationId xmlns:a16="http://schemas.microsoft.com/office/drawing/2014/main" id="{8F4EF1AC-CE4E-4F08-8CED-F117DA90074A}"/>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使用模型選擇</a:t>
              </a:r>
            </a:p>
          </p:txBody>
        </p:sp>
      </p:grpSp>
    </p:spTree>
    <p:extLst>
      <p:ext uri="{BB962C8B-B14F-4D97-AF65-F5344CB8AC3E}">
        <p14:creationId xmlns:p14="http://schemas.microsoft.com/office/powerpoint/2010/main" val="2938651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群組 33">
            <a:extLst>
              <a:ext uri="{FF2B5EF4-FFF2-40B4-BE49-F238E27FC236}">
                <a16:creationId xmlns:a16="http://schemas.microsoft.com/office/drawing/2014/main" id="{4996A797-A676-420A-8423-247569FAB94B}"/>
              </a:ext>
            </a:extLst>
          </p:cNvPr>
          <p:cNvGrpSpPr/>
          <p:nvPr/>
        </p:nvGrpSpPr>
        <p:grpSpPr>
          <a:xfrm>
            <a:off x="1335584" y="3355727"/>
            <a:ext cx="3710871" cy="1953090"/>
            <a:chOff x="1335584" y="1273324"/>
            <a:chExt cx="3710871" cy="1953090"/>
          </a:xfrm>
        </p:grpSpPr>
        <p:grpSp>
          <p:nvGrpSpPr>
            <p:cNvPr id="35" name="群組 34">
              <a:extLst>
                <a:ext uri="{FF2B5EF4-FFF2-40B4-BE49-F238E27FC236}">
                  <a16:creationId xmlns:a16="http://schemas.microsoft.com/office/drawing/2014/main" id="{BB970711-BF00-4D2A-8A44-F4CFCC03F7DF}"/>
                </a:ext>
              </a:extLst>
            </p:cNvPr>
            <p:cNvGrpSpPr/>
            <p:nvPr/>
          </p:nvGrpSpPr>
          <p:grpSpPr>
            <a:xfrm>
              <a:off x="1335584" y="1273324"/>
              <a:ext cx="3710871" cy="1953090"/>
              <a:chOff x="611494" y="1448747"/>
              <a:chExt cx="3420437" cy="1800230"/>
            </a:xfrm>
          </p:grpSpPr>
          <p:sp>
            <p:nvSpPr>
              <p:cNvPr id="38" name="圓角矩形 1">
                <a:extLst>
                  <a:ext uri="{FF2B5EF4-FFF2-40B4-BE49-F238E27FC236}">
                    <a16:creationId xmlns:a16="http://schemas.microsoft.com/office/drawing/2014/main" id="{1D7035C5-1C85-417E-8B76-EEF4A46D1CB5}"/>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9" name="直線接點 38">
                <a:extLst>
                  <a:ext uri="{FF2B5EF4-FFF2-40B4-BE49-F238E27FC236}">
                    <a16:creationId xmlns:a16="http://schemas.microsoft.com/office/drawing/2014/main" id="{2DF114AF-C001-435B-8CE8-AAA8F3567DF7}"/>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文字方塊 35">
              <a:extLst>
                <a:ext uri="{FF2B5EF4-FFF2-40B4-BE49-F238E27FC236}">
                  <a16:creationId xmlns:a16="http://schemas.microsoft.com/office/drawing/2014/main" id="{2CFD09CD-1391-451A-9D1C-BAE0380A7731}"/>
                </a:ext>
              </a:extLst>
            </p:cNvPr>
            <p:cNvSpPr txBox="1"/>
            <p:nvPr/>
          </p:nvSpPr>
          <p:spPr>
            <a:xfrm>
              <a:off x="1538751" y="1978257"/>
              <a:ext cx="3280826" cy="830997"/>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使用不同的</a:t>
              </a:r>
              <a:r>
                <a:rPr lang="en-US" altLang="zh-TW" sz="1600" b="1" dirty="0">
                  <a:solidFill>
                    <a:schemeClr val="bg1"/>
                  </a:solidFill>
                  <a:latin typeface="Calibri" panose="020F0502020204030204" pitchFamily="34" charset="0"/>
                  <a:ea typeface="微軟正黑體" panose="020B0604030504040204" pitchFamily="34" charset="-120"/>
                </a:rPr>
                <a:t>fps</a:t>
              </a:r>
              <a:r>
                <a:rPr lang="zh-TW" altLang="en-US" sz="1600" b="1" dirty="0">
                  <a:solidFill>
                    <a:schemeClr val="bg1"/>
                  </a:solidFill>
                  <a:latin typeface="Calibri" panose="020F0502020204030204" pitchFamily="34" charset="0"/>
                  <a:ea typeface="微軟正黑體" panose="020B0604030504040204" pitchFamily="34" charset="-120"/>
                </a:rPr>
                <a:t> </a:t>
              </a:r>
              <a:r>
                <a:rPr lang="en-US" altLang="zh-TW" sz="1600" b="1" dirty="0">
                  <a:solidFill>
                    <a:schemeClr val="bg1"/>
                  </a:solidFill>
                  <a:latin typeface="Calibri" panose="020F0502020204030204" pitchFamily="34" charset="0"/>
                  <a:ea typeface="微軟正黑體" panose="020B0604030504040204" pitchFamily="34" charset="-120"/>
                </a:rPr>
                <a:t>(5,</a:t>
              </a:r>
              <a:r>
                <a:rPr lang="zh-TW" altLang="en-US" sz="1600" b="1" dirty="0">
                  <a:solidFill>
                    <a:schemeClr val="bg1"/>
                  </a:solidFill>
                  <a:latin typeface="Calibri" panose="020F0502020204030204" pitchFamily="34" charset="0"/>
                  <a:ea typeface="微軟正黑體" panose="020B0604030504040204" pitchFamily="34" charset="-120"/>
                </a:rPr>
                <a:t> </a:t>
              </a:r>
              <a:r>
                <a:rPr lang="en-US" altLang="zh-TW" sz="1600" b="1" dirty="0">
                  <a:solidFill>
                    <a:schemeClr val="bg1"/>
                  </a:solidFill>
                  <a:latin typeface="Calibri" panose="020F0502020204030204" pitchFamily="34" charset="0"/>
                  <a:ea typeface="微軟正黑體" panose="020B0604030504040204" pitchFamily="34" charset="-120"/>
                </a:rPr>
                <a:t>10,</a:t>
              </a:r>
              <a:r>
                <a:rPr lang="zh-TW" altLang="en-US" sz="1600" b="1" dirty="0">
                  <a:solidFill>
                    <a:schemeClr val="bg1"/>
                  </a:solidFill>
                  <a:latin typeface="Calibri" panose="020F0502020204030204" pitchFamily="34" charset="0"/>
                  <a:ea typeface="微軟正黑體" panose="020B0604030504040204" pitchFamily="34" charset="-120"/>
                </a:rPr>
                <a:t> </a:t>
              </a:r>
              <a:r>
                <a:rPr lang="en-US" altLang="zh-TW" sz="1600" b="1" dirty="0">
                  <a:solidFill>
                    <a:schemeClr val="bg1"/>
                  </a:solidFill>
                  <a:latin typeface="Calibri" panose="020F0502020204030204" pitchFamily="34" charset="0"/>
                  <a:ea typeface="微軟正黑體" panose="020B0604030504040204" pitchFamily="34" charset="-120"/>
                </a:rPr>
                <a:t>15)</a:t>
              </a:r>
              <a:r>
                <a:rPr lang="zh-TW" altLang="en-US" sz="1600" b="1" dirty="0">
                  <a:solidFill>
                    <a:schemeClr val="bg1"/>
                  </a:solidFill>
                  <a:latin typeface="Calibri" panose="020F0502020204030204" pitchFamily="34" charset="0"/>
                  <a:ea typeface="微軟正黑體" panose="020B0604030504040204" pitchFamily="34" charset="-120"/>
                </a:rPr>
                <a:t>後，</a:t>
              </a:r>
              <a:br>
                <a:rPr lang="en-US" altLang="zh-TW" sz="1600" b="1" dirty="0">
                  <a:solidFill>
                    <a:schemeClr val="bg1"/>
                  </a:solidFill>
                  <a:latin typeface="Calibri" panose="020F0502020204030204" pitchFamily="34" charset="0"/>
                  <a:ea typeface="微軟正黑體" panose="020B0604030504040204" pitchFamily="34" charset="-120"/>
                </a:rPr>
              </a:br>
              <a:r>
                <a:rPr lang="zh-TW" altLang="en-US" sz="1600" b="1" dirty="0">
                  <a:solidFill>
                    <a:schemeClr val="bg1"/>
                  </a:solidFill>
                  <a:latin typeface="Calibri" panose="020F0502020204030204" pitchFamily="34" charset="0"/>
                  <a:ea typeface="微軟正黑體" panose="020B0604030504040204" pitchFamily="34" charset="-120"/>
                </a:rPr>
                <a:t>最低且能做出穩定決策之</a:t>
              </a:r>
              <a:br>
                <a:rPr lang="en-US" altLang="zh-TW" sz="1600" b="1" dirty="0">
                  <a:solidFill>
                    <a:schemeClr val="bg1"/>
                  </a:solidFill>
                  <a:latin typeface="Calibri" panose="020F0502020204030204" pitchFamily="34" charset="0"/>
                  <a:ea typeface="微軟正黑體" panose="020B0604030504040204" pitchFamily="34" charset="-120"/>
                </a:rPr>
              </a:br>
              <a:r>
                <a:rPr lang="en-US" altLang="zh-TW" sz="1600" b="1" dirty="0">
                  <a:solidFill>
                    <a:schemeClr val="bg1"/>
                  </a:solidFill>
                  <a:latin typeface="Calibri" panose="020F0502020204030204" pitchFamily="34" charset="0"/>
                  <a:ea typeface="微軟正黑體" panose="020B0604030504040204" pitchFamily="34" charset="-120"/>
                </a:rPr>
                <a:t>fps</a:t>
              </a:r>
              <a:r>
                <a:rPr lang="zh-TW" altLang="en-US" sz="1600" b="1" dirty="0">
                  <a:solidFill>
                    <a:schemeClr val="bg1"/>
                  </a:solidFill>
                  <a:latin typeface="Calibri" panose="020F0502020204030204" pitchFamily="34" charset="0"/>
                  <a:ea typeface="微軟正黑體" panose="020B0604030504040204" pitchFamily="34" charset="-120"/>
                </a:rPr>
                <a:t>為</a:t>
              </a:r>
              <a:r>
                <a:rPr lang="en-US" altLang="zh-TW" sz="1600" b="1" dirty="0">
                  <a:solidFill>
                    <a:schemeClr val="bg1"/>
                  </a:solidFill>
                  <a:latin typeface="Calibri" panose="020F0502020204030204" pitchFamily="34" charset="0"/>
                  <a:ea typeface="微軟正黑體" panose="020B0604030504040204" pitchFamily="34" charset="-120"/>
                </a:rPr>
                <a:t>10</a:t>
              </a:r>
            </a:p>
          </p:txBody>
        </p:sp>
        <p:sp>
          <p:nvSpPr>
            <p:cNvPr id="37" name="文字方塊 36">
              <a:extLst>
                <a:ext uri="{FF2B5EF4-FFF2-40B4-BE49-F238E27FC236}">
                  <a16:creationId xmlns:a16="http://schemas.microsoft.com/office/drawing/2014/main" id="{34E3000A-74BA-4362-B300-854CA3D059FE}"/>
                </a:ext>
              </a:extLst>
            </p:cNvPr>
            <p:cNvSpPr txBox="1"/>
            <p:nvPr/>
          </p:nvSpPr>
          <p:spPr>
            <a:xfrm>
              <a:off x="1631006" y="1427176"/>
              <a:ext cx="3096316" cy="461665"/>
            </a:xfrm>
            <a:prstGeom prst="rect">
              <a:avLst/>
            </a:prstGeom>
            <a:noFill/>
          </p:spPr>
          <p:txBody>
            <a:bodyPr wrap="square" rtlCol="0" anchor="ctr">
              <a:spAutoFit/>
            </a:bodyPr>
            <a:lstStyle/>
            <a:p>
              <a:pPr algn="ctr" rtl="0"/>
              <a:r>
                <a:rPr lang="zh-TW" altLang="en-US" sz="2400" b="1" dirty="0">
                  <a:solidFill>
                    <a:srgbClr val="FFFFFF"/>
                  </a:solidFill>
                  <a:latin typeface="微軟正黑體" panose="020B0604030504040204" pitchFamily="34" charset="-120"/>
                  <a:ea typeface="微軟正黑體" panose="020B0604030504040204" pitchFamily="34" charset="-120"/>
                </a:rPr>
                <a:t>相機角度、</a:t>
              </a:r>
              <a:r>
                <a:rPr lang="en-US" altLang="zh-TW" sz="2400" b="1" dirty="0">
                  <a:solidFill>
                    <a:srgbClr val="FFFFFF"/>
                  </a:solidFill>
                  <a:latin typeface="微軟正黑體" panose="020B0604030504040204" pitchFamily="34" charset="-120"/>
                  <a:ea typeface="微軟正黑體" panose="020B0604030504040204" pitchFamily="34" charset="-120"/>
                </a:rPr>
                <a:t>FPS</a:t>
              </a:r>
              <a:r>
                <a:rPr lang="zh-TW" altLang="en-US" sz="2400" b="1" dirty="0">
                  <a:solidFill>
                    <a:srgbClr val="FFFFFF"/>
                  </a:solidFill>
                  <a:latin typeface="微軟正黑體" panose="020B0604030504040204" pitchFamily="34" charset="-120"/>
                  <a:ea typeface="微軟正黑體" panose="020B0604030504040204" pitchFamily="34" charset="-120"/>
                </a:rPr>
                <a:t>設定</a:t>
              </a:r>
              <a:endParaRPr lang="zh-TW" altLang="en-US" sz="2400" b="1" i="0" strike="noStrike" kern="1200" baseline="0" dirty="0">
                <a:solidFill>
                  <a:srgbClr val="FFFFFF"/>
                </a:solidFill>
                <a:latin typeface="微軟正黑體" panose="020B0604030504040204" pitchFamily="34" charset="-120"/>
                <a:ea typeface="微軟正黑體" panose="020B0604030504040204" pitchFamily="34" charset="-120"/>
              </a:endParaRPr>
            </a:p>
          </p:txBody>
        </p:sp>
      </p:grpSp>
      <p:grpSp>
        <p:nvGrpSpPr>
          <p:cNvPr id="28" name="群組 27">
            <a:extLst>
              <a:ext uri="{FF2B5EF4-FFF2-40B4-BE49-F238E27FC236}">
                <a16:creationId xmlns:a16="http://schemas.microsoft.com/office/drawing/2014/main" id="{CF1E342F-0985-4E4C-B255-50F287C8FFC4}"/>
              </a:ext>
            </a:extLst>
          </p:cNvPr>
          <p:cNvGrpSpPr/>
          <p:nvPr/>
        </p:nvGrpSpPr>
        <p:grpSpPr>
          <a:xfrm>
            <a:off x="5132243" y="1273324"/>
            <a:ext cx="3710871" cy="1953090"/>
            <a:chOff x="1335584" y="1273324"/>
            <a:chExt cx="3710871" cy="1953090"/>
          </a:xfrm>
        </p:grpSpPr>
        <p:grpSp>
          <p:nvGrpSpPr>
            <p:cNvPr id="29" name="群組 28">
              <a:extLst>
                <a:ext uri="{FF2B5EF4-FFF2-40B4-BE49-F238E27FC236}">
                  <a16:creationId xmlns:a16="http://schemas.microsoft.com/office/drawing/2014/main" id="{7B083387-FDF2-40FF-9230-BEC01F23A338}"/>
                </a:ext>
              </a:extLst>
            </p:cNvPr>
            <p:cNvGrpSpPr/>
            <p:nvPr/>
          </p:nvGrpSpPr>
          <p:grpSpPr>
            <a:xfrm>
              <a:off x="1335584" y="1273324"/>
              <a:ext cx="3710871" cy="1953090"/>
              <a:chOff x="611494" y="1448747"/>
              <a:chExt cx="3420437" cy="1800230"/>
            </a:xfrm>
          </p:grpSpPr>
          <p:sp>
            <p:nvSpPr>
              <p:cNvPr id="32" name="圓角矩形 1">
                <a:extLst>
                  <a:ext uri="{FF2B5EF4-FFF2-40B4-BE49-F238E27FC236}">
                    <a16:creationId xmlns:a16="http://schemas.microsoft.com/office/drawing/2014/main" id="{454B5491-3DD4-4F52-8F1B-CEC925077D88}"/>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3" name="直線接點 32">
                <a:extLst>
                  <a:ext uri="{FF2B5EF4-FFF2-40B4-BE49-F238E27FC236}">
                    <a16:creationId xmlns:a16="http://schemas.microsoft.com/office/drawing/2014/main" id="{7708802A-F395-46C2-A2A8-C6AFB9AD075F}"/>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文字方塊 29">
              <a:extLst>
                <a:ext uri="{FF2B5EF4-FFF2-40B4-BE49-F238E27FC236}">
                  <a16:creationId xmlns:a16="http://schemas.microsoft.com/office/drawing/2014/main" id="{D73F06F7-0E77-4536-9129-A541F0559F25}"/>
                </a:ext>
              </a:extLst>
            </p:cNvPr>
            <p:cNvSpPr txBox="1"/>
            <p:nvPr/>
          </p:nvSpPr>
          <p:spPr>
            <a:xfrm>
              <a:off x="1538751" y="1978257"/>
              <a:ext cx="3280826" cy="830997"/>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只標記半圈，並著重在複雜過彎的部分，最後訓練張數為</a:t>
              </a:r>
              <a:r>
                <a:rPr lang="en-US" altLang="zh-TW" sz="1600" b="1" dirty="0">
                  <a:solidFill>
                    <a:schemeClr val="bg1"/>
                  </a:solidFill>
                  <a:latin typeface="Calibri" panose="020F0502020204030204" pitchFamily="34" charset="0"/>
                  <a:ea typeface="微軟正黑體" panose="020B0604030504040204" pitchFamily="34" charset="-120"/>
                </a:rPr>
                <a:t>52</a:t>
              </a:r>
              <a:r>
                <a:rPr lang="zh-TW" altLang="en-US" sz="1600" b="1" dirty="0">
                  <a:solidFill>
                    <a:schemeClr val="bg1"/>
                  </a:solidFill>
                  <a:latin typeface="Calibri" panose="020F0502020204030204" pitchFamily="34" charset="0"/>
                  <a:ea typeface="微軟正黑體" panose="020B0604030504040204" pitchFamily="34" charset="-120"/>
                </a:rPr>
                <a:t>張，就能穩定不壓線的走完</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31" name="文字方塊 30">
              <a:extLst>
                <a:ext uri="{FF2B5EF4-FFF2-40B4-BE49-F238E27FC236}">
                  <a16:creationId xmlns:a16="http://schemas.microsoft.com/office/drawing/2014/main" id="{1189F1AD-51AB-4A6E-A189-790EA5DC2F41}"/>
                </a:ext>
              </a:extLst>
            </p:cNvPr>
            <p:cNvSpPr txBox="1"/>
            <p:nvPr/>
          </p:nvSpPr>
          <p:spPr>
            <a:xfrm>
              <a:off x="1631006" y="1473342"/>
              <a:ext cx="3096316" cy="369332"/>
            </a:xfrm>
            <a:prstGeom prst="rect">
              <a:avLst/>
            </a:prstGeom>
            <a:noFill/>
          </p:spPr>
          <p:txBody>
            <a:bodyPr wrap="square" rtlCol="0" anchor="ctr">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資料標記、變免</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overfitting</a:t>
              </a:r>
              <a:endPar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grpSp>
      <p:sp>
        <p:nvSpPr>
          <p:cNvPr id="2" name="TextBox 14"/>
          <p:cNvSpPr txBox="1">
            <a:spLocks noChangeArrowheads="1"/>
          </p:cNvSpPr>
          <p:nvPr/>
        </p:nvSpPr>
        <p:spPr bwMode="auto">
          <a:xfrm>
            <a:off x="1191568" y="481236"/>
            <a:ext cx="5400600"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解決方法 </a:t>
            </a:r>
            <a:r>
              <a:rPr lang="en-US" altLang="zh-TW" sz="2400" b="1" kern="0" dirty="0">
                <a:solidFill>
                  <a:schemeClr val="tx2">
                    <a:lumMod val="75000"/>
                  </a:schemeClr>
                </a:solidFill>
                <a:latin typeface="微软雅黑" pitchFamily="34" charset="-122"/>
                <a:ea typeface="微软雅黑" pitchFamily="34" charset="-122"/>
              </a:rPr>
              <a:t>–</a:t>
            </a:r>
            <a:r>
              <a:rPr lang="zh-TW" altLang="en-US" sz="2400" b="1" kern="0" dirty="0">
                <a:solidFill>
                  <a:schemeClr val="tx2">
                    <a:lumMod val="75000"/>
                  </a:schemeClr>
                </a:solidFill>
                <a:latin typeface="微软雅黑" pitchFamily="34" charset="-122"/>
                <a:ea typeface="微软雅黑" pitchFamily="34" charset="-122"/>
              </a:rPr>
              <a:t> 競速賽</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grpSp>
        <p:nvGrpSpPr>
          <p:cNvPr id="6" name="群組 5">
            <a:extLst>
              <a:ext uri="{FF2B5EF4-FFF2-40B4-BE49-F238E27FC236}">
                <a16:creationId xmlns:a16="http://schemas.microsoft.com/office/drawing/2014/main" id="{6F4D875B-6736-4AAA-8C03-E41CC8F673CB}"/>
              </a:ext>
            </a:extLst>
          </p:cNvPr>
          <p:cNvGrpSpPr/>
          <p:nvPr/>
        </p:nvGrpSpPr>
        <p:grpSpPr>
          <a:xfrm>
            <a:off x="1335584" y="1273324"/>
            <a:ext cx="3710871" cy="1953090"/>
            <a:chOff x="1335584" y="1273324"/>
            <a:chExt cx="3710871" cy="1953090"/>
          </a:xfrm>
        </p:grpSpPr>
        <p:grpSp>
          <p:nvGrpSpPr>
            <p:cNvPr id="25" name="群組 24">
              <a:extLst>
                <a:ext uri="{FF2B5EF4-FFF2-40B4-BE49-F238E27FC236}">
                  <a16:creationId xmlns:a16="http://schemas.microsoft.com/office/drawing/2014/main" id="{278EC5B4-C7A1-4519-B3BA-7ADB0B025876}"/>
                </a:ext>
              </a:extLst>
            </p:cNvPr>
            <p:cNvGrpSpPr/>
            <p:nvPr/>
          </p:nvGrpSpPr>
          <p:grpSpPr>
            <a:xfrm>
              <a:off x="1335584" y="1273324"/>
              <a:ext cx="3710871" cy="1953090"/>
              <a:chOff x="611494" y="1448747"/>
              <a:chExt cx="3420437" cy="1800230"/>
            </a:xfrm>
          </p:grpSpPr>
          <p:sp>
            <p:nvSpPr>
              <p:cNvPr id="26" name="圓角矩形 1">
                <a:extLst>
                  <a:ext uri="{FF2B5EF4-FFF2-40B4-BE49-F238E27FC236}">
                    <a16:creationId xmlns:a16="http://schemas.microsoft.com/office/drawing/2014/main" id="{3BB95253-2E20-4A1A-AC56-A206A751B8FC}"/>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27" name="直線接點 26">
                <a:extLst>
                  <a:ext uri="{FF2B5EF4-FFF2-40B4-BE49-F238E27FC236}">
                    <a16:creationId xmlns:a16="http://schemas.microsoft.com/office/drawing/2014/main" id="{89A43996-DD4F-4FB2-BF59-7B7428A3240A}"/>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文字方塊 14">
              <a:extLst>
                <a:ext uri="{FF2B5EF4-FFF2-40B4-BE49-F238E27FC236}">
                  <a16:creationId xmlns:a16="http://schemas.microsoft.com/office/drawing/2014/main" id="{317BC2AB-4BD3-4DCF-BCB7-4315E3949449}"/>
                </a:ext>
              </a:extLst>
            </p:cNvPr>
            <p:cNvSpPr txBox="1"/>
            <p:nvPr/>
          </p:nvSpPr>
          <p:spPr>
            <a:xfrm>
              <a:off x="1538751" y="1978257"/>
              <a:ext cx="3280826" cy="830997"/>
            </a:xfrm>
            <a:prstGeom prst="rect">
              <a:avLst/>
            </a:prstGeom>
            <a:noFill/>
          </p:spPr>
          <p:txBody>
            <a:bodyPr wrap="square" rtlCol="0">
              <a:spAutoFit/>
            </a:bodyPr>
            <a:lstStyle/>
            <a:p>
              <a:pPr marL="288000" indent="-288000" rtl="0">
                <a:spcBef>
                  <a:spcPts val="600"/>
                </a:spcBef>
                <a:buSzPts val="1600"/>
                <a:buFont typeface="Wingdings" panose="05000000000000000000" pitchFamily="2" charset="2"/>
                <a:buChar char="ü"/>
              </a:pPr>
              <a:r>
                <a:rPr lang="en-US" altLang="zh-TW" sz="1600" b="1" dirty="0">
                  <a:solidFill>
                    <a:schemeClr val="bg1"/>
                  </a:solidFill>
                  <a:latin typeface="Calibri" panose="020F0502020204030204" pitchFamily="34" charset="0"/>
                  <a:ea typeface="微軟正黑體" panose="020B0604030504040204" pitchFamily="34" charset="-120"/>
                </a:rPr>
                <a:t>DQN</a:t>
              </a:r>
              <a:r>
                <a:rPr lang="zh-TW" altLang="en-US" sz="1600" b="1" dirty="0">
                  <a:solidFill>
                    <a:schemeClr val="bg1"/>
                  </a:solidFill>
                  <a:latin typeface="Calibri" panose="020F0502020204030204" pitchFamily="34" charset="0"/>
                  <a:ea typeface="微軟正黑體" panose="020B0604030504040204" pitchFamily="34" charset="-120"/>
                </a:rPr>
                <a:t>因受場地影響過大，最後採以層數最低的</a:t>
              </a:r>
              <a:r>
                <a:rPr lang="en-US" altLang="zh-TW" sz="1600" b="1" dirty="0">
                  <a:solidFill>
                    <a:schemeClr val="bg1"/>
                  </a:solidFill>
                  <a:latin typeface="Calibri" panose="020F0502020204030204" pitchFamily="34" charset="0"/>
                  <a:ea typeface="微軟正黑體" panose="020B0604030504040204" pitchFamily="34" charset="-120"/>
                </a:rPr>
                <a:t>ResNet18</a:t>
              </a:r>
              <a:r>
                <a:rPr lang="zh-TW" altLang="en-US" sz="1600" b="1" dirty="0">
                  <a:solidFill>
                    <a:schemeClr val="bg1"/>
                  </a:solidFill>
                  <a:latin typeface="Calibri" panose="020F0502020204030204" pitchFamily="34" charset="0"/>
                  <a:ea typeface="微軟正黑體" panose="020B0604030504040204" pitchFamily="34" charset="-120"/>
                </a:rPr>
                <a:t>，作為模型，就足夠穩定</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17" name="文字方塊 16">
              <a:extLst>
                <a:ext uri="{FF2B5EF4-FFF2-40B4-BE49-F238E27FC236}">
                  <a16:creationId xmlns:a16="http://schemas.microsoft.com/office/drawing/2014/main" id="{8F4EF1AC-CE4E-4F08-8CED-F117DA90074A}"/>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使用模型選擇</a:t>
              </a:r>
            </a:p>
          </p:txBody>
        </p:sp>
      </p:grpSp>
    </p:spTree>
    <p:extLst>
      <p:ext uri="{BB962C8B-B14F-4D97-AF65-F5344CB8AC3E}">
        <p14:creationId xmlns:p14="http://schemas.microsoft.com/office/powerpoint/2010/main" val="444596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471488" y="2044264"/>
            <a:ext cx="9217024" cy="672364"/>
          </a:xfrm>
          <a:prstGeom prst="rect">
            <a:avLst/>
          </a:prstGeom>
          <a:noFill/>
        </p:spPr>
        <p:txBody>
          <a:bodyPr wrap="square" lIns="68580" tIns="34290" rIns="68580" bIns="34290" rtlCol="0">
            <a:spAutoFit/>
          </a:bodyPr>
          <a:lstStyle/>
          <a:p>
            <a:pPr algn="ctr" fontAlgn="base">
              <a:lnSpc>
                <a:spcPct val="120000"/>
              </a:lnSpc>
            </a:pPr>
            <a:r>
              <a:rPr lang="zh-TW" altLang="en-US" sz="3600" b="1" dirty="0">
                <a:solidFill>
                  <a:schemeClr val="bg1"/>
                </a:solidFill>
                <a:latin typeface="Yu Gothic UI" panose="020B0500000000000000" pitchFamily="34" charset="-128"/>
                <a:ea typeface="Yu Gothic UI" panose="020B0500000000000000" pitchFamily="34" charset="-128"/>
                <a:cs typeface="+mn-ea"/>
              </a:rPr>
              <a:t>分工</a:t>
            </a:r>
            <a:endParaRPr lang="zh-CN" altLang="en-US" sz="3600" b="1" dirty="0">
              <a:solidFill>
                <a:schemeClr val="bg1"/>
              </a:solidFill>
              <a:latin typeface="Yu Gothic UI" panose="020B0500000000000000" pitchFamily="34" charset="-128"/>
              <a:ea typeface="Yu Gothic UI" panose="020B0500000000000000" pitchFamily="34" charset="-128"/>
              <a:cs typeface="+mn-ea"/>
            </a:endParaRP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a:t>
              </a:r>
              <a:r>
                <a:rPr lang="en-US" altLang="zh-TW" sz="2800" b="1" dirty="0">
                  <a:solidFill>
                    <a:schemeClr val="bg1"/>
                  </a:solidFill>
                  <a:latin typeface="Adobe Gothic Std B" pitchFamily="34" charset="-128"/>
                  <a:ea typeface="Adobe Gothic Std B" pitchFamily="34" charset="-128"/>
                </a:rPr>
                <a:t>3</a:t>
              </a:r>
              <a:r>
                <a:rPr lang="en-US" altLang="zh-CN" sz="2800" b="1" dirty="0">
                  <a:solidFill>
                    <a:schemeClr val="bg1"/>
                  </a:solidFill>
                  <a:latin typeface="Adobe Gothic Std B" pitchFamily="34" charset="-128"/>
                  <a:ea typeface="Adobe Gothic Std B" pitchFamily="34" charset="-128"/>
                </a:rPr>
                <a:t>  </a:t>
              </a:r>
              <a:endParaRPr lang="zh-CN" altLang="en-US" sz="2800" dirty="0">
                <a:solidFill>
                  <a:schemeClr val="bg1"/>
                </a:solidFill>
                <a:latin typeface="Adobe Gothic Std B" pitchFamily="34" charset="-128"/>
                <a:ea typeface="微软雅黑" panose="020B0503020204020204" pitchFamily="34" charset="-122"/>
              </a:endParaRPr>
            </a:p>
          </p:txBody>
        </p:sp>
      </p:grpSp>
      <p:sp>
        <p:nvSpPr>
          <p:cNvPr id="9" name="投影片編號版面配置區 8">
            <a:extLst>
              <a:ext uri="{FF2B5EF4-FFF2-40B4-BE49-F238E27FC236}">
                <a16:creationId xmlns:a16="http://schemas.microsoft.com/office/drawing/2014/main" id="{7C038FC7-8EBB-4952-93E3-6F33A337BCC0}"/>
              </a:ext>
            </a:extLst>
          </p:cNvPr>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Tree>
    <p:extLst>
      <p:ext uri="{BB962C8B-B14F-4D97-AF65-F5344CB8AC3E}">
        <p14:creationId xmlns:p14="http://schemas.microsoft.com/office/powerpoint/2010/main" val="1829747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p:cNvSpPr txBox="1">
            <a:spLocks noChangeArrowheads="1"/>
          </p:cNvSpPr>
          <p:nvPr/>
        </p:nvSpPr>
        <p:spPr bwMode="auto">
          <a:xfrm>
            <a:off x="1191568" y="481236"/>
            <a:ext cx="4896544"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組員分工</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
        <p:nvSpPr>
          <p:cNvPr id="8" name="文字方塊 7">
            <a:extLst>
              <a:ext uri="{FF2B5EF4-FFF2-40B4-BE49-F238E27FC236}">
                <a16:creationId xmlns:a16="http://schemas.microsoft.com/office/drawing/2014/main" id="{92F2FCD6-6108-4690-AD9C-BA0C7A472838}"/>
              </a:ext>
            </a:extLst>
          </p:cNvPr>
          <p:cNvSpPr txBox="1"/>
          <p:nvPr/>
        </p:nvSpPr>
        <p:spPr>
          <a:xfrm>
            <a:off x="759520" y="1849388"/>
            <a:ext cx="2607868" cy="369332"/>
          </a:xfrm>
          <a:prstGeom prst="rect">
            <a:avLst/>
          </a:prstGeom>
          <a:noFill/>
        </p:spPr>
        <p:txBody>
          <a:bodyPr wrap="square" rtlCol="0">
            <a:spAutoFit/>
          </a:bodyPr>
          <a:lstStyle/>
          <a:p>
            <a:pPr algn="ctr">
              <a:spcBef>
                <a:spcPts val="600"/>
              </a:spcBef>
            </a:pPr>
            <a:r>
              <a:rPr lang="zh-TW" altLang="en-US" b="1" dirty="0">
                <a:latin typeface="Arial" panose="020B0604020202020204" pitchFamily="34" charset="0"/>
                <a:ea typeface="Yu Gothic UI" panose="020B0500000000000000" pitchFamily="34" charset="-128"/>
              </a:rPr>
              <a:t>徐紹崴 </a:t>
            </a:r>
            <a:r>
              <a:rPr lang="en-US" altLang="zh-TW" b="1" dirty="0">
                <a:latin typeface="Arial" panose="020B0604020202020204" pitchFamily="34" charset="0"/>
                <a:ea typeface="Yu Gothic UI" panose="020B0500000000000000" pitchFamily="34" charset="-128"/>
              </a:rPr>
              <a:t>110598010</a:t>
            </a:r>
            <a:r>
              <a:rPr lang="zh-TW" altLang="en-US" b="1" dirty="0">
                <a:latin typeface="Arial" panose="020B0604020202020204" pitchFamily="34" charset="0"/>
                <a:ea typeface="Yu Gothic UI" panose="020B0500000000000000" pitchFamily="34" charset="-128"/>
              </a:rPr>
              <a:t> </a:t>
            </a:r>
            <a:endParaRPr lang="en-US" altLang="zh-TW" b="1" dirty="0">
              <a:latin typeface="Arial" panose="020B0604020202020204" pitchFamily="34" charset="0"/>
              <a:ea typeface="Yu Gothic UI" panose="020B0500000000000000" pitchFamily="34" charset="-128"/>
            </a:endParaRPr>
          </a:p>
        </p:txBody>
      </p:sp>
      <p:sp>
        <p:nvSpPr>
          <p:cNvPr id="10" name="矩形: 圓角 9">
            <a:extLst>
              <a:ext uri="{FF2B5EF4-FFF2-40B4-BE49-F238E27FC236}">
                <a16:creationId xmlns:a16="http://schemas.microsoft.com/office/drawing/2014/main" id="{2A0F5C31-CE8B-4264-BD5F-980F2CE3E3D0}"/>
              </a:ext>
            </a:extLst>
          </p:cNvPr>
          <p:cNvSpPr/>
          <p:nvPr/>
        </p:nvSpPr>
        <p:spPr>
          <a:xfrm>
            <a:off x="1167661" y="2466321"/>
            <a:ext cx="1791586" cy="132728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Bef>
                <a:spcPts val="600"/>
              </a:spcBef>
            </a:pPr>
            <a:r>
              <a:rPr lang="zh-TW" altLang="en-US" sz="2000" dirty="0">
                <a:ea typeface="微軟正黑體" panose="020B0604030504040204" pitchFamily="34" charset="-120"/>
              </a:rPr>
              <a:t>資料蒐集</a:t>
            </a:r>
            <a:endParaRPr lang="en-US" altLang="zh-TW" sz="2000" dirty="0">
              <a:ea typeface="微軟正黑體" panose="020B0604030504040204" pitchFamily="34" charset="-120"/>
            </a:endParaRPr>
          </a:p>
          <a:p>
            <a:pPr algn="ctr">
              <a:spcBef>
                <a:spcPts val="600"/>
              </a:spcBef>
            </a:pPr>
            <a:r>
              <a:rPr lang="zh-TW" altLang="en-US" sz="2000" dirty="0">
                <a:ea typeface="微軟正黑體" panose="020B0604030504040204" pitchFamily="34" charset="-120"/>
              </a:rPr>
              <a:t>策略設計</a:t>
            </a:r>
            <a:endParaRPr lang="en-US" altLang="zh-TW" sz="2000" dirty="0">
              <a:ea typeface="微軟正黑體" panose="020B0604030504040204" pitchFamily="34" charset="-120"/>
            </a:endParaRPr>
          </a:p>
          <a:p>
            <a:pPr algn="ctr">
              <a:spcBef>
                <a:spcPts val="600"/>
              </a:spcBef>
            </a:pPr>
            <a:r>
              <a:rPr lang="zh-TW" altLang="en-US" sz="2000" dirty="0">
                <a:ea typeface="微軟正黑體" panose="020B0604030504040204" pitchFamily="34" charset="-120"/>
              </a:rPr>
              <a:t>策略實現</a:t>
            </a:r>
            <a:endParaRPr lang="en-US" altLang="zh-TW" sz="2000" dirty="0">
              <a:ea typeface="微軟正黑體" panose="020B0604030504040204" pitchFamily="34" charset="-120"/>
            </a:endParaRPr>
          </a:p>
        </p:txBody>
      </p:sp>
      <p:sp>
        <p:nvSpPr>
          <p:cNvPr id="12" name="文字方塊 11">
            <a:extLst>
              <a:ext uri="{FF2B5EF4-FFF2-40B4-BE49-F238E27FC236}">
                <a16:creationId xmlns:a16="http://schemas.microsoft.com/office/drawing/2014/main" id="{AC79751E-DF62-43B7-AAB9-52A06DDBFF01}"/>
              </a:ext>
            </a:extLst>
          </p:cNvPr>
          <p:cNvSpPr txBox="1"/>
          <p:nvPr/>
        </p:nvSpPr>
        <p:spPr>
          <a:xfrm>
            <a:off x="3367388" y="1849388"/>
            <a:ext cx="2607868" cy="369332"/>
          </a:xfrm>
          <a:prstGeom prst="rect">
            <a:avLst/>
          </a:prstGeom>
          <a:noFill/>
        </p:spPr>
        <p:txBody>
          <a:bodyPr wrap="square" rtlCol="0">
            <a:spAutoFit/>
          </a:bodyPr>
          <a:lstStyle/>
          <a:p>
            <a:pPr algn="ctr">
              <a:spcBef>
                <a:spcPts val="600"/>
              </a:spcBef>
            </a:pPr>
            <a:r>
              <a:rPr lang="zh-TW" altLang="en-US" b="1" dirty="0">
                <a:latin typeface="Arial" panose="020B0604020202020204" pitchFamily="34" charset="0"/>
                <a:ea typeface="Yu Gothic UI" panose="020B0500000000000000" pitchFamily="34" charset="-128"/>
              </a:rPr>
              <a:t>劉文揚 </a:t>
            </a:r>
            <a:r>
              <a:rPr lang="en-US" altLang="zh-TW" b="1" dirty="0">
                <a:latin typeface="Arial" panose="020B0604020202020204" pitchFamily="34" charset="0"/>
                <a:ea typeface="Yu Gothic UI" panose="020B0500000000000000" pitchFamily="34" charset="-128"/>
              </a:rPr>
              <a:t>110598096</a:t>
            </a:r>
          </a:p>
        </p:txBody>
      </p:sp>
      <p:sp>
        <p:nvSpPr>
          <p:cNvPr id="13" name="矩形: 圓角 12">
            <a:extLst>
              <a:ext uri="{FF2B5EF4-FFF2-40B4-BE49-F238E27FC236}">
                <a16:creationId xmlns:a16="http://schemas.microsoft.com/office/drawing/2014/main" id="{C21A0903-2002-480F-9AD1-C694EE657B3B}"/>
              </a:ext>
            </a:extLst>
          </p:cNvPr>
          <p:cNvSpPr/>
          <p:nvPr/>
        </p:nvSpPr>
        <p:spPr>
          <a:xfrm>
            <a:off x="3715474" y="2466321"/>
            <a:ext cx="2024551" cy="13272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spcBef>
                <a:spcPts val="600"/>
              </a:spcBef>
            </a:pPr>
            <a:r>
              <a:rPr lang="zh-TW" altLang="en-US" sz="2000" dirty="0">
                <a:ea typeface="微軟正黑體" panose="020B0604030504040204" pitchFamily="34" charset="-120"/>
              </a:rPr>
              <a:t>資料蒐集</a:t>
            </a:r>
            <a:endParaRPr lang="en-US" altLang="zh-TW" sz="2000" dirty="0">
              <a:ea typeface="微軟正黑體" panose="020B0604030504040204" pitchFamily="34" charset="-120"/>
            </a:endParaRPr>
          </a:p>
          <a:p>
            <a:pPr algn="ctr">
              <a:spcBef>
                <a:spcPts val="600"/>
              </a:spcBef>
            </a:pPr>
            <a:r>
              <a:rPr lang="zh-TW" altLang="en-US" sz="2000" dirty="0">
                <a:ea typeface="微軟正黑體" panose="020B0604030504040204" pitchFamily="34" charset="-120"/>
              </a:rPr>
              <a:t>資料標記</a:t>
            </a:r>
            <a:endParaRPr lang="en-US" altLang="zh-TW" sz="2000" dirty="0">
              <a:ea typeface="微軟正黑體" panose="020B0604030504040204" pitchFamily="34" charset="-120"/>
            </a:endParaRPr>
          </a:p>
          <a:p>
            <a:pPr algn="ctr">
              <a:spcBef>
                <a:spcPts val="600"/>
              </a:spcBef>
            </a:pPr>
            <a:r>
              <a:rPr lang="zh-TW" altLang="en-US" sz="2000" dirty="0">
                <a:ea typeface="微軟正黑體" panose="020B0604030504040204" pitchFamily="34" charset="-120"/>
              </a:rPr>
              <a:t>策略設計</a:t>
            </a:r>
            <a:endParaRPr lang="en-US" altLang="zh-TW" sz="2000" dirty="0">
              <a:ea typeface="微軟正黑體" panose="020B0604030504040204" pitchFamily="34" charset="-120"/>
            </a:endParaRPr>
          </a:p>
        </p:txBody>
      </p:sp>
      <p:sp>
        <p:nvSpPr>
          <p:cNvPr id="14" name="文字方塊 13">
            <a:extLst>
              <a:ext uri="{FF2B5EF4-FFF2-40B4-BE49-F238E27FC236}">
                <a16:creationId xmlns:a16="http://schemas.microsoft.com/office/drawing/2014/main" id="{11C6AD81-249D-4F7E-9790-9F436AE2CCE1}"/>
              </a:ext>
            </a:extLst>
          </p:cNvPr>
          <p:cNvSpPr txBox="1"/>
          <p:nvPr/>
        </p:nvSpPr>
        <p:spPr>
          <a:xfrm>
            <a:off x="6088112" y="1849388"/>
            <a:ext cx="2607868" cy="369332"/>
          </a:xfrm>
          <a:prstGeom prst="rect">
            <a:avLst/>
          </a:prstGeom>
          <a:noFill/>
        </p:spPr>
        <p:txBody>
          <a:bodyPr wrap="square" rtlCol="0">
            <a:spAutoFit/>
          </a:bodyPr>
          <a:lstStyle/>
          <a:p>
            <a:pPr algn="ctr">
              <a:spcBef>
                <a:spcPts val="600"/>
              </a:spcBef>
            </a:pPr>
            <a:r>
              <a:rPr lang="zh-TW" altLang="en-US" b="1" dirty="0">
                <a:latin typeface="Arial" panose="020B0604020202020204" pitchFamily="34" charset="0"/>
                <a:ea typeface="Yu Gothic UI" panose="020B0500000000000000" pitchFamily="34" charset="-128"/>
              </a:rPr>
              <a:t>謝狄峰 </a:t>
            </a:r>
            <a:r>
              <a:rPr lang="en-US" altLang="zh-TW" b="1" dirty="0">
                <a:latin typeface="Arial" panose="020B0604020202020204" pitchFamily="34" charset="0"/>
                <a:ea typeface="Yu Gothic UI" panose="020B0500000000000000" pitchFamily="34" charset="-128"/>
              </a:rPr>
              <a:t>110598087</a:t>
            </a:r>
          </a:p>
        </p:txBody>
      </p:sp>
      <p:sp>
        <p:nvSpPr>
          <p:cNvPr id="15" name="矩形: 圓角 14">
            <a:extLst>
              <a:ext uri="{FF2B5EF4-FFF2-40B4-BE49-F238E27FC236}">
                <a16:creationId xmlns:a16="http://schemas.microsoft.com/office/drawing/2014/main" id="{30B5764F-8455-4142-948A-720B9DAFB984}"/>
              </a:ext>
            </a:extLst>
          </p:cNvPr>
          <p:cNvSpPr/>
          <p:nvPr/>
        </p:nvSpPr>
        <p:spPr>
          <a:xfrm>
            <a:off x="6526655" y="2466321"/>
            <a:ext cx="1791586" cy="132728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Bef>
                <a:spcPts val="600"/>
              </a:spcBef>
            </a:pPr>
            <a:r>
              <a:rPr lang="zh-TW" altLang="en-US" sz="2000" dirty="0">
                <a:ea typeface="微軟正黑體" panose="020B0604030504040204" pitchFamily="34" charset="-120"/>
              </a:rPr>
              <a:t>資料蒐集</a:t>
            </a:r>
            <a:endParaRPr lang="en-US" altLang="zh-TW" sz="2000" dirty="0">
              <a:ea typeface="微軟正黑體" panose="020B0604030504040204" pitchFamily="34" charset="-120"/>
            </a:endParaRPr>
          </a:p>
          <a:p>
            <a:pPr algn="ctr">
              <a:spcBef>
                <a:spcPts val="600"/>
              </a:spcBef>
            </a:pPr>
            <a:r>
              <a:rPr lang="zh-TW" altLang="en-US" sz="2000" dirty="0">
                <a:ea typeface="微軟正黑體" panose="020B0604030504040204" pitchFamily="34" charset="-120"/>
              </a:rPr>
              <a:t>策略設計</a:t>
            </a:r>
            <a:endParaRPr lang="en-US" altLang="zh-TW" sz="2000" dirty="0">
              <a:ea typeface="微軟正黑體" panose="020B0604030504040204" pitchFamily="34" charset="-120"/>
            </a:endParaRPr>
          </a:p>
        </p:txBody>
      </p:sp>
    </p:spTree>
    <p:extLst>
      <p:ext uri="{BB962C8B-B14F-4D97-AF65-F5344CB8AC3E}">
        <p14:creationId xmlns:p14="http://schemas.microsoft.com/office/powerpoint/2010/main" val="1800849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8" grpId="0"/>
      <p:bldP spid="10" grpId="0" animBg="1"/>
      <p:bldP spid="12" grpId="0"/>
      <p:bldP spid="13" grpId="0" animBg="1"/>
      <p:bldP spid="14" grpId="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91"/>
          <p:cNvSpPr>
            <a:spLocks noChangeArrowheads="1"/>
          </p:cNvSpPr>
          <p:nvPr/>
        </p:nvSpPr>
        <p:spPr bwMode="auto">
          <a:xfrm flipV="1">
            <a:off x="7899400" y="1920825"/>
            <a:ext cx="2260600" cy="1833563"/>
          </a:xfrm>
          <a:custGeom>
            <a:avLst/>
            <a:gdLst/>
            <a:ahLst/>
            <a:cxnLst/>
            <a:rect l="l" t="t" r="r" b="b"/>
            <a:pathLst>
              <a:path w="1752600" h="1295400">
                <a:moveTo>
                  <a:pt x="0" y="1295400"/>
                </a:moveTo>
                <a:lnTo>
                  <a:pt x="1752600" y="1295400"/>
                </a:lnTo>
                <a:lnTo>
                  <a:pt x="1752600" y="0"/>
                </a:lnTo>
                <a:lnTo>
                  <a:pt x="714154" y="0"/>
                </a:lnTo>
                <a:close/>
              </a:path>
            </a:pathLst>
          </a:custGeom>
          <a:solidFill>
            <a:srgbClr val="052E65"/>
          </a:solidFill>
          <a:ln>
            <a:noFill/>
          </a:ln>
          <a:effectLst/>
        </p:spPr>
        <p:txBody>
          <a:bodyPr wrap="none" anchor="ctr"/>
          <a:lstStyle/>
          <a:p>
            <a:endParaRPr lang="zh-CN" altLang="en-US" dirty="0">
              <a:solidFill>
                <a:schemeClr val="bg1"/>
              </a:solidFill>
              <a:ea typeface="微软雅黑" panose="020B0503020204020204" pitchFamily="34" charset="-122"/>
            </a:endParaRPr>
          </a:p>
        </p:txBody>
      </p:sp>
      <p:sp>
        <p:nvSpPr>
          <p:cNvPr id="3" name="AutoShape 292"/>
          <p:cNvSpPr>
            <a:spLocks noChangeArrowheads="1"/>
          </p:cNvSpPr>
          <p:nvPr/>
        </p:nvSpPr>
        <p:spPr bwMode="auto">
          <a:xfrm flipV="1">
            <a:off x="12080" y="1903453"/>
            <a:ext cx="4665655" cy="1851492"/>
          </a:xfrm>
          <a:custGeom>
            <a:avLst/>
            <a:gdLst>
              <a:gd name="connsiteX0" fmla="*/ 1231314 w 4191000"/>
              <a:gd name="connsiteY0" fmla="*/ 1289066 h 1295400"/>
              <a:gd name="connsiteX1" fmla="*/ 3476846 w 4191000"/>
              <a:gd name="connsiteY1" fmla="*/ 1295400 h 1295400"/>
              <a:gd name="connsiteX2" fmla="*/ 4191000 w 4191000"/>
              <a:gd name="connsiteY2" fmla="*/ 0 h 1295400"/>
              <a:gd name="connsiteX3" fmla="*/ 0 w 4191000"/>
              <a:gd name="connsiteY3" fmla="*/ 0 h 1295400"/>
              <a:gd name="connsiteX4" fmla="*/ 1231314 w 4191000"/>
              <a:gd name="connsiteY4" fmla="*/ 1289066 h 1295400"/>
              <a:gd name="connsiteX0" fmla="*/ 7995 w 2967681"/>
              <a:gd name="connsiteY0" fmla="*/ 1301733 h 1308067"/>
              <a:gd name="connsiteX1" fmla="*/ 2253527 w 2967681"/>
              <a:gd name="connsiteY1" fmla="*/ 1308067 h 1308067"/>
              <a:gd name="connsiteX2" fmla="*/ 2967681 w 2967681"/>
              <a:gd name="connsiteY2" fmla="*/ 12667 h 1308067"/>
              <a:gd name="connsiteX3" fmla="*/ 0 w 2967681"/>
              <a:gd name="connsiteY3" fmla="*/ 0 h 1308067"/>
              <a:gd name="connsiteX4" fmla="*/ 7995 w 2967681"/>
              <a:gd name="connsiteY4" fmla="*/ 1301733 h 1308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7681" h="1308067">
                <a:moveTo>
                  <a:pt x="7995" y="1301733"/>
                </a:moveTo>
                <a:lnTo>
                  <a:pt x="2253527" y="1308067"/>
                </a:lnTo>
                <a:lnTo>
                  <a:pt x="2967681" y="12667"/>
                </a:lnTo>
                <a:lnTo>
                  <a:pt x="0" y="0"/>
                </a:lnTo>
                <a:cubicBezTo>
                  <a:pt x="0" y="431800"/>
                  <a:pt x="7995" y="869933"/>
                  <a:pt x="7995" y="1301733"/>
                </a:cubicBezTo>
                <a:close/>
              </a:path>
            </a:pathLst>
          </a:custGeom>
          <a:solidFill>
            <a:srgbClr val="052E65"/>
          </a:solidFill>
          <a:ln>
            <a:noFill/>
          </a:ln>
          <a:effectLst/>
        </p:spPr>
        <p:txBody>
          <a:bodyPr wrap="none" anchor="ctr"/>
          <a:lstStyle/>
          <a:p>
            <a:endParaRPr lang="zh-CN" altLang="en-US" dirty="0">
              <a:solidFill>
                <a:schemeClr val="bg1"/>
              </a:solidFill>
              <a:ea typeface="微软雅黑" panose="020B0503020204020204" pitchFamily="34" charset="-122"/>
            </a:endParaRPr>
          </a:p>
        </p:txBody>
      </p:sp>
      <p:sp>
        <p:nvSpPr>
          <p:cNvPr id="6" name="WordArt 20"/>
          <p:cNvSpPr>
            <a:spLocks noChangeArrowheads="1" noChangeShapeType="1" noTextEdit="1"/>
          </p:cNvSpPr>
          <p:nvPr/>
        </p:nvSpPr>
        <p:spPr bwMode="auto">
          <a:xfrm>
            <a:off x="4838824" y="1865388"/>
            <a:ext cx="2286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2800" b="1" kern="10" dirty="0">
                <a:solidFill>
                  <a:srgbClr val="052E65"/>
                </a:solidFill>
                <a:latin typeface="Arial"/>
                <a:ea typeface="微软雅黑" panose="020B0503020204020204" pitchFamily="34" charset="-122"/>
                <a:cs typeface="Arial"/>
              </a:rPr>
              <a:t>1</a:t>
            </a:r>
            <a:endParaRPr lang="zh-CN" altLang="en-US" sz="2800" b="1" kern="10" dirty="0">
              <a:solidFill>
                <a:srgbClr val="052E65"/>
              </a:solidFill>
              <a:latin typeface="Arial"/>
              <a:ea typeface="微软雅黑" panose="020B0503020204020204" pitchFamily="34" charset="-122"/>
              <a:cs typeface="Arial"/>
            </a:endParaRPr>
          </a:p>
        </p:txBody>
      </p:sp>
      <p:sp>
        <p:nvSpPr>
          <p:cNvPr id="7" name="Rectangle 22"/>
          <p:cNvSpPr>
            <a:spLocks noChangeArrowheads="1"/>
          </p:cNvSpPr>
          <p:nvPr/>
        </p:nvSpPr>
        <p:spPr bwMode="auto">
          <a:xfrm>
            <a:off x="5296024" y="1863157"/>
            <a:ext cx="2971800"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lnSpc>
                <a:spcPct val="120000"/>
              </a:lnSpc>
            </a:pPr>
            <a:r>
              <a:rPr lang="zh-TW" altLang="en-US" sz="2800" b="1" dirty="0">
                <a:solidFill>
                  <a:srgbClr val="052E65"/>
                </a:solidFill>
                <a:latin typeface="微软雅黑" pitchFamily="34" charset="-122"/>
                <a:ea typeface="微软雅黑" pitchFamily="34" charset="-122"/>
              </a:rPr>
              <a:t>專案情境</a:t>
            </a:r>
            <a:endParaRPr lang="zh-CN" altLang="en-US" sz="2800" b="1" dirty="0">
              <a:solidFill>
                <a:srgbClr val="052E65"/>
              </a:solidFill>
              <a:latin typeface="微软雅黑" pitchFamily="34" charset="-122"/>
              <a:ea typeface="微软雅黑" pitchFamily="34" charset="-122"/>
            </a:endParaRPr>
          </a:p>
        </p:txBody>
      </p:sp>
      <p:sp>
        <p:nvSpPr>
          <p:cNvPr id="8" name="WordArt 20"/>
          <p:cNvSpPr>
            <a:spLocks noChangeArrowheads="1" noChangeShapeType="1" noTextEdit="1"/>
          </p:cNvSpPr>
          <p:nvPr/>
        </p:nvSpPr>
        <p:spPr bwMode="auto">
          <a:xfrm>
            <a:off x="5155892" y="2561143"/>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CN" sz="2800" b="1" kern="10" dirty="0">
                <a:solidFill>
                  <a:srgbClr val="052E65"/>
                </a:solidFill>
                <a:latin typeface="Arial"/>
                <a:ea typeface="微软雅黑" panose="020B0503020204020204" pitchFamily="34" charset="-122"/>
                <a:cs typeface="Arial"/>
              </a:rPr>
              <a:t>2</a:t>
            </a:r>
            <a:endParaRPr lang="zh-CN" altLang="en-US" sz="2800" b="1" kern="10" dirty="0">
              <a:solidFill>
                <a:srgbClr val="052E65"/>
              </a:solidFill>
              <a:latin typeface="Arial"/>
              <a:ea typeface="微软雅黑" panose="020B0503020204020204" pitchFamily="34" charset="-122"/>
              <a:cs typeface="Arial"/>
            </a:endParaRPr>
          </a:p>
        </p:txBody>
      </p:sp>
      <p:sp>
        <p:nvSpPr>
          <p:cNvPr id="9" name="Rectangle 22"/>
          <p:cNvSpPr>
            <a:spLocks noChangeArrowheads="1"/>
          </p:cNvSpPr>
          <p:nvPr/>
        </p:nvSpPr>
        <p:spPr bwMode="auto">
          <a:xfrm>
            <a:off x="5613091" y="2521183"/>
            <a:ext cx="4832015"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20000"/>
              </a:lnSpc>
            </a:pPr>
            <a:r>
              <a:rPr lang="zh-TW" altLang="en-US" sz="2800" b="1" dirty="0">
                <a:solidFill>
                  <a:srgbClr val="052E65"/>
                </a:solidFill>
                <a:latin typeface="微软雅黑" pitchFamily="34" charset="-122"/>
                <a:ea typeface="微软雅黑" pitchFamily="34" charset="-122"/>
              </a:rPr>
              <a:t>問題討論</a:t>
            </a:r>
            <a:endParaRPr lang="zh-CN" altLang="en-US" sz="2800" b="1" dirty="0">
              <a:solidFill>
                <a:srgbClr val="052E65"/>
              </a:solidFill>
              <a:latin typeface="微软雅黑" pitchFamily="34" charset="-122"/>
              <a:ea typeface="微软雅黑" pitchFamily="34" charset="-122"/>
            </a:endParaRPr>
          </a:p>
        </p:txBody>
      </p:sp>
      <p:sp>
        <p:nvSpPr>
          <p:cNvPr id="20" name="WordArt 20"/>
          <p:cNvSpPr>
            <a:spLocks noChangeArrowheads="1" noChangeShapeType="1" noTextEdit="1"/>
          </p:cNvSpPr>
          <p:nvPr/>
        </p:nvSpPr>
        <p:spPr bwMode="auto">
          <a:xfrm>
            <a:off x="5432692" y="3233411"/>
            <a:ext cx="304800" cy="457200"/>
          </a:xfrm>
          <a:prstGeom prst="rect">
            <a:avLst/>
          </a:prstGeom>
          <a:extLst>
            <a:ext uri="{91240B29-F687-4F45-9708-019B960494DF}">
              <a14:hiddenLine xmlns:a14="http://schemas.microsoft.com/office/drawing/2010/main" w="3175">
                <a:solidFill>
                  <a:srgbClr val="0875F8"/>
                </a:solidFill>
                <a:round/>
                <a:headEnd/>
                <a:tailEnd/>
              </a14:hiddenLine>
            </a:ext>
          </a:extLst>
        </p:spPr>
        <p:txBody>
          <a:bodyPr wrap="none" fromWordArt="1">
            <a:prstTxWarp prst="textPlain">
              <a:avLst>
                <a:gd name="adj" fmla="val 50000"/>
              </a:avLst>
            </a:prstTxWarp>
          </a:bodyPr>
          <a:lstStyle/>
          <a:p>
            <a:r>
              <a:rPr lang="en-US" altLang="zh-TW" sz="2800" b="1" kern="10" dirty="0">
                <a:solidFill>
                  <a:srgbClr val="052E65"/>
                </a:solidFill>
                <a:latin typeface="Arial"/>
                <a:ea typeface="微软雅黑" panose="020B0503020204020204" pitchFamily="34" charset="-122"/>
                <a:cs typeface="Arial"/>
              </a:rPr>
              <a:t>3</a:t>
            </a:r>
            <a:endParaRPr lang="zh-CN" altLang="en-US" sz="2800" b="1" kern="10" dirty="0">
              <a:solidFill>
                <a:srgbClr val="052E65"/>
              </a:solidFill>
              <a:latin typeface="Arial"/>
              <a:ea typeface="微软雅黑" panose="020B0503020204020204" pitchFamily="34" charset="-122"/>
              <a:cs typeface="Arial"/>
            </a:endParaRPr>
          </a:p>
        </p:txBody>
      </p:sp>
      <p:sp>
        <p:nvSpPr>
          <p:cNvPr id="13" name="Rectangle 22">
            <a:extLst>
              <a:ext uri="{FF2B5EF4-FFF2-40B4-BE49-F238E27FC236}">
                <a16:creationId xmlns:a16="http://schemas.microsoft.com/office/drawing/2014/main" id="{229FDB04-AAD0-4A34-BF18-E8D4C8DB4CE5}"/>
              </a:ext>
            </a:extLst>
          </p:cNvPr>
          <p:cNvSpPr>
            <a:spLocks noChangeArrowheads="1"/>
          </p:cNvSpPr>
          <p:nvPr/>
        </p:nvSpPr>
        <p:spPr bwMode="auto">
          <a:xfrm>
            <a:off x="5825484" y="3179209"/>
            <a:ext cx="4320338"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20000"/>
              </a:lnSpc>
            </a:pPr>
            <a:r>
              <a:rPr lang="zh-TW" altLang="en-US" sz="2800" b="1" dirty="0">
                <a:solidFill>
                  <a:srgbClr val="052E65"/>
                </a:solidFill>
                <a:latin typeface="微软雅黑" pitchFamily="34" charset="-122"/>
                <a:ea typeface="微软雅黑" pitchFamily="34" charset="-122"/>
              </a:rPr>
              <a:t>成果</a:t>
            </a:r>
            <a:endParaRPr lang="zh-CN" altLang="en-US" sz="2800" b="1" dirty="0">
              <a:solidFill>
                <a:srgbClr val="052E65"/>
              </a:solidFill>
              <a:latin typeface="微软雅黑" pitchFamily="34" charset="-122"/>
              <a:ea typeface="微软雅黑" pitchFamily="34" charset="-122"/>
            </a:endParaRPr>
          </a:p>
        </p:txBody>
      </p:sp>
      <p:sp>
        <p:nvSpPr>
          <p:cNvPr id="16" name="Rectangle 22">
            <a:extLst>
              <a:ext uri="{FF2B5EF4-FFF2-40B4-BE49-F238E27FC236}">
                <a16:creationId xmlns:a16="http://schemas.microsoft.com/office/drawing/2014/main" id="{1A557892-C3F3-47B3-B50F-975CECFB285B}"/>
              </a:ext>
            </a:extLst>
          </p:cNvPr>
          <p:cNvSpPr>
            <a:spLocks noChangeArrowheads="1"/>
          </p:cNvSpPr>
          <p:nvPr/>
        </p:nvSpPr>
        <p:spPr bwMode="auto">
          <a:xfrm>
            <a:off x="439248" y="2326689"/>
            <a:ext cx="4738484" cy="100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20000"/>
              </a:lnSpc>
            </a:pPr>
            <a:r>
              <a:rPr lang="en-US" altLang="zh-CN" sz="5400" b="1" dirty="0">
                <a:solidFill>
                  <a:schemeClr val="bg1"/>
                </a:solidFill>
                <a:latin typeface="微软雅黑" pitchFamily="34" charset="-122"/>
                <a:ea typeface="微软雅黑" pitchFamily="34" charset="-122"/>
              </a:rPr>
              <a:t>Content</a:t>
            </a:r>
            <a:endParaRPr lang="zh-CN" altLang="en-US" sz="5400" b="1" dirty="0">
              <a:solidFill>
                <a:schemeClr val="bg1"/>
              </a:solidFill>
              <a:latin typeface="微软雅黑" pitchFamily="34" charset="-122"/>
              <a:ea typeface="微软雅黑" pitchFamily="34" charset="-122"/>
            </a:endParaRPr>
          </a:p>
        </p:txBody>
      </p:sp>
      <p:sp>
        <p:nvSpPr>
          <p:cNvPr id="4" name="投影片編號版面配置區 3">
            <a:extLst>
              <a:ext uri="{FF2B5EF4-FFF2-40B4-BE49-F238E27FC236}">
                <a16:creationId xmlns:a16="http://schemas.microsoft.com/office/drawing/2014/main" id="{9722A737-A588-4F94-9794-411AABCE0AE3}"/>
              </a:ext>
            </a:extLst>
          </p:cNvPr>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924147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49" presetClass="entr" presetSubtype="0"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 calcmode="lin" valueType="num">
                                      <p:cBhvr>
                                        <p:cTn id="26" dur="500" fill="hold"/>
                                        <p:tgtEl>
                                          <p:spTgt spid="8"/>
                                        </p:tgtEl>
                                        <p:attrNameLst>
                                          <p:attrName>style.rotation</p:attrName>
                                        </p:attrNameLst>
                                      </p:cBhvr>
                                      <p:tavLst>
                                        <p:tav tm="0">
                                          <p:val>
                                            <p:fltVal val="360"/>
                                          </p:val>
                                        </p:tav>
                                        <p:tav tm="100000">
                                          <p:val>
                                            <p:fltVal val="0"/>
                                          </p:val>
                                        </p:tav>
                                      </p:tavLst>
                                    </p:anim>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 calcmode="lin" valueType="num">
                                      <p:cBhvr>
                                        <p:cTn id="35" dur="500" fill="hold"/>
                                        <p:tgtEl>
                                          <p:spTgt spid="20"/>
                                        </p:tgtEl>
                                        <p:attrNameLst>
                                          <p:attrName>style.rotation</p:attrName>
                                        </p:attrNameLst>
                                      </p:cBhvr>
                                      <p:tavLst>
                                        <p:tav tm="0">
                                          <p:val>
                                            <p:fltVal val="360"/>
                                          </p:val>
                                        </p:tav>
                                        <p:tav tm="100000">
                                          <p:val>
                                            <p:fltVal val="0"/>
                                          </p:val>
                                        </p:tav>
                                      </p:tavLst>
                                    </p:anim>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p:bldP spid="7" grpId="0"/>
      <p:bldP spid="8" grpId="0"/>
      <p:bldP spid="9" grpId="0"/>
      <p:bldP spid="20" grpId="0"/>
      <p:bldP spid="13"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471488" y="1955947"/>
            <a:ext cx="9217024" cy="739433"/>
          </a:xfrm>
          <a:prstGeom prst="rect">
            <a:avLst/>
          </a:prstGeom>
          <a:noFill/>
        </p:spPr>
        <p:txBody>
          <a:bodyPr wrap="square" lIns="68580" tIns="34290" rIns="68580" bIns="34290" rtlCol="0">
            <a:spAutoFit/>
          </a:bodyPr>
          <a:lstStyle/>
          <a:p>
            <a:pPr algn="ctr" fontAlgn="base">
              <a:lnSpc>
                <a:spcPct val="120000"/>
              </a:lnSpc>
            </a:pPr>
            <a:r>
              <a:rPr lang="zh-TW" altLang="en-US" sz="4000" b="1" dirty="0">
                <a:solidFill>
                  <a:schemeClr val="bg1"/>
                </a:solidFill>
                <a:latin typeface="Yu Gothic UI" panose="020B0500000000000000" pitchFamily="34" charset="-128"/>
                <a:ea typeface="Yu Gothic UI" panose="020B0500000000000000" pitchFamily="34" charset="-128"/>
                <a:cs typeface="+mn-ea"/>
              </a:rPr>
              <a:t>專案情境</a:t>
            </a:r>
            <a:endParaRPr lang="zh-CN" altLang="en-US" sz="4000" b="1" dirty="0">
              <a:solidFill>
                <a:schemeClr val="bg1"/>
              </a:solidFill>
              <a:latin typeface="Yu Gothic UI" panose="020B0500000000000000" pitchFamily="34" charset="-128"/>
              <a:ea typeface="Yu Gothic UI" panose="020B0500000000000000" pitchFamily="34" charset="-128"/>
              <a:cs typeface="+mn-ea"/>
            </a:endParaRP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a:t>
              </a:r>
              <a:r>
                <a:rPr lang="en-US" altLang="zh-TW" sz="2800" b="1" dirty="0">
                  <a:solidFill>
                    <a:schemeClr val="bg1"/>
                  </a:solidFill>
                  <a:latin typeface="Adobe Gothic Std B" pitchFamily="34" charset="-128"/>
                  <a:ea typeface="Adobe Gothic Std B" pitchFamily="34" charset="-128"/>
                </a:rPr>
                <a:t>1</a:t>
              </a:r>
              <a:r>
                <a:rPr lang="en-US" altLang="zh-CN" sz="2800" b="1" dirty="0">
                  <a:solidFill>
                    <a:schemeClr val="bg1"/>
                  </a:solidFill>
                  <a:latin typeface="Adobe Gothic Std B" pitchFamily="34" charset="-128"/>
                  <a:ea typeface="Adobe Gothic Std B" pitchFamily="34" charset="-128"/>
                </a:rPr>
                <a:t>  </a:t>
              </a:r>
              <a:endParaRPr lang="zh-CN" altLang="en-US" sz="2800" dirty="0">
                <a:solidFill>
                  <a:schemeClr val="bg1"/>
                </a:solidFill>
                <a:latin typeface="Adobe Gothic Std B" pitchFamily="34" charset="-128"/>
                <a:ea typeface="微软雅黑" panose="020B0503020204020204" pitchFamily="34" charset="-122"/>
              </a:endParaRPr>
            </a:p>
          </p:txBody>
        </p:sp>
      </p:grpSp>
      <p:sp>
        <p:nvSpPr>
          <p:cNvPr id="9" name="投影片編號版面配置區 8">
            <a:extLst>
              <a:ext uri="{FF2B5EF4-FFF2-40B4-BE49-F238E27FC236}">
                <a16:creationId xmlns:a16="http://schemas.microsoft.com/office/drawing/2014/main" id="{55C73F27-49EF-407D-8D9E-B34E04CA44DE}"/>
              </a:ext>
            </a:extLst>
          </p:cNvPr>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Tree>
    <p:extLst>
      <p:ext uri="{BB962C8B-B14F-4D97-AF65-F5344CB8AC3E}">
        <p14:creationId xmlns:p14="http://schemas.microsoft.com/office/powerpoint/2010/main" val="1999607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91B609A-F50D-418A-B02C-106B4B3417D1}"/>
              </a:ext>
            </a:extLst>
          </p:cNvPr>
          <p:cNvSpPr/>
          <p:nvPr/>
        </p:nvSpPr>
        <p:spPr>
          <a:xfrm>
            <a:off x="4321072" y="1053492"/>
            <a:ext cx="4896544" cy="3608016"/>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extBox 14"/>
          <p:cNvSpPr txBox="1">
            <a:spLocks noChangeArrowheads="1"/>
          </p:cNvSpPr>
          <p:nvPr/>
        </p:nvSpPr>
        <p:spPr bwMode="auto">
          <a:xfrm>
            <a:off x="1191568" y="481236"/>
            <a:ext cx="4896544"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專案情境 </a:t>
            </a:r>
            <a:r>
              <a:rPr lang="en-US" altLang="zh-TW" sz="2400" b="1" kern="0" dirty="0">
                <a:solidFill>
                  <a:schemeClr val="tx2">
                    <a:lumMod val="75000"/>
                  </a:schemeClr>
                </a:solidFill>
                <a:latin typeface="微软雅黑" pitchFamily="34" charset="-122"/>
                <a:ea typeface="微软雅黑" pitchFamily="34" charset="-122"/>
              </a:rPr>
              <a:t>–</a:t>
            </a:r>
            <a:r>
              <a:rPr lang="zh-TW" altLang="en-US" sz="2400" b="1" kern="0" dirty="0">
                <a:solidFill>
                  <a:schemeClr val="tx2">
                    <a:lumMod val="75000"/>
                  </a:schemeClr>
                </a:solidFill>
                <a:latin typeface="微软雅黑" pitchFamily="34" charset="-122"/>
                <a:ea typeface="微软雅黑" pitchFamily="34" charset="-122"/>
              </a:rPr>
              <a:t> 競速賽</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8" name="文字方塊 7"/>
          <p:cNvSpPr txBox="1"/>
          <p:nvPr/>
        </p:nvSpPr>
        <p:spPr>
          <a:xfrm>
            <a:off x="4503936" y="1257062"/>
            <a:ext cx="4224233" cy="3200876"/>
          </a:xfrm>
          <a:prstGeom prst="rect">
            <a:avLst/>
          </a:prstGeom>
          <a:noFill/>
        </p:spPr>
        <p:txBody>
          <a:bodyPr wrap="none" rtlCol="0">
            <a:spAutoFit/>
          </a:bodyPr>
          <a:lstStyle/>
          <a:p>
            <a:pPr marL="342900" indent="-342900">
              <a:spcBef>
                <a:spcPts val="600"/>
              </a:spcBef>
              <a:spcAft>
                <a:spcPts val="600"/>
              </a:spcAft>
              <a:buFont typeface="Wingdings" panose="05000000000000000000" pitchFamily="2" charset="2"/>
              <a:buChar char="n"/>
            </a:pPr>
            <a:r>
              <a:rPr lang="zh-TW" altLang="en-US" b="1" dirty="0">
                <a:solidFill>
                  <a:schemeClr val="bg1"/>
                </a:solidFill>
                <a:latin typeface="Times New Roman" panose="02020603050405020304" pitchFamily="18" charset="0"/>
                <a:ea typeface="微軟正黑體" panose="020B0604030504040204" pitchFamily="34" charset="-120"/>
              </a:rPr>
              <a:t>可以使用本學期所使用過的</a:t>
            </a:r>
            <a:br>
              <a:rPr lang="en-US" altLang="zh-TW" b="1" dirty="0">
                <a:solidFill>
                  <a:schemeClr val="bg1"/>
                </a:solidFill>
                <a:latin typeface="Times New Roman" panose="02020603050405020304" pitchFamily="18" charset="0"/>
                <a:ea typeface="微軟正黑體" panose="020B0604030504040204" pitchFamily="34" charset="-120"/>
              </a:rPr>
            </a:br>
            <a:r>
              <a:rPr lang="zh-TW" altLang="en-US" b="1" dirty="0">
                <a:solidFill>
                  <a:schemeClr val="bg1"/>
                </a:solidFill>
                <a:latin typeface="Times New Roman" panose="02020603050405020304" pitchFamily="18" charset="0"/>
                <a:ea typeface="微軟正黑體" panose="020B0604030504040204" pitchFamily="34" charset="-120"/>
              </a:rPr>
              <a:t>所有神經網路，架構學習車道辨識</a:t>
            </a:r>
            <a:endParaRPr lang="en-US" altLang="zh-TW" b="1" dirty="0">
              <a:solidFill>
                <a:schemeClr val="bg1"/>
              </a:solidFill>
              <a:latin typeface="Times New Roman" panose="02020603050405020304" pitchFamily="18" charset="0"/>
              <a:ea typeface="微軟正黑體" panose="020B0604030504040204" pitchFamily="34" charset="-120"/>
            </a:endParaRPr>
          </a:p>
          <a:p>
            <a:pPr marL="342900" indent="-342900">
              <a:spcBef>
                <a:spcPts val="600"/>
              </a:spcBef>
              <a:spcAft>
                <a:spcPts val="600"/>
              </a:spcAft>
              <a:buFont typeface="Wingdings" panose="05000000000000000000" pitchFamily="2" charset="2"/>
              <a:buChar char="n"/>
            </a:pPr>
            <a:r>
              <a:rPr lang="zh-TW" altLang="en-US" b="1" dirty="0">
                <a:solidFill>
                  <a:schemeClr val="bg1"/>
                </a:solidFill>
                <a:latin typeface="Times New Roman" panose="02020603050405020304" pitchFamily="18" charset="0"/>
                <a:ea typeface="微軟正黑體" panose="020B0604030504040204" pitchFamily="34" charset="-120"/>
              </a:rPr>
              <a:t>車體壓到賽道外圍黃色邊線，</a:t>
            </a:r>
            <a:br>
              <a:rPr lang="en-US" altLang="zh-TW" b="1" dirty="0">
                <a:solidFill>
                  <a:schemeClr val="bg1"/>
                </a:solidFill>
                <a:latin typeface="Times New Roman" panose="02020603050405020304" pitchFamily="18" charset="0"/>
                <a:ea typeface="微軟正黑體" panose="020B0604030504040204" pitchFamily="34" charset="-120"/>
              </a:rPr>
            </a:br>
            <a:r>
              <a:rPr lang="zh-TW" altLang="en-US" b="1" dirty="0">
                <a:solidFill>
                  <a:schemeClr val="bg1"/>
                </a:solidFill>
                <a:latin typeface="Times New Roman" panose="02020603050405020304" pitchFamily="18" charset="0"/>
                <a:ea typeface="微軟正黑體" panose="020B0604030504040204" pitchFamily="34" charset="-120"/>
              </a:rPr>
              <a:t>該圈計時加 </a:t>
            </a:r>
            <a:r>
              <a:rPr lang="en-US" altLang="zh-TW" b="1" dirty="0">
                <a:solidFill>
                  <a:schemeClr val="bg1"/>
                </a:solidFill>
                <a:latin typeface="Times New Roman" panose="02020603050405020304" pitchFamily="18" charset="0"/>
                <a:ea typeface="微軟正黑體" panose="020B0604030504040204" pitchFamily="34" charset="-120"/>
              </a:rPr>
              <a:t>2 </a:t>
            </a:r>
            <a:r>
              <a:rPr lang="zh-TW" altLang="en-US" b="1" dirty="0">
                <a:solidFill>
                  <a:schemeClr val="bg1"/>
                </a:solidFill>
                <a:latin typeface="Times New Roman" panose="02020603050405020304" pitchFamily="18" charset="0"/>
                <a:ea typeface="微軟正黑體" panose="020B0604030504040204" pitchFamily="34" charset="-120"/>
              </a:rPr>
              <a:t>秒。 </a:t>
            </a:r>
            <a:endParaRPr lang="en-US" altLang="zh-TW" b="1" dirty="0">
              <a:solidFill>
                <a:schemeClr val="bg1"/>
              </a:solidFill>
              <a:latin typeface="Times New Roman" panose="02020603050405020304" pitchFamily="18" charset="0"/>
              <a:ea typeface="微軟正黑體" panose="020B0604030504040204" pitchFamily="34" charset="-120"/>
            </a:endParaRPr>
          </a:p>
          <a:p>
            <a:pPr marL="342900" indent="-342900">
              <a:spcBef>
                <a:spcPts val="600"/>
              </a:spcBef>
              <a:spcAft>
                <a:spcPts val="600"/>
              </a:spcAft>
              <a:buFont typeface="Wingdings" panose="05000000000000000000" pitchFamily="2" charset="2"/>
              <a:buChar char="n"/>
            </a:pPr>
            <a:r>
              <a:rPr lang="zh-TW" altLang="en-US" b="1" dirty="0">
                <a:solidFill>
                  <a:schemeClr val="bg1"/>
                </a:solidFill>
                <a:latin typeface="Times New Roman" panose="02020603050405020304" pitchFamily="18" charset="0"/>
                <a:ea typeface="微軟正黑體" panose="020B0604030504040204" pitchFamily="34" charset="-120"/>
              </a:rPr>
              <a:t>跑出場地的定義為車體完全離開</a:t>
            </a:r>
            <a:br>
              <a:rPr lang="en-US" altLang="zh-TW" b="1" dirty="0">
                <a:solidFill>
                  <a:schemeClr val="bg1"/>
                </a:solidFill>
                <a:latin typeface="Times New Roman" panose="02020603050405020304" pitchFamily="18" charset="0"/>
                <a:ea typeface="微軟正黑體" panose="020B0604030504040204" pitchFamily="34" charset="-120"/>
              </a:rPr>
            </a:br>
            <a:r>
              <a:rPr lang="zh-TW" altLang="en-US" b="1" dirty="0">
                <a:solidFill>
                  <a:schemeClr val="bg1"/>
                </a:solidFill>
                <a:latin typeface="Times New Roman" panose="02020603050405020304" pitchFamily="18" charset="0"/>
                <a:ea typeface="微軟正黑體" panose="020B0604030504040204" pitchFamily="34" charset="-120"/>
              </a:rPr>
              <a:t>車道邊緣，由裁判判定是否跑出場地</a:t>
            </a:r>
            <a:endParaRPr lang="en-US" altLang="zh-TW" b="1" dirty="0">
              <a:solidFill>
                <a:schemeClr val="bg1"/>
              </a:solidFill>
              <a:latin typeface="Times New Roman" panose="02020603050405020304" pitchFamily="18" charset="0"/>
              <a:ea typeface="微軟正黑體" panose="020B0604030504040204" pitchFamily="34" charset="-120"/>
            </a:endParaRPr>
          </a:p>
          <a:p>
            <a:pPr marL="342900" indent="-342900">
              <a:spcBef>
                <a:spcPts val="600"/>
              </a:spcBef>
              <a:spcAft>
                <a:spcPts val="600"/>
              </a:spcAft>
              <a:buFont typeface="Wingdings" panose="05000000000000000000" pitchFamily="2" charset="2"/>
              <a:buChar char="n"/>
            </a:pPr>
            <a:r>
              <a:rPr lang="zh-TW" altLang="en-US" b="1" dirty="0">
                <a:solidFill>
                  <a:schemeClr val="bg1"/>
                </a:solidFill>
                <a:latin typeface="Times New Roman" panose="02020603050405020304" pitchFamily="18" charset="0"/>
                <a:ea typeface="微軟正黑體" panose="020B0604030504040204" pitchFamily="34" charset="-120"/>
              </a:rPr>
              <a:t>裁判喊開始後開始計時，</a:t>
            </a:r>
            <a:br>
              <a:rPr lang="en-US" altLang="zh-TW" b="1" dirty="0">
                <a:solidFill>
                  <a:schemeClr val="bg1"/>
                </a:solidFill>
                <a:latin typeface="Times New Roman" panose="02020603050405020304" pitchFamily="18" charset="0"/>
                <a:ea typeface="微軟正黑體" panose="020B0604030504040204" pitchFamily="34" charset="-120"/>
              </a:rPr>
            </a:br>
            <a:r>
              <a:rPr lang="zh-TW" altLang="en-US" b="1" dirty="0">
                <a:solidFill>
                  <a:schemeClr val="bg1"/>
                </a:solidFill>
                <a:latin typeface="Times New Roman" panose="02020603050405020304" pitchFamily="18" charset="0"/>
                <a:ea typeface="微軟正黑體" panose="020B0604030504040204" pitchFamily="34" charset="-120"/>
              </a:rPr>
              <a:t>如偷跑需回起點重新計時。 </a:t>
            </a:r>
            <a:endParaRPr lang="en-US" altLang="zh-TW" b="1" dirty="0">
              <a:solidFill>
                <a:schemeClr val="bg1"/>
              </a:solidFill>
              <a:latin typeface="Times New Roman" panose="02020603050405020304" pitchFamily="18" charset="0"/>
              <a:ea typeface="微軟正黑體" panose="020B0604030504040204" pitchFamily="34" charset="-120"/>
            </a:endParaRPr>
          </a:p>
          <a:p>
            <a:pPr marL="342900" indent="-342900">
              <a:spcBef>
                <a:spcPts val="600"/>
              </a:spcBef>
              <a:spcAft>
                <a:spcPts val="600"/>
              </a:spcAft>
              <a:buFont typeface="Wingdings" panose="05000000000000000000" pitchFamily="2" charset="2"/>
              <a:buChar char="n"/>
            </a:pPr>
            <a:r>
              <a:rPr lang="zh-TW" altLang="en-US" b="1" dirty="0">
                <a:solidFill>
                  <a:schemeClr val="bg1"/>
                </a:solidFill>
                <a:latin typeface="Times New Roman" panose="02020603050405020304" pitchFamily="18" charset="0"/>
                <a:ea typeface="微軟正黑體" panose="020B0604030504040204" pitchFamily="34" charset="-120"/>
              </a:rPr>
              <a:t>比賽進行時，參賽者不得觸碰車體</a:t>
            </a:r>
          </a:p>
        </p:txBody>
      </p:sp>
      <p:pic>
        <p:nvPicPr>
          <p:cNvPr id="6" name="圖片 5"/>
          <p:cNvPicPr>
            <a:picLocks noChangeAspect="1"/>
          </p:cNvPicPr>
          <p:nvPr/>
        </p:nvPicPr>
        <p:blipFill>
          <a:blip r:embed="rId3"/>
          <a:stretch>
            <a:fillRect/>
          </a:stretch>
        </p:blipFill>
        <p:spPr>
          <a:xfrm>
            <a:off x="805827" y="1569707"/>
            <a:ext cx="3208662" cy="2575587"/>
          </a:xfrm>
          <a:prstGeom prst="rect">
            <a:avLst/>
          </a:prstGeom>
        </p:spPr>
      </p:pic>
    </p:spTree>
    <p:extLst>
      <p:ext uri="{BB962C8B-B14F-4D97-AF65-F5344CB8AC3E}">
        <p14:creationId xmlns:p14="http://schemas.microsoft.com/office/powerpoint/2010/main" val="1506848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C784272E-B993-40A9-BE5A-947AE59D9382}"/>
              </a:ext>
            </a:extLst>
          </p:cNvPr>
          <p:cNvSpPr/>
          <p:nvPr/>
        </p:nvSpPr>
        <p:spPr>
          <a:xfrm>
            <a:off x="1150516" y="1132352"/>
            <a:ext cx="4896544" cy="4075466"/>
          </a:xfrm>
          <a:prstGeom prst="rect">
            <a:avLst/>
          </a:prstGeom>
          <a:solidFill>
            <a:srgbClr val="052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extBox 14"/>
          <p:cNvSpPr txBox="1">
            <a:spLocks noChangeArrowheads="1"/>
          </p:cNvSpPr>
          <p:nvPr/>
        </p:nvSpPr>
        <p:spPr bwMode="auto">
          <a:xfrm>
            <a:off x="1191568" y="481236"/>
            <a:ext cx="4896544"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專案情境 </a:t>
            </a:r>
            <a:r>
              <a:rPr lang="en-US" altLang="zh-TW" sz="2400" b="1" kern="0" dirty="0">
                <a:solidFill>
                  <a:schemeClr val="tx2">
                    <a:lumMod val="75000"/>
                  </a:schemeClr>
                </a:solidFill>
                <a:latin typeface="微软雅黑" pitchFamily="34" charset="-122"/>
                <a:ea typeface="微软雅黑" pitchFamily="34" charset="-122"/>
              </a:rPr>
              <a:t>–</a:t>
            </a:r>
            <a:r>
              <a:rPr lang="zh-TW" altLang="en-US" sz="2400" b="1" kern="0" dirty="0">
                <a:solidFill>
                  <a:schemeClr val="tx2">
                    <a:lumMod val="75000"/>
                  </a:schemeClr>
                </a:solidFill>
                <a:latin typeface="微软雅黑" pitchFamily="34" charset="-122"/>
                <a:ea typeface="微软雅黑" pitchFamily="34" charset="-122"/>
              </a:rPr>
              <a:t> 避障賽</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
        <p:nvSpPr>
          <p:cNvPr id="8" name="文字方塊 7"/>
          <p:cNvSpPr txBox="1"/>
          <p:nvPr/>
        </p:nvSpPr>
        <p:spPr>
          <a:xfrm>
            <a:off x="1225104" y="1566439"/>
            <a:ext cx="4574976" cy="3323987"/>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n"/>
            </a:pPr>
            <a:r>
              <a:rPr lang="zh-TW" altLang="en-US" sz="2000" b="1" dirty="0">
                <a:solidFill>
                  <a:schemeClr val="bg1"/>
                </a:solidFill>
                <a:latin typeface="Times New Roman" panose="02020603050405020304" pitchFamily="18" charset="0"/>
                <a:ea typeface="微軟正黑體" panose="020B0604030504040204" pitchFamily="34" charset="-120"/>
              </a:rPr>
              <a:t>可以使用本學期所使用過的所有神經網路做障礙物辨識且避開障礙物</a:t>
            </a:r>
            <a:endParaRPr lang="en-US" altLang="zh-TW" sz="2000" b="1" dirty="0">
              <a:solidFill>
                <a:schemeClr val="bg1"/>
              </a:solidFill>
              <a:latin typeface="Times New Roman" panose="02020603050405020304" pitchFamily="18" charset="0"/>
              <a:ea typeface="微軟正黑體" panose="020B0604030504040204" pitchFamily="34" charset="-120"/>
            </a:endParaRPr>
          </a:p>
          <a:p>
            <a:pPr marL="342900" indent="-342900">
              <a:spcBef>
                <a:spcPts val="600"/>
              </a:spcBef>
              <a:spcAft>
                <a:spcPts val="600"/>
              </a:spcAft>
              <a:buFont typeface="Wingdings" panose="05000000000000000000" pitchFamily="2" charset="2"/>
              <a:buChar char="n"/>
            </a:pPr>
            <a:r>
              <a:rPr lang="zh-TW" altLang="en-US" sz="2000" b="1" dirty="0">
                <a:solidFill>
                  <a:schemeClr val="bg1"/>
                </a:solidFill>
                <a:latin typeface="Times New Roman" panose="02020603050405020304" pitchFamily="18" charset="0"/>
                <a:ea typeface="微軟正黑體" panose="020B0604030504040204" pitchFamily="34" charset="-120"/>
              </a:rPr>
              <a:t>跑出場地外</a:t>
            </a:r>
            <a:br>
              <a:rPr lang="en-US" altLang="zh-TW" sz="2000" b="1" dirty="0">
                <a:solidFill>
                  <a:schemeClr val="bg1"/>
                </a:solidFill>
                <a:latin typeface="Times New Roman" panose="02020603050405020304" pitchFamily="18" charset="0"/>
                <a:ea typeface="微軟正黑體" panose="020B0604030504040204" pitchFamily="34" charset="-120"/>
              </a:rPr>
            </a:br>
            <a:r>
              <a:rPr lang="zh-TW" altLang="en-US" sz="2000" b="1" dirty="0">
                <a:solidFill>
                  <a:schemeClr val="bg1"/>
                </a:solidFill>
                <a:latin typeface="Times New Roman" panose="02020603050405020304" pitchFamily="18" charset="0"/>
                <a:ea typeface="微軟正黑體" panose="020B0604030504040204" pitchFamily="34" charset="-120"/>
              </a:rPr>
              <a:t>由參賽者將車體帶回起點重新開始。</a:t>
            </a:r>
            <a:endParaRPr lang="en-US" altLang="zh-TW" sz="2000" b="1" dirty="0">
              <a:solidFill>
                <a:schemeClr val="bg1"/>
              </a:solidFill>
              <a:latin typeface="Times New Roman" panose="02020603050405020304" pitchFamily="18" charset="0"/>
              <a:ea typeface="微軟正黑體" panose="020B0604030504040204" pitchFamily="34" charset="-120"/>
            </a:endParaRPr>
          </a:p>
          <a:p>
            <a:pPr marL="342900" indent="-342900">
              <a:spcBef>
                <a:spcPts val="600"/>
              </a:spcBef>
              <a:spcAft>
                <a:spcPts val="600"/>
              </a:spcAft>
              <a:buFont typeface="Wingdings" panose="05000000000000000000" pitchFamily="2" charset="2"/>
              <a:buChar char="n"/>
            </a:pPr>
            <a:r>
              <a:rPr lang="zh-TW" altLang="en-US" sz="2000" b="1" dirty="0">
                <a:solidFill>
                  <a:schemeClr val="bg1"/>
                </a:solidFill>
                <a:latin typeface="Times New Roman" panose="02020603050405020304" pitchFamily="18" charset="0"/>
                <a:ea typeface="微軟正黑體" panose="020B0604030504040204" pitchFamily="34" charset="-120"/>
              </a:rPr>
              <a:t>跑出場地的定義為車體完全超出紅色錐狀物，由裁判判定是否跑出場地。 </a:t>
            </a:r>
            <a:endParaRPr lang="en-US" altLang="zh-TW" sz="2000" b="1" dirty="0">
              <a:solidFill>
                <a:schemeClr val="bg1"/>
              </a:solidFill>
              <a:latin typeface="Times New Roman" panose="02020603050405020304" pitchFamily="18" charset="0"/>
              <a:ea typeface="微軟正黑體" panose="020B0604030504040204" pitchFamily="34" charset="-120"/>
            </a:endParaRPr>
          </a:p>
          <a:p>
            <a:pPr marL="342900" indent="-342900">
              <a:spcBef>
                <a:spcPts val="600"/>
              </a:spcBef>
              <a:spcAft>
                <a:spcPts val="600"/>
              </a:spcAft>
              <a:buFont typeface="Wingdings" panose="05000000000000000000" pitchFamily="2" charset="2"/>
              <a:buChar char="n"/>
            </a:pPr>
            <a:r>
              <a:rPr lang="zh-TW" altLang="en-US" sz="2000" b="1" dirty="0">
                <a:solidFill>
                  <a:schemeClr val="bg1"/>
                </a:solidFill>
                <a:latin typeface="Times New Roman" panose="02020603050405020304" pitchFamily="18" charset="0"/>
                <a:ea typeface="微軟正黑體" panose="020B0604030504040204" pitchFamily="34" charset="-120"/>
              </a:rPr>
              <a:t>撞到場中障礙物者，每次碰撞加 </a:t>
            </a:r>
            <a:r>
              <a:rPr lang="en-US" altLang="zh-TW" sz="2000" b="1" dirty="0">
                <a:solidFill>
                  <a:schemeClr val="bg1"/>
                </a:solidFill>
                <a:latin typeface="Times New Roman" panose="02020603050405020304" pitchFamily="18" charset="0"/>
                <a:ea typeface="微軟正黑體" panose="020B0604030504040204" pitchFamily="34" charset="-120"/>
              </a:rPr>
              <a:t>2 </a:t>
            </a:r>
            <a:r>
              <a:rPr lang="zh-TW" altLang="en-US" sz="2000" b="1" dirty="0">
                <a:solidFill>
                  <a:schemeClr val="bg1"/>
                </a:solidFill>
                <a:latin typeface="Times New Roman" panose="02020603050405020304" pitchFamily="18" charset="0"/>
                <a:ea typeface="微軟正黑體" panose="020B0604030504040204" pitchFamily="34" charset="-120"/>
              </a:rPr>
              <a:t>秒。破壞場地者則失去該次資格。 </a:t>
            </a:r>
          </a:p>
        </p:txBody>
      </p:sp>
      <p:pic>
        <p:nvPicPr>
          <p:cNvPr id="7" name="圖片 6"/>
          <p:cNvPicPr>
            <a:picLocks noChangeAspect="1"/>
          </p:cNvPicPr>
          <p:nvPr/>
        </p:nvPicPr>
        <p:blipFill rotWithShape="1">
          <a:blip r:embed="rId3"/>
          <a:srcRect l="2553" t="1769" r="1659" b="-1"/>
          <a:stretch/>
        </p:blipFill>
        <p:spPr>
          <a:xfrm>
            <a:off x="6047060" y="1132351"/>
            <a:ext cx="2633340" cy="4075466"/>
          </a:xfrm>
          <a:prstGeom prst="rect">
            <a:avLst/>
          </a:prstGeom>
        </p:spPr>
      </p:pic>
    </p:spTree>
    <p:extLst>
      <p:ext uri="{BB962C8B-B14F-4D97-AF65-F5344CB8AC3E}">
        <p14:creationId xmlns:p14="http://schemas.microsoft.com/office/powerpoint/2010/main" val="629566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7"/>
          <p:cNvSpPr/>
          <p:nvPr/>
        </p:nvSpPr>
        <p:spPr>
          <a:xfrm>
            <a:off x="0" y="1129309"/>
            <a:ext cx="10160000" cy="2942175"/>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tx2">
              <a:lumMod val="75000"/>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3" name="矩形 16"/>
          <p:cNvSpPr/>
          <p:nvPr/>
        </p:nvSpPr>
        <p:spPr>
          <a:xfrm>
            <a:off x="0" y="1259679"/>
            <a:ext cx="10160000" cy="1978844"/>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tx2">
              <a:lumMod val="50000"/>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4" name="矩形 13"/>
          <p:cNvSpPr/>
          <p:nvPr/>
        </p:nvSpPr>
        <p:spPr>
          <a:xfrm>
            <a:off x="0" y="1631106"/>
            <a:ext cx="10160000" cy="1235990"/>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ea typeface="微软雅黑" panose="020B0503020204020204" pitchFamily="34" charset="-122"/>
              <a:cs typeface="+mn-ea"/>
              <a:sym typeface="+mn-lt"/>
            </a:endParaRPr>
          </a:p>
        </p:txBody>
      </p:sp>
      <p:sp>
        <p:nvSpPr>
          <p:cNvPr id="5" name="文本框 1"/>
          <p:cNvSpPr txBox="1"/>
          <p:nvPr/>
        </p:nvSpPr>
        <p:spPr>
          <a:xfrm>
            <a:off x="471488" y="1955947"/>
            <a:ext cx="9217024" cy="739433"/>
          </a:xfrm>
          <a:prstGeom prst="rect">
            <a:avLst/>
          </a:prstGeom>
          <a:noFill/>
        </p:spPr>
        <p:txBody>
          <a:bodyPr wrap="square" lIns="68580" tIns="34290" rIns="68580" bIns="34290" rtlCol="0">
            <a:spAutoFit/>
          </a:bodyPr>
          <a:lstStyle/>
          <a:p>
            <a:pPr algn="ctr" fontAlgn="base">
              <a:lnSpc>
                <a:spcPct val="120000"/>
              </a:lnSpc>
            </a:pPr>
            <a:r>
              <a:rPr lang="zh-TW" altLang="en-US" sz="4000" b="1" dirty="0">
                <a:solidFill>
                  <a:schemeClr val="bg1"/>
                </a:solidFill>
                <a:latin typeface="Yu Gothic UI" panose="020B0500000000000000" pitchFamily="34" charset="-128"/>
                <a:ea typeface="Yu Gothic UI" panose="020B0500000000000000" pitchFamily="34" charset="-128"/>
                <a:cs typeface="+mn-ea"/>
              </a:rPr>
              <a:t>問題討論</a:t>
            </a:r>
            <a:endParaRPr lang="zh-CN" altLang="en-US" sz="4000" b="1" dirty="0">
              <a:solidFill>
                <a:schemeClr val="bg1"/>
              </a:solidFill>
              <a:latin typeface="Yu Gothic UI" panose="020B0500000000000000" pitchFamily="34" charset="-128"/>
              <a:ea typeface="Yu Gothic UI" panose="020B0500000000000000" pitchFamily="34" charset="-128"/>
              <a:cs typeface="+mn-ea"/>
            </a:endParaRPr>
          </a:p>
        </p:txBody>
      </p:sp>
      <p:grpSp>
        <p:nvGrpSpPr>
          <p:cNvPr id="6" name="组合 5"/>
          <p:cNvGrpSpPr/>
          <p:nvPr/>
        </p:nvGrpSpPr>
        <p:grpSpPr>
          <a:xfrm>
            <a:off x="815235" y="3774798"/>
            <a:ext cx="1457578" cy="1458966"/>
            <a:chOff x="307235" y="3561056"/>
            <a:chExt cx="1457578" cy="1458966"/>
          </a:xfrm>
        </p:grpSpPr>
        <p:sp>
          <p:nvSpPr>
            <p:cNvPr id="7" name="椭圆 1"/>
            <p:cNvSpPr>
              <a:spLocks noChangeArrowheads="1"/>
            </p:cNvSpPr>
            <p:nvPr/>
          </p:nvSpPr>
          <p:spPr bwMode="auto">
            <a:xfrm>
              <a:off x="307235" y="3561056"/>
              <a:ext cx="1457578" cy="1458966"/>
            </a:xfrm>
            <a:prstGeom prst="ellipse">
              <a:avLst/>
            </a:prstGeom>
            <a:solidFill>
              <a:schemeClr val="tx2">
                <a:lumMod val="75000"/>
              </a:schemeClr>
            </a:solidFill>
            <a:ln w="9525">
              <a:noFill/>
              <a:bevel/>
              <a:headEnd/>
              <a:tailEnd/>
            </a:ln>
          </p:spPr>
          <p:txBody>
            <a:bodyPr lIns="68589" tIns="34295" rIns="68589" bIns="34295" anchor="ctr"/>
            <a:lstStyle/>
            <a:p>
              <a:pPr algn="ctr" eaLnBrk="1" hangingPunct="1">
                <a:buFont typeface="Arial" pitchFamily="34" charset="0"/>
                <a:buNone/>
              </a:pPr>
              <a:endParaRPr lang="zh-CN" altLang="zh-CN" dirty="0">
                <a:latin typeface="微软雅黑" panose="020B0503020204020204" pitchFamily="34" charset="-122"/>
                <a:ea typeface="微软雅黑" panose="020B0503020204020204" pitchFamily="34" charset="-122"/>
                <a:sym typeface="宋体" pitchFamily="2" charset="-122"/>
              </a:endParaRPr>
            </a:p>
          </p:txBody>
        </p:sp>
        <p:sp>
          <p:nvSpPr>
            <p:cNvPr id="8" name="文本框 17"/>
            <p:cNvSpPr>
              <a:spLocks noChangeArrowheads="1"/>
            </p:cNvSpPr>
            <p:nvPr/>
          </p:nvSpPr>
          <p:spPr bwMode="auto">
            <a:xfrm>
              <a:off x="307235" y="4040466"/>
              <a:ext cx="1457578" cy="500147"/>
            </a:xfrm>
            <a:prstGeom prst="rect">
              <a:avLst/>
            </a:prstGeom>
            <a:noFill/>
            <a:ln w="9525">
              <a:noFill/>
              <a:miter lim="800000"/>
              <a:headEnd/>
              <a:tailEnd/>
            </a:ln>
          </p:spPr>
          <p:txBody>
            <a:bodyPr wrap="square" lIns="68589" tIns="34295" rIns="68589" bIns="34295">
              <a:spAutoFit/>
            </a:bodyPr>
            <a:lstStyle/>
            <a:p>
              <a:pPr algn="ctr" eaLnBrk="1" hangingPunct="1">
                <a:buFont typeface="Arial" pitchFamily="34" charset="0"/>
                <a:buNone/>
              </a:pPr>
              <a:r>
                <a:rPr lang="en-US" altLang="zh-CN" sz="2800" b="1" dirty="0">
                  <a:solidFill>
                    <a:schemeClr val="bg1"/>
                  </a:solidFill>
                  <a:latin typeface="Adobe Gothic Std B" pitchFamily="34" charset="-128"/>
                  <a:ea typeface="Adobe Gothic Std B" pitchFamily="34" charset="-128"/>
                </a:rPr>
                <a:t>PART  </a:t>
              </a:r>
              <a:r>
                <a:rPr lang="en-US" altLang="zh-TW" sz="2800" b="1" dirty="0">
                  <a:solidFill>
                    <a:schemeClr val="bg1"/>
                  </a:solidFill>
                  <a:latin typeface="Adobe Gothic Std B" pitchFamily="34" charset="-128"/>
                  <a:ea typeface="Adobe Gothic Std B" pitchFamily="34" charset="-128"/>
                </a:rPr>
                <a:t>2</a:t>
              </a:r>
              <a:r>
                <a:rPr lang="en-US" altLang="zh-CN" sz="2800" b="1" dirty="0">
                  <a:solidFill>
                    <a:schemeClr val="bg1"/>
                  </a:solidFill>
                  <a:latin typeface="Adobe Gothic Std B" pitchFamily="34" charset="-128"/>
                  <a:ea typeface="Adobe Gothic Std B" pitchFamily="34" charset="-128"/>
                </a:rPr>
                <a:t>  </a:t>
              </a:r>
              <a:endParaRPr lang="zh-CN" altLang="en-US" sz="2800" dirty="0">
                <a:solidFill>
                  <a:schemeClr val="bg1"/>
                </a:solidFill>
                <a:latin typeface="Adobe Gothic Std B" pitchFamily="34" charset="-128"/>
                <a:ea typeface="微软雅黑" panose="020B0503020204020204" pitchFamily="34" charset="-122"/>
              </a:endParaRPr>
            </a:p>
          </p:txBody>
        </p:sp>
      </p:grpSp>
      <p:sp>
        <p:nvSpPr>
          <p:cNvPr id="9" name="投影片編號版面配置區 8">
            <a:extLst>
              <a:ext uri="{FF2B5EF4-FFF2-40B4-BE49-F238E27FC236}">
                <a16:creationId xmlns:a16="http://schemas.microsoft.com/office/drawing/2014/main" id="{55C73F27-49EF-407D-8D9E-B34E04CA44DE}"/>
              </a:ext>
            </a:extLst>
          </p:cNvPr>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28887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5A0A272E-FEA9-425B-9C23-21342E275F0A}"/>
              </a:ext>
            </a:extLst>
          </p:cNvPr>
          <p:cNvGrpSpPr/>
          <p:nvPr/>
        </p:nvGrpSpPr>
        <p:grpSpPr>
          <a:xfrm>
            <a:off x="5132243" y="3355727"/>
            <a:ext cx="3710871" cy="1953090"/>
            <a:chOff x="1335584" y="1273324"/>
            <a:chExt cx="3710871" cy="1953090"/>
          </a:xfrm>
          <a:solidFill>
            <a:srgbClr val="C00000"/>
          </a:solidFill>
        </p:grpSpPr>
        <p:grpSp>
          <p:nvGrpSpPr>
            <p:cNvPr id="41" name="群組 40">
              <a:extLst>
                <a:ext uri="{FF2B5EF4-FFF2-40B4-BE49-F238E27FC236}">
                  <a16:creationId xmlns:a16="http://schemas.microsoft.com/office/drawing/2014/main" id="{3CE3C853-C410-44FE-BF5C-7EACBF078A16}"/>
                </a:ext>
              </a:extLst>
            </p:cNvPr>
            <p:cNvGrpSpPr/>
            <p:nvPr/>
          </p:nvGrpSpPr>
          <p:grpSpPr>
            <a:xfrm>
              <a:off x="1335584" y="1273324"/>
              <a:ext cx="3710871" cy="1953090"/>
              <a:chOff x="611494" y="1448747"/>
              <a:chExt cx="3420437" cy="1800230"/>
            </a:xfrm>
            <a:grpFill/>
          </p:grpSpPr>
          <p:sp>
            <p:nvSpPr>
              <p:cNvPr id="44" name="圓角矩形 1">
                <a:extLst>
                  <a:ext uri="{FF2B5EF4-FFF2-40B4-BE49-F238E27FC236}">
                    <a16:creationId xmlns:a16="http://schemas.microsoft.com/office/drawing/2014/main" id="{46367225-5D1F-40DF-97E5-4BBFDC86E9E3}"/>
                  </a:ext>
                </a:extLst>
              </p:cNvPr>
              <p:cNvSpPr/>
              <p:nvPr/>
            </p:nvSpPr>
            <p:spPr>
              <a:xfrm>
                <a:off x="611494" y="1448747"/>
                <a:ext cx="3420437" cy="1800230"/>
              </a:xfrm>
              <a:prstGeom prst="roundRect">
                <a:avLst/>
              </a:prstGeom>
              <a:grp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45" name="直線接點 44">
                <a:extLst>
                  <a:ext uri="{FF2B5EF4-FFF2-40B4-BE49-F238E27FC236}">
                    <a16:creationId xmlns:a16="http://schemas.microsoft.com/office/drawing/2014/main" id="{530A30AE-99D8-4357-8986-8E6655E84D94}"/>
                  </a:ext>
                </a:extLst>
              </p:cNvPr>
              <p:cNvCxnSpPr/>
              <p:nvPr/>
            </p:nvCxnSpPr>
            <p:spPr>
              <a:xfrm>
                <a:off x="791517" y="2036944"/>
                <a:ext cx="3060391"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文字方塊 41">
              <a:extLst>
                <a:ext uri="{FF2B5EF4-FFF2-40B4-BE49-F238E27FC236}">
                  <a16:creationId xmlns:a16="http://schemas.microsoft.com/office/drawing/2014/main" id="{C351CBFA-668A-453E-BF86-2B1DC5DA1E22}"/>
                </a:ext>
              </a:extLst>
            </p:cNvPr>
            <p:cNvSpPr txBox="1"/>
            <p:nvPr/>
          </p:nvSpPr>
          <p:spPr>
            <a:xfrm>
              <a:off x="1538751" y="1978257"/>
              <a:ext cx="3280826" cy="661720"/>
            </a:xfrm>
            <a:prstGeom prst="rect">
              <a:avLst/>
            </a:prstGeom>
            <a:grpFill/>
          </p:spPr>
          <p:txBody>
            <a:bodyPr wrap="square" rtlCol="0">
              <a:spAutoFit/>
            </a:bodyPr>
            <a:lstStyle/>
            <a:p>
              <a:pPr marL="288000" indent="-288000">
                <a:spcBef>
                  <a:spcPts val="600"/>
                </a:spcBef>
                <a:buSzPts val="1600"/>
                <a:buFont typeface="Wingdings" panose="05000000000000000000" pitchFamily="2" charset="2"/>
                <a:buChar char="u"/>
              </a:pPr>
              <a:r>
                <a:rPr lang="en-US" altLang="zh-TW" sz="1600" b="1" dirty="0">
                  <a:solidFill>
                    <a:schemeClr val="bg1"/>
                  </a:solidFill>
                  <a:latin typeface="Calibri" panose="020F0502020204030204" pitchFamily="34" charset="0"/>
                  <a:ea typeface="微軟正黑體" panose="020B0604030504040204" pitchFamily="34" charset="-120"/>
                </a:rPr>
                <a:t>PID</a:t>
              </a:r>
              <a:r>
                <a:rPr lang="zh-TW" altLang="en-US" sz="1600" b="1" dirty="0">
                  <a:solidFill>
                    <a:schemeClr val="bg1"/>
                  </a:solidFill>
                  <a:latin typeface="Calibri" panose="020F0502020204030204" pitchFamily="34" charset="0"/>
                  <a:ea typeface="微軟正黑體" panose="020B0604030504040204" pitchFamily="34" charset="-120"/>
                </a:rPr>
                <a:t>原理，控制參數</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馬達本身</a:t>
              </a:r>
              <a:r>
                <a:rPr lang="en-US" altLang="zh-TW" sz="1600" b="1" dirty="0">
                  <a:solidFill>
                    <a:schemeClr val="bg1"/>
                  </a:solidFill>
                  <a:latin typeface="Calibri" panose="020F0502020204030204" pitchFamily="34" charset="0"/>
                  <a:ea typeface="微軟正黑體" panose="020B0604030504040204" pitchFamily="34" charset="-120"/>
                </a:rPr>
                <a:t>bias</a:t>
              </a:r>
              <a:r>
                <a:rPr lang="zh-TW" altLang="en-US" sz="1600" b="1" dirty="0">
                  <a:solidFill>
                    <a:schemeClr val="bg1"/>
                  </a:solidFill>
                  <a:latin typeface="Calibri" panose="020F0502020204030204" pitchFamily="34" charset="0"/>
                  <a:ea typeface="微軟正黑體" panose="020B0604030504040204" pitchFamily="34" charset="-120"/>
                </a:rPr>
                <a:t>調整</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43" name="文字方塊 42">
              <a:extLst>
                <a:ext uri="{FF2B5EF4-FFF2-40B4-BE49-F238E27FC236}">
                  <a16:creationId xmlns:a16="http://schemas.microsoft.com/office/drawing/2014/main" id="{A876857D-8135-4C64-9C5C-068D52EB25F8}"/>
                </a:ext>
              </a:extLst>
            </p:cNvPr>
            <p:cNvSpPr txBox="1"/>
            <p:nvPr/>
          </p:nvSpPr>
          <p:spPr>
            <a:xfrm>
              <a:off x="1631006" y="1427176"/>
              <a:ext cx="3096316" cy="461665"/>
            </a:xfrm>
            <a:prstGeom prst="rect">
              <a:avLst/>
            </a:prstGeom>
            <a:grp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馬達細部控制</a:t>
              </a:r>
            </a:p>
          </p:txBody>
        </p:sp>
      </p:grpSp>
      <p:grpSp>
        <p:nvGrpSpPr>
          <p:cNvPr id="34" name="群組 33">
            <a:extLst>
              <a:ext uri="{FF2B5EF4-FFF2-40B4-BE49-F238E27FC236}">
                <a16:creationId xmlns:a16="http://schemas.microsoft.com/office/drawing/2014/main" id="{4996A797-A676-420A-8423-247569FAB94B}"/>
              </a:ext>
            </a:extLst>
          </p:cNvPr>
          <p:cNvGrpSpPr/>
          <p:nvPr/>
        </p:nvGrpSpPr>
        <p:grpSpPr>
          <a:xfrm>
            <a:off x="1335584" y="3355727"/>
            <a:ext cx="3710871" cy="1953090"/>
            <a:chOff x="1335584" y="1273324"/>
            <a:chExt cx="3710871" cy="1953090"/>
          </a:xfrm>
          <a:solidFill>
            <a:srgbClr val="C00000"/>
          </a:solidFill>
        </p:grpSpPr>
        <p:grpSp>
          <p:nvGrpSpPr>
            <p:cNvPr id="35" name="群組 34">
              <a:extLst>
                <a:ext uri="{FF2B5EF4-FFF2-40B4-BE49-F238E27FC236}">
                  <a16:creationId xmlns:a16="http://schemas.microsoft.com/office/drawing/2014/main" id="{BB970711-BF00-4D2A-8A44-F4CFCC03F7DF}"/>
                </a:ext>
              </a:extLst>
            </p:cNvPr>
            <p:cNvGrpSpPr/>
            <p:nvPr/>
          </p:nvGrpSpPr>
          <p:grpSpPr>
            <a:xfrm>
              <a:off x="1335584" y="1273324"/>
              <a:ext cx="3710871" cy="1953090"/>
              <a:chOff x="611494" y="1448747"/>
              <a:chExt cx="3420437" cy="1800230"/>
            </a:xfrm>
            <a:grpFill/>
          </p:grpSpPr>
          <p:sp>
            <p:nvSpPr>
              <p:cNvPr id="38" name="圓角矩形 1">
                <a:extLst>
                  <a:ext uri="{FF2B5EF4-FFF2-40B4-BE49-F238E27FC236}">
                    <a16:creationId xmlns:a16="http://schemas.microsoft.com/office/drawing/2014/main" id="{1D7035C5-1C85-417E-8B76-EEF4A46D1CB5}"/>
                  </a:ext>
                </a:extLst>
              </p:cNvPr>
              <p:cNvSpPr/>
              <p:nvPr/>
            </p:nvSpPr>
            <p:spPr>
              <a:xfrm>
                <a:off x="611494" y="1448747"/>
                <a:ext cx="3420437" cy="1800230"/>
              </a:xfrm>
              <a:prstGeom prst="roundRect">
                <a:avLst/>
              </a:prstGeom>
              <a:grp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9" name="直線接點 38">
                <a:extLst>
                  <a:ext uri="{FF2B5EF4-FFF2-40B4-BE49-F238E27FC236}">
                    <a16:creationId xmlns:a16="http://schemas.microsoft.com/office/drawing/2014/main" id="{2DF114AF-C001-435B-8CE8-AAA8F3567DF7}"/>
                  </a:ext>
                </a:extLst>
              </p:cNvPr>
              <p:cNvCxnSpPr/>
              <p:nvPr/>
            </p:nvCxnSpPr>
            <p:spPr>
              <a:xfrm>
                <a:off x="791517" y="2036944"/>
                <a:ext cx="3060391"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文字方塊 35">
              <a:extLst>
                <a:ext uri="{FF2B5EF4-FFF2-40B4-BE49-F238E27FC236}">
                  <a16:creationId xmlns:a16="http://schemas.microsoft.com/office/drawing/2014/main" id="{2CFD09CD-1391-451A-9D1C-BAE0380A7731}"/>
                </a:ext>
              </a:extLst>
            </p:cNvPr>
            <p:cNvSpPr txBox="1"/>
            <p:nvPr/>
          </p:nvSpPr>
          <p:spPr>
            <a:xfrm>
              <a:off x="1538751" y="1978257"/>
              <a:ext cx="3280826" cy="661720"/>
            </a:xfrm>
            <a:prstGeom prst="rect">
              <a:avLst/>
            </a:prstGeom>
            <a:grpFill/>
          </p:spPr>
          <p:txBody>
            <a:bodyPr wrap="square" rtlCol="0">
              <a:spAutoFit/>
            </a:bodyPr>
            <a:lstStyle/>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最佳模型可能已</a:t>
              </a:r>
              <a:r>
                <a:rPr lang="en-US" altLang="zh-TW" sz="1600" b="1" dirty="0">
                  <a:solidFill>
                    <a:schemeClr val="bg1"/>
                  </a:solidFill>
                  <a:latin typeface="Calibri" panose="020F0502020204030204" pitchFamily="34" charset="0"/>
                  <a:ea typeface="微軟正黑體" panose="020B0604030504040204" pitchFamily="34" charset="-120"/>
                </a:rPr>
                <a:t>overfitting</a:t>
              </a:r>
            </a:p>
            <a:p>
              <a:pPr marL="288000" indent="-288000">
                <a:spcBef>
                  <a:spcPts val="600"/>
                </a:spcBef>
                <a:buSzPts val="1600"/>
                <a:buFont typeface="Wingdings" panose="05000000000000000000" pitchFamily="2" charset="2"/>
                <a:buChar char="u"/>
              </a:pPr>
              <a:r>
                <a:rPr lang="en-US" altLang="zh-TW" sz="1600" b="1" dirty="0">
                  <a:solidFill>
                    <a:schemeClr val="bg1"/>
                  </a:solidFill>
                  <a:latin typeface="Calibri" panose="020F0502020204030204" pitchFamily="34" charset="0"/>
                  <a:ea typeface="微軟正黑體" panose="020B0604030504040204" pitchFamily="34" charset="-120"/>
                </a:rPr>
                <a:t>Loss</a:t>
              </a:r>
              <a:r>
                <a:rPr lang="zh-TW" altLang="en-US" sz="1600" b="1" dirty="0">
                  <a:solidFill>
                    <a:schemeClr val="bg1"/>
                  </a:solidFill>
                  <a:latin typeface="Calibri" panose="020F0502020204030204" pitchFamily="34" charset="0"/>
                  <a:ea typeface="微軟正黑體" panose="020B0604030504040204" pitchFamily="34" charset="-120"/>
                </a:rPr>
                <a:t>接近時，應如何選擇</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37" name="文字方塊 36">
              <a:extLst>
                <a:ext uri="{FF2B5EF4-FFF2-40B4-BE49-F238E27FC236}">
                  <a16:creationId xmlns:a16="http://schemas.microsoft.com/office/drawing/2014/main" id="{34E3000A-74BA-4362-B300-854CA3D059FE}"/>
                </a:ext>
              </a:extLst>
            </p:cNvPr>
            <p:cNvSpPr txBox="1"/>
            <p:nvPr/>
          </p:nvSpPr>
          <p:spPr>
            <a:xfrm>
              <a:off x="1631006" y="1427176"/>
              <a:ext cx="3096316" cy="461665"/>
            </a:xfrm>
            <a:prstGeom prst="rect">
              <a:avLst/>
            </a:prstGeom>
            <a:grp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如何選擇最佳模型</a:t>
              </a:r>
            </a:p>
          </p:txBody>
        </p:sp>
      </p:grpSp>
      <p:grpSp>
        <p:nvGrpSpPr>
          <p:cNvPr id="28" name="群組 27">
            <a:extLst>
              <a:ext uri="{FF2B5EF4-FFF2-40B4-BE49-F238E27FC236}">
                <a16:creationId xmlns:a16="http://schemas.microsoft.com/office/drawing/2014/main" id="{CF1E342F-0985-4E4C-B255-50F287C8FFC4}"/>
              </a:ext>
            </a:extLst>
          </p:cNvPr>
          <p:cNvGrpSpPr/>
          <p:nvPr/>
        </p:nvGrpSpPr>
        <p:grpSpPr>
          <a:xfrm>
            <a:off x="5132243" y="1273324"/>
            <a:ext cx="3710871" cy="1953090"/>
            <a:chOff x="1335584" y="1273324"/>
            <a:chExt cx="3710871" cy="1953090"/>
          </a:xfrm>
          <a:solidFill>
            <a:srgbClr val="C00000"/>
          </a:solidFill>
        </p:grpSpPr>
        <p:grpSp>
          <p:nvGrpSpPr>
            <p:cNvPr id="29" name="群組 28">
              <a:extLst>
                <a:ext uri="{FF2B5EF4-FFF2-40B4-BE49-F238E27FC236}">
                  <a16:creationId xmlns:a16="http://schemas.microsoft.com/office/drawing/2014/main" id="{7B083387-FDF2-40FF-9230-BEC01F23A338}"/>
                </a:ext>
              </a:extLst>
            </p:cNvPr>
            <p:cNvGrpSpPr/>
            <p:nvPr/>
          </p:nvGrpSpPr>
          <p:grpSpPr>
            <a:xfrm>
              <a:off x="1335584" y="1273324"/>
              <a:ext cx="3710871" cy="1953090"/>
              <a:chOff x="611494" y="1448747"/>
              <a:chExt cx="3420437" cy="1800230"/>
            </a:xfrm>
            <a:grpFill/>
          </p:grpSpPr>
          <p:sp>
            <p:nvSpPr>
              <p:cNvPr id="32" name="圓角矩形 1">
                <a:extLst>
                  <a:ext uri="{FF2B5EF4-FFF2-40B4-BE49-F238E27FC236}">
                    <a16:creationId xmlns:a16="http://schemas.microsoft.com/office/drawing/2014/main" id="{454B5491-3DD4-4F52-8F1B-CEC925077D88}"/>
                  </a:ext>
                </a:extLst>
              </p:cNvPr>
              <p:cNvSpPr/>
              <p:nvPr/>
            </p:nvSpPr>
            <p:spPr>
              <a:xfrm>
                <a:off x="611494" y="1448747"/>
                <a:ext cx="3420437" cy="1800230"/>
              </a:xfrm>
              <a:prstGeom prst="roundRect">
                <a:avLst/>
              </a:prstGeom>
              <a:grp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3" name="直線接點 32">
                <a:extLst>
                  <a:ext uri="{FF2B5EF4-FFF2-40B4-BE49-F238E27FC236}">
                    <a16:creationId xmlns:a16="http://schemas.microsoft.com/office/drawing/2014/main" id="{7708802A-F395-46C2-A2A8-C6AFB9AD075F}"/>
                  </a:ext>
                </a:extLst>
              </p:cNvPr>
              <p:cNvCxnSpPr/>
              <p:nvPr/>
            </p:nvCxnSpPr>
            <p:spPr>
              <a:xfrm>
                <a:off x="791517" y="2036944"/>
                <a:ext cx="3060391"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文字方塊 29">
              <a:extLst>
                <a:ext uri="{FF2B5EF4-FFF2-40B4-BE49-F238E27FC236}">
                  <a16:creationId xmlns:a16="http://schemas.microsoft.com/office/drawing/2014/main" id="{D73F06F7-0E77-4536-9129-A541F0559F25}"/>
                </a:ext>
              </a:extLst>
            </p:cNvPr>
            <p:cNvSpPr txBox="1"/>
            <p:nvPr/>
          </p:nvSpPr>
          <p:spPr>
            <a:xfrm>
              <a:off x="1538751" y="1978257"/>
              <a:ext cx="3280826" cy="1154162"/>
            </a:xfrm>
            <a:prstGeom prst="rect">
              <a:avLst/>
            </a:prstGeom>
            <a:grpFill/>
          </p:spPr>
          <p:txBody>
            <a:bodyPr wrap="square" rtlCol="0">
              <a:spAutoFit/>
            </a:bodyPr>
            <a:lstStyle/>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過多的資料導致訓練時間加長，過少則導致驗證集過小</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u"/>
              </a:pPr>
              <a:r>
                <a:rPr lang="zh-TW" altLang="en-US" sz="1600" b="1" dirty="0">
                  <a:solidFill>
                    <a:schemeClr val="bg1"/>
                  </a:solidFill>
                  <a:latin typeface="Calibri" panose="020F0502020204030204" pitchFamily="34" charset="0"/>
                  <a:ea typeface="微軟正黑體" panose="020B0604030504040204" pitchFamily="34" charset="-120"/>
                </a:rPr>
                <a:t>極端情境可能造成其他相似情況被其影響</a:t>
              </a:r>
            </a:p>
          </p:txBody>
        </p:sp>
        <p:sp>
          <p:nvSpPr>
            <p:cNvPr id="31" name="文字方塊 30">
              <a:extLst>
                <a:ext uri="{FF2B5EF4-FFF2-40B4-BE49-F238E27FC236}">
                  <a16:creationId xmlns:a16="http://schemas.microsoft.com/office/drawing/2014/main" id="{1189F1AD-51AB-4A6E-A189-790EA5DC2F41}"/>
                </a:ext>
              </a:extLst>
            </p:cNvPr>
            <p:cNvSpPr txBox="1"/>
            <p:nvPr/>
          </p:nvSpPr>
          <p:spPr>
            <a:xfrm>
              <a:off x="1631006" y="1427176"/>
              <a:ext cx="3096316" cy="461665"/>
            </a:xfrm>
            <a:prstGeom prst="rect">
              <a:avLst/>
            </a:prstGeom>
            <a:grp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標記資料數量、情境</a:t>
              </a:r>
            </a:p>
          </p:txBody>
        </p:sp>
      </p:grpSp>
      <p:sp>
        <p:nvSpPr>
          <p:cNvPr id="2" name="TextBox 14"/>
          <p:cNvSpPr txBox="1">
            <a:spLocks noChangeArrowheads="1"/>
          </p:cNvSpPr>
          <p:nvPr/>
        </p:nvSpPr>
        <p:spPr bwMode="auto">
          <a:xfrm>
            <a:off x="1191568" y="481236"/>
            <a:ext cx="5400600"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定義問題 </a:t>
            </a:r>
            <a:r>
              <a:rPr lang="en-US" altLang="zh-TW" sz="2400" b="1" kern="0" dirty="0">
                <a:solidFill>
                  <a:schemeClr val="tx2">
                    <a:lumMod val="75000"/>
                  </a:schemeClr>
                </a:solidFill>
                <a:latin typeface="微软雅黑" pitchFamily="34" charset="-122"/>
                <a:ea typeface="微软雅黑" pitchFamily="34" charset="-122"/>
              </a:rPr>
              <a:t>- </a:t>
            </a:r>
            <a:r>
              <a:rPr lang="zh-TW" altLang="en-US" sz="2400" b="1" kern="0" dirty="0">
                <a:solidFill>
                  <a:schemeClr val="tx2">
                    <a:lumMod val="75000"/>
                  </a:schemeClr>
                </a:solidFill>
                <a:latin typeface="微软雅黑" pitchFamily="34" charset="-122"/>
                <a:ea typeface="微软雅黑" pitchFamily="34" charset="-122"/>
              </a:rPr>
              <a:t>共同問題</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grpSp>
        <p:nvGrpSpPr>
          <p:cNvPr id="6" name="群組 5">
            <a:extLst>
              <a:ext uri="{FF2B5EF4-FFF2-40B4-BE49-F238E27FC236}">
                <a16:creationId xmlns:a16="http://schemas.microsoft.com/office/drawing/2014/main" id="{6F4D875B-6736-4AAA-8C03-E41CC8F673CB}"/>
              </a:ext>
            </a:extLst>
          </p:cNvPr>
          <p:cNvGrpSpPr/>
          <p:nvPr/>
        </p:nvGrpSpPr>
        <p:grpSpPr>
          <a:xfrm>
            <a:off x="1335584" y="1273324"/>
            <a:ext cx="3710871" cy="1953090"/>
            <a:chOff x="1335584" y="1273324"/>
            <a:chExt cx="3710871" cy="1953090"/>
          </a:xfrm>
        </p:grpSpPr>
        <p:grpSp>
          <p:nvGrpSpPr>
            <p:cNvPr id="25" name="群組 24">
              <a:extLst>
                <a:ext uri="{FF2B5EF4-FFF2-40B4-BE49-F238E27FC236}">
                  <a16:creationId xmlns:a16="http://schemas.microsoft.com/office/drawing/2014/main" id="{278EC5B4-C7A1-4519-B3BA-7ADB0B025876}"/>
                </a:ext>
              </a:extLst>
            </p:cNvPr>
            <p:cNvGrpSpPr/>
            <p:nvPr/>
          </p:nvGrpSpPr>
          <p:grpSpPr>
            <a:xfrm>
              <a:off x="1335584" y="1273324"/>
              <a:ext cx="3710871" cy="1953090"/>
              <a:chOff x="611494" y="1448747"/>
              <a:chExt cx="3420437" cy="1800230"/>
            </a:xfrm>
          </p:grpSpPr>
          <p:sp>
            <p:nvSpPr>
              <p:cNvPr id="26" name="圓角矩形 1">
                <a:extLst>
                  <a:ext uri="{FF2B5EF4-FFF2-40B4-BE49-F238E27FC236}">
                    <a16:creationId xmlns:a16="http://schemas.microsoft.com/office/drawing/2014/main" id="{3BB95253-2E20-4A1A-AC56-A206A751B8FC}"/>
                  </a:ext>
                </a:extLst>
              </p:cNvPr>
              <p:cNvSpPr/>
              <p:nvPr/>
            </p:nvSpPr>
            <p:spPr>
              <a:xfrm>
                <a:off x="611494" y="1448747"/>
                <a:ext cx="3420437" cy="1800230"/>
              </a:xfrm>
              <a:prstGeom prst="roundRect">
                <a:avLst/>
              </a:prstGeom>
              <a:solidFill>
                <a:srgbClr val="C00000"/>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27" name="直線接點 26">
                <a:extLst>
                  <a:ext uri="{FF2B5EF4-FFF2-40B4-BE49-F238E27FC236}">
                    <a16:creationId xmlns:a16="http://schemas.microsoft.com/office/drawing/2014/main" id="{89A43996-DD4F-4FB2-BF59-7B7428A3240A}"/>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文字方塊 14">
              <a:extLst>
                <a:ext uri="{FF2B5EF4-FFF2-40B4-BE49-F238E27FC236}">
                  <a16:creationId xmlns:a16="http://schemas.microsoft.com/office/drawing/2014/main" id="{317BC2AB-4BD3-4DCF-BCB7-4315E3949449}"/>
                </a:ext>
              </a:extLst>
            </p:cNvPr>
            <p:cNvSpPr txBox="1"/>
            <p:nvPr/>
          </p:nvSpPr>
          <p:spPr>
            <a:xfrm>
              <a:off x="1538751" y="1978257"/>
              <a:ext cx="3280826" cy="584775"/>
            </a:xfrm>
            <a:prstGeom prst="rect">
              <a:avLst/>
            </a:prstGeom>
            <a:noFill/>
          </p:spPr>
          <p:txBody>
            <a:bodyPr wrap="square" rtlCol="0">
              <a:spAutoFit/>
            </a:bodyPr>
            <a:lstStyle/>
            <a:p>
              <a:pPr marL="288000" indent="-288000" rtl="0">
                <a:spcBef>
                  <a:spcPts val="600"/>
                </a:spcBef>
                <a:buSzPts val="1600"/>
                <a:buFont typeface="Wingdings" panose="05000000000000000000" pitchFamily="2" charset="2"/>
                <a:buChar char="u"/>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過長的訓練時間，</a:t>
              </a:r>
              <a:br>
                <a:rPr lang="en-US" altLang="zh-TW" sz="1600" b="1" i="0" u="none" strike="noStrike" kern="1200" dirty="0">
                  <a:solidFill>
                    <a:schemeClr val="bg1"/>
                  </a:solidFill>
                  <a:latin typeface="Calibri" panose="020F0502020204030204" pitchFamily="34" charset="0"/>
                  <a:ea typeface="微軟正黑體" panose="020B0604030504040204" pitchFamily="34" charset="-120"/>
                </a:rPr>
              </a:b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導致無法及時進行測試</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p:txBody>
        </p:sp>
        <p:sp>
          <p:nvSpPr>
            <p:cNvPr id="17" name="文字方塊 16">
              <a:extLst>
                <a:ext uri="{FF2B5EF4-FFF2-40B4-BE49-F238E27FC236}">
                  <a16:creationId xmlns:a16="http://schemas.microsoft.com/office/drawing/2014/main" id="{8F4EF1AC-CE4E-4F08-8CED-F117DA90074A}"/>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模型訓練時間過長</a:t>
              </a:r>
            </a:p>
          </p:txBody>
        </p:sp>
      </p:grpSp>
    </p:spTree>
    <p:extLst>
      <p:ext uri="{BB962C8B-B14F-4D97-AF65-F5344CB8AC3E}">
        <p14:creationId xmlns:p14="http://schemas.microsoft.com/office/powerpoint/2010/main" val="885535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5A0A272E-FEA9-425B-9C23-21342E275F0A}"/>
              </a:ext>
            </a:extLst>
          </p:cNvPr>
          <p:cNvGrpSpPr/>
          <p:nvPr/>
        </p:nvGrpSpPr>
        <p:grpSpPr>
          <a:xfrm>
            <a:off x="5132243" y="3355727"/>
            <a:ext cx="3710871" cy="1953090"/>
            <a:chOff x="1335584" y="1273324"/>
            <a:chExt cx="3710871" cy="1953090"/>
          </a:xfrm>
        </p:grpSpPr>
        <p:grpSp>
          <p:nvGrpSpPr>
            <p:cNvPr id="41" name="群組 40">
              <a:extLst>
                <a:ext uri="{FF2B5EF4-FFF2-40B4-BE49-F238E27FC236}">
                  <a16:creationId xmlns:a16="http://schemas.microsoft.com/office/drawing/2014/main" id="{3CE3C853-C410-44FE-BF5C-7EACBF078A16}"/>
                </a:ext>
              </a:extLst>
            </p:cNvPr>
            <p:cNvGrpSpPr/>
            <p:nvPr/>
          </p:nvGrpSpPr>
          <p:grpSpPr>
            <a:xfrm>
              <a:off x="1335584" y="1273324"/>
              <a:ext cx="3710871" cy="1953090"/>
              <a:chOff x="611494" y="1448747"/>
              <a:chExt cx="3420437" cy="1800230"/>
            </a:xfrm>
          </p:grpSpPr>
          <p:sp>
            <p:nvSpPr>
              <p:cNvPr id="44" name="圓角矩形 1">
                <a:extLst>
                  <a:ext uri="{FF2B5EF4-FFF2-40B4-BE49-F238E27FC236}">
                    <a16:creationId xmlns:a16="http://schemas.microsoft.com/office/drawing/2014/main" id="{46367225-5D1F-40DF-97E5-4BBFDC86E9E3}"/>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45" name="直線接點 44">
                <a:extLst>
                  <a:ext uri="{FF2B5EF4-FFF2-40B4-BE49-F238E27FC236}">
                    <a16:creationId xmlns:a16="http://schemas.microsoft.com/office/drawing/2014/main" id="{530A30AE-99D8-4357-8986-8E6655E84D94}"/>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文字方塊 41">
              <a:extLst>
                <a:ext uri="{FF2B5EF4-FFF2-40B4-BE49-F238E27FC236}">
                  <a16:creationId xmlns:a16="http://schemas.microsoft.com/office/drawing/2014/main" id="{C351CBFA-668A-453E-BF86-2B1DC5DA1E22}"/>
                </a:ext>
              </a:extLst>
            </p:cNvPr>
            <p:cNvSpPr txBox="1"/>
            <p:nvPr/>
          </p:nvSpPr>
          <p:spPr>
            <a:xfrm>
              <a:off x="1538751" y="1978257"/>
              <a:ext cx="3280826" cy="661720"/>
            </a:xfrm>
            <a:prstGeom prst="rect">
              <a:avLst/>
            </a:prstGeom>
            <a:noFill/>
          </p:spPr>
          <p:txBody>
            <a:bodyPr wrap="square" rtlCol="0">
              <a:spAutoFit/>
            </a:bodyPr>
            <a:lstStyle/>
            <a:p>
              <a:pPr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理解</a:t>
              </a:r>
              <a:r>
                <a:rPr lang="en-US" altLang="zh-TW" sz="1600" b="1" dirty="0">
                  <a:solidFill>
                    <a:schemeClr val="bg1"/>
                  </a:solidFill>
                  <a:latin typeface="Calibri" panose="020F0502020204030204" pitchFamily="34" charset="0"/>
                  <a:ea typeface="微軟正黑體" panose="020B0604030504040204" pitchFamily="34" charset="-120"/>
                </a:rPr>
                <a:t>PID</a:t>
              </a:r>
              <a:r>
                <a:rPr lang="zh-TW" altLang="en-US" sz="1600" b="1" dirty="0">
                  <a:solidFill>
                    <a:schemeClr val="bg1"/>
                  </a:solidFill>
                  <a:latin typeface="Calibri" panose="020F0502020204030204" pitchFamily="34" charset="0"/>
                  <a:ea typeface="微軟正黑體" panose="020B0604030504040204" pitchFamily="34" charset="-120"/>
                </a:rPr>
                <a:t>控制原理</a:t>
              </a:r>
              <a:endParaRPr lang="en-US" altLang="zh-TW" sz="1600" b="1" dirty="0">
                <a:solidFill>
                  <a:schemeClr val="bg1"/>
                </a:solidFill>
                <a:latin typeface="Calibri" panose="020F0502020204030204" pitchFamily="34" charset="0"/>
                <a:ea typeface="微軟正黑體" panose="020B0604030504040204" pitchFamily="34" charset="-120"/>
              </a:endParaRPr>
            </a:p>
            <a:p>
              <a:pPr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理解控制參數意義</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43" name="文字方塊 42">
              <a:extLst>
                <a:ext uri="{FF2B5EF4-FFF2-40B4-BE49-F238E27FC236}">
                  <a16:creationId xmlns:a16="http://schemas.microsoft.com/office/drawing/2014/main" id="{A876857D-8135-4C64-9C5C-068D52EB25F8}"/>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馬達細部控制</a:t>
              </a:r>
            </a:p>
          </p:txBody>
        </p:sp>
      </p:grpSp>
      <p:grpSp>
        <p:nvGrpSpPr>
          <p:cNvPr id="34" name="群組 33">
            <a:extLst>
              <a:ext uri="{FF2B5EF4-FFF2-40B4-BE49-F238E27FC236}">
                <a16:creationId xmlns:a16="http://schemas.microsoft.com/office/drawing/2014/main" id="{4996A797-A676-420A-8423-247569FAB94B}"/>
              </a:ext>
            </a:extLst>
          </p:cNvPr>
          <p:cNvGrpSpPr/>
          <p:nvPr/>
        </p:nvGrpSpPr>
        <p:grpSpPr>
          <a:xfrm>
            <a:off x="1335584" y="3355727"/>
            <a:ext cx="3710871" cy="1953090"/>
            <a:chOff x="1335584" y="1273324"/>
            <a:chExt cx="3710871" cy="1953090"/>
          </a:xfrm>
        </p:grpSpPr>
        <p:grpSp>
          <p:nvGrpSpPr>
            <p:cNvPr id="35" name="群組 34">
              <a:extLst>
                <a:ext uri="{FF2B5EF4-FFF2-40B4-BE49-F238E27FC236}">
                  <a16:creationId xmlns:a16="http://schemas.microsoft.com/office/drawing/2014/main" id="{BB970711-BF00-4D2A-8A44-F4CFCC03F7DF}"/>
                </a:ext>
              </a:extLst>
            </p:cNvPr>
            <p:cNvGrpSpPr/>
            <p:nvPr/>
          </p:nvGrpSpPr>
          <p:grpSpPr>
            <a:xfrm>
              <a:off x="1335584" y="1273324"/>
              <a:ext cx="3710871" cy="1953090"/>
              <a:chOff x="611494" y="1448747"/>
              <a:chExt cx="3420437" cy="1800230"/>
            </a:xfrm>
          </p:grpSpPr>
          <p:sp>
            <p:nvSpPr>
              <p:cNvPr id="38" name="圓角矩形 1">
                <a:extLst>
                  <a:ext uri="{FF2B5EF4-FFF2-40B4-BE49-F238E27FC236}">
                    <a16:creationId xmlns:a16="http://schemas.microsoft.com/office/drawing/2014/main" id="{1D7035C5-1C85-417E-8B76-EEF4A46D1CB5}"/>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9" name="直線接點 38">
                <a:extLst>
                  <a:ext uri="{FF2B5EF4-FFF2-40B4-BE49-F238E27FC236}">
                    <a16:creationId xmlns:a16="http://schemas.microsoft.com/office/drawing/2014/main" id="{2DF114AF-C001-435B-8CE8-AAA8F3567DF7}"/>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文字方塊 35">
              <a:extLst>
                <a:ext uri="{FF2B5EF4-FFF2-40B4-BE49-F238E27FC236}">
                  <a16:creationId xmlns:a16="http://schemas.microsoft.com/office/drawing/2014/main" id="{2CFD09CD-1391-451A-9D1C-BAE0380A7731}"/>
                </a:ext>
              </a:extLst>
            </p:cNvPr>
            <p:cNvSpPr txBox="1"/>
            <p:nvPr/>
          </p:nvSpPr>
          <p:spPr>
            <a:xfrm>
              <a:off x="1538751" y="1978257"/>
              <a:ext cx="3280826" cy="661720"/>
            </a:xfrm>
            <a:prstGeom prst="rect">
              <a:avLst/>
            </a:prstGeom>
            <a:noFill/>
          </p:spPr>
          <p:txBody>
            <a:bodyPr wrap="square" rtlCol="0">
              <a:spAutoFit/>
            </a:bodyPr>
            <a:lstStyle/>
            <a:p>
              <a:pPr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以</a:t>
              </a:r>
              <a:r>
                <a:rPr lang="en-US" altLang="zh-TW" sz="1600" b="1" dirty="0">
                  <a:solidFill>
                    <a:schemeClr val="bg1"/>
                  </a:solidFill>
                  <a:latin typeface="Calibri" panose="020F0502020204030204" pitchFamily="34" charset="0"/>
                  <a:ea typeface="微軟正黑體" panose="020B0604030504040204" pitchFamily="34" charset="-120"/>
                </a:rPr>
                <a:t>Best Model</a:t>
              </a:r>
              <a:r>
                <a:rPr lang="zh-TW" altLang="en-US" sz="1600" b="1" dirty="0">
                  <a:solidFill>
                    <a:schemeClr val="bg1"/>
                  </a:solidFill>
                  <a:latin typeface="Calibri" panose="020F0502020204030204" pitchFamily="34" charset="0"/>
                  <a:ea typeface="微軟正黑體" panose="020B0604030504040204" pitchFamily="34" charset="-120"/>
                </a:rPr>
                <a:t>優先</a:t>
              </a:r>
              <a:endParaRPr lang="en-US" altLang="zh-TW" sz="1600" b="1" dirty="0">
                <a:solidFill>
                  <a:schemeClr val="bg1"/>
                </a:solidFill>
                <a:latin typeface="Calibri" panose="020F0502020204030204" pitchFamily="34" charset="0"/>
                <a:ea typeface="微軟正黑體" panose="020B0604030504040204" pitchFamily="34" charset="-120"/>
              </a:endParaRPr>
            </a:p>
            <a:p>
              <a:pPr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逐一測試</a:t>
              </a:r>
              <a:r>
                <a:rPr lang="en-US" altLang="zh-TW" sz="1600" b="1" dirty="0">
                  <a:solidFill>
                    <a:schemeClr val="bg1"/>
                  </a:solidFill>
                  <a:latin typeface="Calibri" panose="020F0502020204030204" pitchFamily="34" charset="0"/>
                  <a:ea typeface="微軟正黑體" panose="020B0604030504040204" pitchFamily="34" charset="-120"/>
                </a:rPr>
                <a:t>Loss</a:t>
              </a:r>
              <a:r>
                <a:rPr lang="zh-TW" altLang="en-US" sz="1600" b="1" dirty="0">
                  <a:solidFill>
                    <a:schemeClr val="bg1"/>
                  </a:solidFill>
                  <a:latin typeface="Calibri" panose="020F0502020204030204" pitchFamily="34" charset="0"/>
                  <a:ea typeface="微軟正黑體" panose="020B0604030504040204" pitchFamily="34" charset="-120"/>
                </a:rPr>
                <a:t>率較低</a:t>
              </a:r>
              <a:r>
                <a:rPr lang="en-US" altLang="zh-TW" sz="1600" b="1" dirty="0">
                  <a:solidFill>
                    <a:schemeClr val="bg1"/>
                  </a:solidFill>
                  <a:latin typeface="Calibri" panose="020F0502020204030204" pitchFamily="34" charset="0"/>
                  <a:ea typeface="微軟正黑體" panose="020B0604030504040204" pitchFamily="34" charset="-120"/>
                </a:rPr>
                <a:t>Model</a:t>
              </a:r>
            </a:p>
          </p:txBody>
        </p:sp>
        <p:sp>
          <p:nvSpPr>
            <p:cNvPr id="37" name="文字方塊 36">
              <a:extLst>
                <a:ext uri="{FF2B5EF4-FFF2-40B4-BE49-F238E27FC236}">
                  <a16:creationId xmlns:a16="http://schemas.microsoft.com/office/drawing/2014/main" id="{34E3000A-74BA-4362-B300-854CA3D059FE}"/>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如何選擇最佳模型</a:t>
              </a:r>
            </a:p>
          </p:txBody>
        </p:sp>
      </p:grpSp>
      <p:grpSp>
        <p:nvGrpSpPr>
          <p:cNvPr id="28" name="群組 27">
            <a:extLst>
              <a:ext uri="{FF2B5EF4-FFF2-40B4-BE49-F238E27FC236}">
                <a16:creationId xmlns:a16="http://schemas.microsoft.com/office/drawing/2014/main" id="{CF1E342F-0985-4E4C-B255-50F287C8FFC4}"/>
              </a:ext>
            </a:extLst>
          </p:cNvPr>
          <p:cNvGrpSpPr/>
          <p:nvPr/>
        </p:nvGrpSpPr>
        <p:grpSpPr>
          <a:xfrm>
            <a:off x="5132243" y="1273324"/>
            <a:ext cx="3710871" cy="1953090"/>
            <a:chOff x="1335584" y="1273324"/>
            <a:chExt cx="3710871" cy="1953090"/>
          </a:xfrm>
        </p:grpSpPr>
        <p:grpSp>
          <p:nvGrpSpPr>
            <p:cNvPr id="29" name="群組 28">
              <a:extLst>
                <a:ext uri="{FF2B5EF4-FFF2-40B4-BE49-F238E27FC236}">
                  <a16:creationId xmlns:a16="http://schemas.microsoft.com/office/drawing/2014/main" id="{7B083387-FDF2-40FF-9230-BEC01F23A338}"/>
                </a:ext>
              </a:extLst>
            </p:cNvPr>
            <p:cNvGrpSpPr/>
            <p:nvPr/>
          </p:nvGrpSpPr>
          <p:grpSpPr>
            <a:xfrm>
              <a:off x="1335584" y="1273324"/>
              <a:ext cx="3710871" cy="1953090"/>
              <a:chOff x="611494" y="1448747"/>
              <a:chExt cx="3420437" cy="1800230"/>
            </a:xfrm>
          </p:grpSpPr>
          <p:sp>
            <p:nvSpPr>
              <p:cNvPr id="32" name="圓角矩形 1">
                <a:extLst>
                  <a:ext uri="{FF2B5EF4-FFF2-40B4-BE49-F238E27FC236}">
                    <a16:creationId xmlns:a16="http://schemas.microsoft.com/office/drawing/2014/main" id="{454B5491-3DD4-4F52-8F1B-CEC925077D88}"/>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3" name="直線接點 32">
                <a:extLst>
                  <a:ext uri="{FF2B5EF4-FFF2-40B4-BE49-F238E27FC236}">
                    <a16:creationId xmlns:a16="http://schemas.microsoft.com/office/drawing/2014/main" id="{7708802A-F395-46C2-A2A8-C6AFB9AD075F}"/>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文字方塊 29">
              <a:extLst>
                <a:ext uri="{FF2B5EF4-FFF2-40B4-BE49-F238E27FC236}">
                  <a16:creationId xmlns:a16="http://schemas.microsoft.com/office/drawing/2014/main" id="{D73F06F7-0E77-4536-9129-A541F0559F25}"/>
                </a:ext>
              </a:extLst>
            </p:cNvPr>
            <p:cNvSpPr txBox="1"/>
            <p:nvPr/>
          </p:nvSpPr>
          <p:spPr>
            <a:xfrm>
              <a:off x="1538751" y="1978257"/>
              <a:ext cx="3280826" cy="1154162"/>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先以少量影像進行訓練，再</a:t>
              </a:r>
              <a:br>
                <a:rPr lang="en-US" altLang="zh-TW" sz="1600" b="1" dirty="0">
                  <a:solidFill>
                    <a:schemeClr val="bg1"/>
                  </a:solidFill>
                  <a:latin typeface="Calibri" panose="020F0502020204030204" pitchFamily="34" charset="0"/>
                  <a:ea typeface="微軟正黑體" panose="020B0604030504040204" pitchFamily="34" charset="-120"/>
                </a:rPr>
              </a:br>
              <a:r>
                <a:rPr lang="zh-TW" altLang="en-US" sz="1600" b="1" dirty="0">
                  <a:solidFill>
                    <a:schemeClr val="bg1"/>
                  </a:solidFill>
                  <a:latin typeface="Calibri" panose="020F0502020204030204" pitchFamily="34" charset="0"/>
                  <a:ea typeface="微軟正黑體" panose="020B0604030504040204" pitchFamily="34" charset="-120"/>
                </a:rPr>
                <a:t>補強不足的地方</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en-US" altLang="zh-TW" sz="1600" b="1" dirty="0">
                  <a:solidFill>
                    <a:schemeClr val="bg1"/>
                  </a:solidFill>
                  <a:latin typeface="Calibri" panose="020F0502020204030204" pitchFamily="34" charset="0"/>
                  <a:ea typeface="微軟正黑體" panose="020B0604030504040204" pitchFamily="34" charset="-120"/>
                </a:rPr>
                <a:t>Best Case</a:t>
              </a:r>
              <a:r>
                <a:rPr lang="zh-TW" altLang="en-US" sz="1600" b="1" dirty="0">
                  <a:solidFill>
                    <a:schemeClr val="bg1"/>
                  </a:solidFill>
                  <a:latin typeface="Calibri" panose="020F0502020204030204" pitchFamily="34" charset="0"/>
                  <a:ea typeface="微軟正黑體" panose="020B0604030504040204" pitchFamily="34" charset="-120"/>
                </a:rPr>
                <a:t>優先，有必要才補極端、例外狀況</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31" name="文字方塊 30">
              <a:extLst>
                <a:ext uri="{FF2B5EF4-FFF2-40B4-BE49-F238E27FC236}">
                  <a16:creationId xmlns:a16="http://schemas.microsoft.com/office/drawing/2014/main" id="{1189F1AD-51AB-4A6E-A189-790EA5DC2F41}"/>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標記資料數量、情境</a:t>
              </a:r>
            </a:p>
          </p:txBody>
        </p:sp>
      </p:grpSp>
      <p:sp>
        <p:nvSpPr>
          <p:cNvPr id="2" name="TextBox 14"/>
          <p:cNvSpPr txBox="1">
            <a:spLocks noChangeArrowheads="1"/>
          </p:cNvSpPr>
          <p:nvPr/>
        </p:nvSpPr>
        <p:spPr bwMode="auto">
          <a:xfrm>
            <a:off x="1191568" y="481236"/>
            <a:ext cx="5400600"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方案構思 </a:t>
            </a:r>
            <a:r>
              <a:rPr lang="en-US" altLang="zh-TW" sz="2400" b="1" kern="0" dirty="0">
                <a:solidFill>
                  <a:schemeClr val="tx2">
                    <a:lumMod val="75000"/>
                  </a:schemeClr>
                </a:solidFill>
                <a:latin typeface="微软雅黑" pitchFamily="34" charset="-122"/>
                <a:ea typeface="微软雅黑" pitchFamily="34" charset="-122"/>
              </a:rPr>
              <a:t>-</a:t>
            </a:r>
            <a:r>
              <a:rPr lang="zh-TW" altLang="en-US" sz="2400" b="1" kern="0" dirty="0">
                <a:solidFill>
                  <a:schemeClr val="tx2">
                    <a:lumMod val="75000"/>
                  </a:schemeClr>
                </a:solidFill>
                <a:latin typeface="微软雅黑" pitchFamily="34" charset="-122"/>
                <a:ea typeface="微软雅黑" pitchFamily="34" charset="-122"/>
              </a:rPr>
              <a:t> 共同問題</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grpSp>
        <p:nvGrpSpPr>
          <p:cNvPr id="6" name="群組 5">
            <a:extLst>
              <a:ext uri="{FF2B5EF4-FFF2-40B4-BE49-F238E27FC236}">
                <a16:creationId xmlns:a16="http://schemas.microsoft.com/office/drawing/2014/main" id="{6F4D875B-6736-4AAA-8C03-E41CC8F673CB}"/>
              </a:ext>
            </a:extLst>
          </p:cNvPr>
          <p:cNvGrpSpPr/>
          <p:nvPr/>
        </p:nvGrpSpPr>
        <p:grpSpPr>
          <a:xfrm>
            <a:off x="1335584" y="1273324"/>
            <a:ext cx="3710871" cy="1953090"/>
            <a:chOff x="1335584" y="1273324"/>
            <a:chExt cx="3710871" cy="1953090"/>
          </a:xfrm>
        </p:grpSpPr>
        <p:grpSp>
          <p:nvGrpSpPr>
            <p:cNvPr id="25" name="群組 24">
              <a:extLst>
                <a:ext uri="{FF2B5EF4-FFF2-40B4-BE49-F238E27FC236}">
                  <a16:creationId xmlns:a16="http://schemas.microsoft.com/office/drawing/2014/main" id="{278EC5B4-C7A1-4519-B3BA-7ADB0B025876}"/>
                </a:ext>
              </a:extLst>
            </p:cNvPr>
            <p:cNvGrpSpPr/>
            <p:nvPr/>
          </p:nvGrpSpPr>
          <p:grpSpPr>
            <a:xfrm>
              <a:off x="1335584" y="1273324"/>
              <a:ext cx="3710871" cy="1953090"/>
              <a:chOff x="611494" y="1448747"/>
              <a:chExt cx="3420437" cy="1800230"/>
            </a:xfrm>
          </p:grpSpPr>
          <p:sp>
            <p:nvSpPr>
              <p:cNvPr id="26" name="圓角矩形 1">
                <a:extLst>
                  <a:ext uri="{FF2B5EF4-FFF2-40B4-BE49-F238E27FC236}">
                    <a16:creationId xmlns:a16="http://schemas.microsoft.com/office/drawing/2014/main" id="{3BB95253-2E20-4A1A-AC56-A206A751B8FC}"/>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27" name="直線接點 26">
                <a:extLst>
                  <a:ext uri="{FF2B5EF4-FFF2-40B4-BE49-F238E27FC236}">
                    <a16:creationId xmlns:a16="http://schemas.microsoft.com/office/drawing/2014/main" id="{89A43996-DD4F-4FB2-BF59-7B7428A3240A}"/>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文字方塊 14">
              <a:extLst>
                <a:ext uri="{FF2B5EF4-FFF2-40B4-BE49-F238E27FC236}">
                  <a16:creationId xmlns:a16="http://schemas.microsoft.com/office/drawing/2014/main" id="{317BC2AB-4BD3-4DCF-BCB7-4315E3949449}"/>
                </a:ext>
              </a:extLst>
            </p:cNvPr>
            <p:cNvSpPr txBox="1"/>
            <p:nvPr/>
          </p:nvSpPr>
          <p:spPr>
            <a:xfrm>
              <a:off x="1538751" y="1978257"/>
              <a:ext cx="3280826" cy="1015663"/>
            </a:xfrm>
            <a:prstGeom prst="rect">
              <a:avLst/>
            </a:prstGeom>
            <a:noFill/>
          </p:spPr>
          <p:txBody>
            <a:bodyPr wrap="square" rtlCol="0">
              <a:spAutoFit/>
            </a:bodyPr>
            <a:lstStyle/>
            <a:p>
              <a:pPr indent="-288000" rtl="0">
                <a:spcBef>
                  <a:spcPts val="600"/>
                </a:spcBef>
                <a:buSzPts val="1600"/>
                <a:buFont typeface="Wingdings" panose="05000000000000000000" pitchFamily="2" charset="2"/>
                <a:buChar char="ü"/>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使用算力較高的設備</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a:p>
              <a:pPr indent="-288000" rtl="0">
                <a:spcBef>
                  <a:spcPts val="600"/>
                </a:spcBef>
                <a:buSzPts val="1600"/>
                <a:buFont typeface="Wingdings" panose="05000000000000000000" pitchFamily="2" charset="2"/>
                <a:buChar char="ü"/>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選用層較少，較輕量的模型</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a:p>
              <a:pPr indent="-288000" rtl="0">
                <a:spcBef>
                  <a:spcPts val="600"/>
                </a:spcBef>
                <a:buSzPts val="1600"/>
                <a:buFont typeface="Wingdings" panose="05000000000000000000" pitchFamily="2" charset="2"/>
                <a:buChar char="ü"/>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降低資料集數量</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p:txBody>
        </p:sp>
        <p:sp>
          <p:nvSpPr>
            <p:cNvPr id="17" name="文字方塊 16">
              <a:extLst>
                <a:ext uri="{FF2B5EF4-FFF2-40B4-BE49-F238E27FC236}">
                  <a16:creationId xmlns:a16="http://schemas.microsoft.com/office/drawing/2014/main" id="{8F4EF1AC-CE4E-4F08-8CED-F117DA90074A}"/>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模型訓練時間過長</a:t>
              </a:r>
            </a:p>
          </p:txBody>
        </p:sp>
      </p:grpSp>
    </p:spTree>
    <p:extLst>
      <p:ext uri="{BB962C8B-B14F-4D97-AF65-F5344CB8AC3E}">
        <p14:creationId xmlns:p14="http://schemas.microsoft.com/office/powerpoint/2010/main" val="2413935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群組 39">
            <a:extLst>
              <a:ext uri="{FF2B5EF4-FFF2-40B4-BE49-F238E27FC236}">
                <a16:creationId xmlns:a16="http://schemas.microsoft.com/office/drawing/2014/main" id="{5A0A272E-FEA9-425B-9C23-21342E275F0A}"/>
              </a:ext>
            </a:extLst>
          </p:cNvPr>
          <p:cNvGrpSpPr/>
          <p:nvPr/>
        </p:nvGrpSpPr>
        <p:grpSpPr>
          <a:xfrm>
            <a:off x="5132243" y="3355727"/>
            <a:ext cx="3710871" cy="1953090"/>
            <a:chOff x="1335584" y="1273324"/>
            <a:chExt cx="3710871" cy="1953090"/>
          </a:xfrm>
        </p:grpSpPr>
        <p:grpSp>
          <p:nvGrpSpPr>
            <p:cNvPr id="41" name="群組 40">
              <a:extLst>
                <a:ext uri="{FF2B5EF4-FFF2-40B4-BE49-F238E27FC236}">
                  <a16:creationId xmlns:a16="http://schemas.microsoft.com/office/drawing/2014/main" id="{3CE3C853-C410-44FE-BF5C-7EACBF078A16}"/>
                </a:ext>
              </a:extLst>
            </p:cNvPr>
            <p:cNvGrpSpPr/>
            <p:nvPr/>
          </p:nvGrpSpPr>
          <p:grpSpPr>
            <a:xfrm>
              <a:off x="1335584" y="1273324"/>
              <a:ext cx="3710871" cy="1953090"/>
              <a:chOff x="611494" y="1448747"/>
              <a:chExt cx="3420437" cy="1800230"/>
            </a:xfrm>
          </p:grpSpPr>
          <p:sp>
            <p:nvSpPr>
              <p:cNvPr id="44" name="圓角矩形 1">
                <a:extLst>
                  <a:ext uri="{FF2B5EF4-FFF2-40B4-BE49-F238E27FC236}">
                    <a16:creationId xmlns:a16="http://schemas.microsoft.com/office/drawing/2014/main" id="{46367225-5D1F-40DF-97E5-4BBFDC86E9E3}"/>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45" name="直線接點 44">
                <a:extLst>
                  <a:ext uri="{FF2B5EF4-FFF2-40B4-BE49-F238E27FC236}">
                    <a16:creationId xmlns:a16="http://schemas.microsoft.com/office/drawing/2014/main" id="{530A30AE-99D8-4357-8986-8E6655E84D94}"/>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文字方塊 41">
              <a:extLst>
                <a:ext uri="{FF2B5EF4-FFF2-40B4-BE49-F238E27FC236}">
                  <a16:creationId xmlns:a16="http://schemas.microsoft.com/office/drawing/2014/main" id="{C351CBFA-668A-453E-BF86-2B1DC5DA1E22}"/>
                </a:ext>
              </a:extLst>
            </p:cNvPr>
            <p:cNvSpPr txBox="1"/>
            <p:nvPr/>
          </p:nvSpPr>
          <p:spPr>
            <a:xfrm>
              <a:off x="1538751" y="1978257"/>
              <a:ext cx="3280826" cy="907941"/>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請益助教理解</a:t>
              </a:r>
              <a:br>
                <a:rPr lang="en-US" altLang="zh-TW" sz="1600" b="1" dirty="0">
                  <a:solidFill>
                    <a:schemeClr val="bg1"/>
                  </a:solidFill>
                  <a:latin typeface="Calibri" panose="020F0502020204030204" pitchFamily="34" charset="0"/>
                  <a:ea typeface="微軟正黑體" panose="020B0604030504040204" pitchFamily="34" charset="-120"/>
                </a:rPr>
              </a:br>
              <a:r>
                <a:rPr lang="en-US" altLang="zh-TW" sz="1600" b="1" dirty="0">
                  <a:solidFill>
                    <a:schemeClr val="bg1"/>
                  </a:solidFill>
                  <a:latin typeface="Calibri" panose="020F0502020204030204" pitchFamily="34" charset="0"/>
                  <a:ea typeface="微軟正黑體" panose="020B0604030504040204" pitchFamily="34" charset="-120"/>
                </a:rPr>
                <a:t>PID</a:t>
              </a:r>
              <a:r>
                <a:rPr lang="zh-TW" altLang="en-US" sz="1600" b="1" dirty="0">
                  <a:solidFill>
                    <a:schemeClr val="bg1"/>
                  </a:solidFill>
                  <a:latin typeface="Calibri" panose="020F0502020204030204" pitchFamily="34" charset="0"/>
                  <a:ea typeface="微軟正黑體" panose="020B0604030504040204" pitchFamily="34" charset="-120"/>
                </a:rPr>
                <a:t>控制原理、控制參數意義</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定期修正</a:t>
              </a:r>
              <a:r>
                <a:rPr lang="en-US" altLang="zh-TW" sz="1600" b="1" dirty="0">
                  <a:solidFill>
                    <a:schemeClr val="bg1"/>
                  </a:solidFill>
                  <a:latin typeface="Calibri" panose="020F0502020204030204" pitchFamily="34" charset="0"/>
                  <a:ea typeface="微軟正黑體" panose="020B0604030504040204" pitchFamily="34" charset="-120"/>
                </a:rPr>
                <a:t>Bias</a:t>
              </a:r>
              <a:r>
                <a:rPr lang="zh-TW" altLang="en-US" sz="1600" b="1" dirty="0">
                  <a:solidFill>
                    <a:schemeClr val="bg1"/>
                  </a:solidFill>
                  <a:latin typeface="Calibri" panose="020F0502020204030204" pitchFamily="34" charset="0"/>
                  <a:ea typeface="微軟正黑體" panose="020B0604030504040204" pitchFamily="34" charset="-120"/>
                </a:rPr>
                <a:t>參數</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43" name="文字方塊 42">
              <a:extLst>
                <a:ext uri="{FF2B5EF4-FFF2-40B4-BE49-F238E27FC236}">
                  <a16:creationId xmlns:a16="http://schemas.microsoft.com/office/drawing/2014/main" id="{A876857D-8135-4C64-9C5C-068D52EB25F8}"/>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馬達細部控制</a:t>
              </a:r>
            </a:p>
          </p:txBody>
        </p:sp>
      </p:grpSp>
      <p:grpSp>
        <p:nvGrpSpPr>
          <p:cNvPr id="34" name="群組 33">
            <a:extLst>
              <a:ext uri="{FF2B5EF4-FFF2-40B4-BE49-F238E27FC236}">
                <a16:creationId xmlns:a16="http://schemas.microsoft.com/office/drawing/2014/main" id="{4996A797-A676-420A-8423-247569FAB94B}"/>
              </a:ext>
            </a:extLst>
          </p:cNvPr>
          <p:cNvGrpSpPr/>
          <p:nvPr/>
        </p:nvGrpSpPr>
        <p:grpSpPr>
          <a:xfrm>
            <a:off x="1335584" y="3355727"/>
            <a:ext cx="3710871" cy="1953090"/>
            <a:chOff x="1335584" y="1273324"/>
            <a:chExt cx="3710871" cy="1953090"/>
          </a:xfrm>
        </p:grpSpPr>
        <p:grpSp>
          <p:nvGrpSpPr>
            <p:cNvPr id="35" name="群組 34">
              <a:extLst>
                <a:ext uri="{FF2B5EF4-FFF2-40B4-BE49-F238E27FC236}">
                  <a16:creationId xmlns:a16="http://schemas.microsoft.com/office/drawing/2014/main" id="{BB970711-BF00-4D2A-8A44-F4CFCC03F7DF}"/>
                </a:ext>
              </a:extLst>
            </p:cNvPr>
            <p:cNvGrpSpPr/>
            <p:nvPr/>
          </p:nvGrpSpPr>
          <p:grpSpPr>
            <a:xfrm>
              <a:off x="1335584" y="1273324"/>
              <a:ext cx="3710871" cy="1953090"/>
              <a:chOff x="611494" y="1448747"/>
              <a:chExt cx="3420437" cy="1800230"/>
            </a:xfrm>
          </p:grpSpPr>
          <p:sp>
            <p:nvSpPr>
              <p:cNvPr id="38" name="圓角矩形 1">
                <a:extLst>
                  <a:ext uri="{FF2B5EF4-FFF2-40B4-BE49-F238E27FC236}">
                    <a16:creationId xmlns:a16="http://schemas.microsoft.com/office/drawing/2014/main" id="{1D7035C5-1C85-417E-8B76-EEF4A46D1CB5}"/>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9" name="直線接點 38">
                <a:extLst>
                  <a:ext uri="{FF2B5EF4-FFF2-40B4-BE49-F238E27FC236}">
                    <a16:creationId xmlns:a16="http://schemas.microsoft.com/office/drawing/2014/main" id="{2DF114AF-C001-435B-8CE8-AAA8F3567DF7}"/>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文字方塊 35">
              <a:extLst>
                <a:ext uri="{FF2B5EF4-FFF2-40B4-BE49-F238E27FC236}">
                  <a16:creationId xmlns:a16="http://schemas.microsoft.com/office/drawing/2014/main" id="{2CFD09CD-1391-451A-9D1C-BAE0380A7731}"/>
                </a:ext>
              </a:extLst>
            </p:cNvPr>
            <p:cNvSpPr txBox="1"/>
            <p:nvPr/>
          </p:nvSpPr>
          <p:spPr>
            <a:xfrm>
              <a:off x="1538751" y="1978257"/>
              <a:ext cx="3280826" cy="907941"/>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以</a:t>
              </a:r>
              <a:r>
                <a:rPr lang="en-US" altLang="zh-TW" sz="1600" b="1" dirty="0">
                  <a:solidFill>
                    <a:schemeClr val="bg1"/>
                  </a:solidFill>
                  <a:latin typeface="Calibri" panose="020F0502020204030204" pitchFamily="34" charset="0"/>
                  <a:ea typeface="微軟正黑體" panose="020B0604030504040204" pitchFamily="34" charset="-120"/>
                </a:rPr>
                <a:t>Best Model</a:t>
              </a:r>
              <a:r>
                <a:rPr lang="zh-TW" altLang="en-US" sz="1600" b="1" dirty="0">
                  <a:solidFill>
                    <a:schemeClr val="bg1"/>
                  </a:solidFill>
                  <a:latin typeface="Calibri" panose="020F0502020204030204" pitchFamily="34" charset="0"/>
                  <a:ea typeface="微軟正黑體" panose="020B0604030504040204" pitchFamily="34" charset="-120"/>
                </a:rPr>
                <a:t>優先</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en-US" altLang="zh-TW" sz="1600" b="1" dirty="0">
                  <a:solidFill>
                    <a:schemeClr val="bg1"/>
                  </a:solidFill>
                  <a:latin typeface="Calibri" panose="020F0502020204030204" pitchFamily="34" charset="0"/>
                  <a:ea typeface="微軟正黑體" panose="020B0604030504040204" pitchFamily="34" charset="-120"/>
                </a:rPr>
                <a:t>Best</a:t>
              </a:r>
              <a:r>
                <a:rPr lang="zh-TW" altLang="en-US" sz="1600" b="1" dirty="0">
                  <a:solidFill>
                    <a:schemeClr val="bg1"/>
                  </a:solidFill>
                  <a:latin typeface="Calibri" panose="020F0502020204030204" pitchFamily="34" charset="0"/>
                  <a:ea typeface="微軟正黑體" panose="020B0604030504040204" pitchFamily="34" charset="-120"/>
                </a:rPr>
                <a:t>不佳時，嘗試使用</a:t>
              </a:r>
              <a:br>
                <a:rPr lang="en-US" altLang="zh-TW" sz="1600" b="1" dirty="0">
                  <a:solidFill>
                    <a:schemeClr val="bg1"/>
                  </a:solidFill>
                  <a:latin typeface="Calibri" panose="020F0502020204030204" pitchFamily="34" charset="0"/>
                  <a:ea typeface="微軟正黑體" panose="020B0604030504040204" pitchFamily="34" charset="-120"/>
                </a:rPr>
              </a:br>
              <a:r>
                <a:rPr lang="en-US" altLang="zh-TW" sz="1600" b="1" dirty="0">
                  <a:solidFill>
                    <a:schemeClr val="bg1"/>
                  </a:solidFill>
                  <a:latin typeface="Calibri" panose="020F0502020204030204" pitchFamily="34" charset="0"/>
                  <a:ea typeface="微軟正黑體" panose="020B0604030504040204" pitchFamily="34" charset="-120"/>
                </a:rPr>
                <a:t>loss</a:t>
              </a:r>
              <a:r>
                <a:rPr lang="zh-TW" altLang="en-US" sz="1600" b="1" dirty="0">
                  <a:solidFill>
                    <a:schemeClr val="bg1"/>
                  </a:solidFill>
                  <a:latin typeface="Calibri" panose="020F0502020204030204" pitchFamily="34" charset="0"/>
                  <a:ea typeface="微軟正黑體" panose="020B0604030504040204" pitchFamily="34" charset="-120"/>
                </a:rPr>
                <a:t>率較低，且</a:t>
              </a:r>
              <a:r>
                <a:rPr lang="en-US" altLang="zh-TW" sz="1600" b="1" dirty="0">
                  <a:solidFill>
                    <a:schemeClr val="bg1"/>
                  </a:solidFill>
                  <a:latin typeface="Calibri" panose="020F0502020204030204" pitchFamily="34" charset="0"/>
                  <a:ea typeface="微軟正黑體" panose="020B0604030504040204" pitchFamily="34" charset="-120"/>
                </a:rPr>
                <a:t>Epoch</a:t>
              </a:r>
              <a:r>
                <a:rPr lang="zh-TW" altLang="en-US" sz="1600" b="1" dirty="0">
                  <a:solidFill>
                    <a:schemeClr val="bg1"/>
                  </a:solidFill>
                  <a:latin typeface="Calibri" panose="020F0502020204030204" pitchFamily="34" charset="0"/>
                  <a:ea typeface="微軟正黑體" panose="020B0604030504040204" pitchFamily="34" charset="-120"/>
                </a:rPr>
                <a:t>較高模型</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37" name="文字方塊 36">
              <a:extLst>
                <a:ext uri="{FF2B5EF4-FFF2-40B4-BE49-F238E27FC236}">
                  <a16:creationId xmlns:a16="http://schemas.microsoft.com/office/drawing/2014/main" id="{34E3000A-74BA-4362-B300-854CA3D059FE}"/>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如何選擇最佳模型</a:t>
              </a:r>
            </a:p>
          </p:txBody>
        </p:sp>
      </p:grpSp>
      <p:grpSp>
        <p:nvGrpSpPr>
          <p:cNvPr id="28" name="群組 27">
            <a:extLst>
              <a:ext uri="{FF2B5EF4-FFF2-40B4-BE49-F238E27FC236}">
                <a16:creationId xmlns:a16="http://schemas.microsoft.com/office/drawing/2014/main" id="{CF1E342F-0985-4E4C-B255-50F287C8FFC4}"/>
              </a:ext>
            </a:extLst>
          </p:cNvPr>
          <p:cNvGrpSpPr/>
          <p:nvPr/>
        </p:nvGrpSpPr>
        <p:grpSpPr>
          <a:xfrm>
            <a:off x="5132243" y="1273324"/>
            <a:ext cx="3710871" cy="1953090"/>
            <a:chOff x="1335584" y="1273324"/>
            <a:chExt cx="3710871" cy="1953090"/>
          </a:xfrm>
        </p:grpSpPr>
        <p:grpSp>
          <p:nvGrpSpPr>
            <p:cNvPr id="29" name="群組 28">
              <a:extLst>
                <a:ext uri="{FF2B5EF4-FFF2-40B4-BE49-F238E27FC236}">
                  <a16:creationId xmlns:a16="http://schemas.microsoft.com/office/drawing/2014/main" id="{7B083387-FDF2-40FF-9230-BEC01F23A338}"/>
                </a:ext>
              </a:extLst>
            </p:cNvPr>
            <p:cNvGrpSpPr/>
            <p:nvPr/>
          </p:nvGrpSpPr>
          <p:grpSpPr>
            <a:xfrm>
              <a:off x="1335584" y="1273324"/>
              <a:ext cx="3710871" cy="1953090"/>
              <a:chOff x="611494" y="1448747"/>
              <a:chExt cx="3420437" cy="1800230"/>
            </a:xfrm>
          </p:grpSpPr>
          <p:sp>
            <p:nvSpPr>
              <p:cNvPr id="32" name="圓角矩形 1">
                <a:extLst>
                  <a:ext uri="{FF2B5EF4-FFF2-40B4-BE49-F238E27FC236}">
                    <a16:creationId xmlns:a16="http://schemas.microsoft.com/office/drawing/2014/main" id="{454B5491-3DD4-4F52-8F1B-CEC925077D88}"/>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33" name="直線接點 32">
                <a:extLst>
                  <a:ext uri="{FF2B5EF4-FFF2-40B4-BE49-F238E27FC236}">
                    <a16:creationId xmlns:a16="http://schemas.microsoft.com/office/drawing/2014/main" id="{7708802A-F395-46C2-A2A8-C6AFB9AD075F}"/>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文字方塊 29">
              <a:extLst>
                <a:ext uri="{FF2B5EF4-FFF2-40B4-BE49-F238E27FC236}">
                  <a16:creationId xmlns:a16="http://schemas.microsoft.com/office/drawing/2014/main" id="{D73F06F7-0E77-4536-9129-A541F0559F25}"/>
                </a:ext>
              </a:extLst>
            </p:cNvPr>
            <p:cNvSpPr txBox="1"/>
            <p:nvPr/>
          </p:nvSpPr>
          <p:spPr>
            <a:xfrm>
              <a:off x="1538751" y="1978257"/>
              <a:ext cx="3280826" cy="1154162"/>
            </a:xfrm>
            <a:prstGeom prst="rect">
              <a:avLst/>
            </a:prstGeom>
            <a:noFill/>
          </p:spPr>
          <p:txBody>
            <a:bodyPr wrap="square" rtlCol="0">
              <a:spAutoFit/>
            </a:bodyPr>
            <a:lstStyle/>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參考其他組別訓練影像張數作為基準依情況進行增減</a:t>
              </a:r>
              <a:endParaRPr lang="en-US" altLang="zh-TW" sz="1600" b="1"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只補充當前模型有問題之資料，再遷移訓練至當前模型</a:t>
              </a:r>
              <a:endParaRPr lang="en-US" altLang="zh-TW" sz="1600" b="1" dirty="0">
                <a:solidFill>
                  <a:schemeClr val="bg1"/>
                </a:solidFill>
                <a:latin typeface="Calibri" panose="020F0502020204030204" pitchFamily="34" charset="0"/>
                <a:ea typeface="微軟正黑體" panose="020B0604030504040204" pitchFamily="34" charset="-120"/>
              </a:endParaRPr>
            </a:p>
          </p:txBody>
        </p:sp>
        <p:sp>
          <p:nvSpPr>
            <p:cNvPr id="31" name="文字方塊 30">
              <a:extLst>
                <a:ext uri="{FF2B5EF4-FFF2-40B4-BE49-F238E27FC236}">
                  <a16:creationId xmlns:a16="http://schemas.microsoft.com/office/drawing/2014/main" id="{1189F1AD-51AB-4A6E-A189-790EA5DC2F41}"/>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標記資料數量、情境</a:t>
              </a:r>
            </a:p>
          </p:txBody>
        </p:sp>
      </p:grpSp>
      <p:sp>
        <p:nvSpPr>
          <p:cNvPr id="2" name="TextBox 14"/>
          <p:cNvSpPr txBox="1">
            <a:spLocks noChangeArrowheads="1"/>
          </p:cNvSpPr>
          <p:nvPr/>
        </p:nvSpPr>
        <p:spPr bwMode="auto">
          <a:xfrm>
            <a:off x="1191568" y="481236"/>
            <a:ext cx="5400600" cy="461665"/>
          </a:xfrm>
          <a:prstGeom prst="rect">
            <a:avLst/>
          </a:prstGeom>
          <a:noFill/>
          <a:ln w="9525">
            <a:noFill/>
            <a:miter lim="800000"/>
            <a:headEnd/>
            <a:tailEnd/>
          </a:ln>
        </p:spPr>
        <p:txBody>
          <a:bodyPr wrap="square">
            <a:spAutoFit/>
          </a:bodyPr>
          <a:lstStyle/>
          <a:p>
            <a:pPr>
              <a:defRPr/>
            </a:pPr>
            <a:r>
              <a:rPr lang="zh-TW" altLang="en-US" sz="2400" b="1" kern="0" dirty="0">
                <a:solidFill>
                  <a:schemeClr val="tx2">
                    <a:lumMod val="75000"/>
                  </a:schemeClr>
                </a:solidFill>
                <a:latin typeface="微软雅黑" pitchFamily="34" charset="-122"/>
                <a:ea typeface="微软雅黑" pitchFamily="34" charset="-122"/>
              </a:rPr>
              <a:t>解決方法 </a:t>
            </a:r>
            <a:r>
              <a:rPr lang="en-US" altLang="zh-TW" sz="2400" b="1" kern="0" dirty="0">
                <a:solidFill>
                  <a:schemeClr val="tx2">
                    <a:lumMod val="75000"/>
                  </a:schemeClr>
                </a:solidFill>
                <a:latin typeface="微软雅黑" pitchFamily="34" charset="-122"/>
                <a:ea typeface="微软雅黑" pitchFamily="34" charset="-122"/>
              </a:rPr>
              <a:t>-</a:t>
            </a:r>
            <a:r>
              <a:rPr lang="zh-TW" altLang="en-US" sz="2400" b="1" kern="0" dirty="0">
                <a:solidFill>
                  <a:schemeClr val="tx2">
                    <a:lumMod val="75000"/>
                  </a:schemeClr>
                </a:solidFill>
                <a:latin typeface="微软雅黑" pitchFamily="34" charset="-122"/>
                <a:ea typeface="微软雅黑" pitchFamily="34" charset="-122"/>
              </a:rPr>
              <a:t> 共同問題</a:t>
            </a:r>
          </a:p>
        </p:txBody>
      </p:sp>
      <p:sp>
        <p:nvSpPr>
          <p:cNvPr id="3" name="矩形 2"/>
          <p:cNvSpPr/>
          <p:nvPr/>
        </p:nvSpPr>
        <p:spPr>
          <a:xfrm>
            <a:off x="759520" y="391476"/>
            <a:ext cx="372660" cy="3726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4" name="矩形 3"/>
          <p:cNvSpPr/>
          <p:nvPr/>
        </p:nvSpPr>
        <p:spPr>
          <a:xfrm>
            <a:off x="943128" y="591291"/>
            <a:ext cx="248440" cy="2484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23164097-644D-446B-B2F8-E9C3E5AEDCBB}"/>
              </a:ext>
            </a:extLst>
          </p:cNvPr>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grpSp>
        <p:nvGrpSpPr>
          <p:cNvPr id="6" name="群組 5">
            <a:extLst>
              <a:ext uri="{FF2B5EF4-FFF2-40B4-BE49-F238E27FC236}">
                <a16:creationId xmlns:a16="http://schemas.microsoft.com/office/drawing/2014/main" id="{6F4D875B-6736-4AAA-8C03-E41CC8F673CB}"/>
              </a:ext>
            </a:extLst>
          </p:cNvPr>
          <p:cNvGrpSpPr/>
          <p:nvPr/>
        </p:nvGrpSpPr>
        <p:grpSpPr>
          <a:xfrm>
            <a:off x="1335584" y="1273324"/>
            <a:ext cx="3710871" cy="1953090"/>
            <a:chOff x="1335584" y="1273324"/>
            <a:chExt cx="3710871" cy="1953090"/>
          </a:xfrm>
        </p:grpSpPr>
        <p:grpSp>
          <p:nvGrpSpPr>
            <p:cNvPr id="25" name="群組 24">
              <a:extLst>
                <a:ext uri="{FF2B5EF4-FFF2-40B4-BE49-F238E27FC236}">
                  <a16:creationId xmlns:a16="http://schemas.microsoft.com/office/drawing/2014/main" id="{278EC5B4-C7A1-4519-B3BA-7ADB0B025876}"/>
                </a:ext>
              </a:extLst>
            </p:cNvPr>
            <p:cNvGrpSpPr/>
            <p:nvPr/>
          </p:nvGrpSpPr>
          <p:grpSpPr>
            <a:xfrm>
              <a:off x="1335584" y="1273324"/>
              <a:ext cx="3710871" cy="1953090"/>
              <a:chOff x="611494" y="1448747"/>
              <a:chExt cx="3420437" cy="1800230"/>
            </a:xfrm>
          </p:grpSpPr>
          <p:sp>
            <p:nvSpPr>
              <p:cNvPr id="26" name="圓角矩形 1">
                <a:extLst>
                  <a:ext uri="{FF2B5EF4-FFF2-40B4-BE49-F238E27FC236}">
                    <a16:creationId xmlns:a16="http://schemas.microsoft.com/office/drawing/2014/main" id="{3BB95253-2E20-4A1A-AC56-A206A751B8FC}"/>
                  </a:ext>
                </a:extLst>
              </p:cNvPr>
              <p:cNvSpPr/>
              <p:nvPr/>
            </p:nvSpPr>
            <p:spPr>
              <a:xfrm>
                <a:off x="611494" y="1448747"/>
                <a:ext cx="3420437" cy="1800230"/>
              </a:xfrm>
              <a:prstGeom prst="roundRect">
                <a:avLst/>
              </a:prstGeom>
              <a:solidFill>
                <a:srgbClr val="052E65"/>
              </a:solid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1" dirty="0">
                  <a:solidFill>
                    <a:schemeClr val="tx1"/>
                  </a:solidFill>
                  <a:latin typeface="微軟正黑體" panose="020B0604030504040204" pitchFamily="34" charset="-120"/>
                  <a:ea typeface="微軟正黑體" panose="020B0604030504040204" pitchFamily="34" charset="-120"/>
                </a:endParaRPr>
              </a:p>
            </p:txBody>
          </p:sp>
          <p:cxnSp>
            <p:nvCxnSpPr>
              <p:cNvPr id="27" name="直線接點 26">
                <a:extLst>
                  <a:ext uri="{FF2B5EF4-FFF2-40B4-BE49-F238E27FC236}">
                    <a16:creationId xmlns:a16="http://schemas.microsoft.com/office/drawing/2014/main" id="{89A43996-DD4F-4FB2-BF59-7B7428A3240A}"/>
                  </a:ext>
                </a:extLst>
              </p:cNvPr>
              <p:cNvCxnSpPr/>
              <p:nvPr/>
            </p:nvCxnSpPr>
            <p:spPr>
              <a:xfrm>
                <a:off x="791517" y="2036944"/>
                <a:ext cx="30603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文字方塊 14">
              <a:extLst>
                <a:ext uri="{FF2B5EF4-FFF2-40B4-BE49-F238E27FC236}">
                  <a16:creationId xmlns:a16="http://schemas.microsoft.com/office/drawing/2014/main" id="{317BC2AB-4BD3-4DCF-BCB7-4315E3949449}"/>
                </a:ext>
              </a:extLst>
            </p:cNvPr>
            <p:cNvSpPr txBox="1"/>
            <p:nvPr/>
          </p:nvSpPr>
          <p:spPr>
            <a:xfrm>
              <a:off x="1538751" y="1978257"/>
              <a:ext cx="3280826" cy="1231106"/>
            </a:xfrm>
            <a:prstGeom prst="rect">
              <a:avLst/>
            </a:prstGeom>
            <a:noFill/>
          </p:spPr>
          <p:txBody>
            <a:bodyPr wrap="square" rtlCol="0">
              <a:spAutoFit/>
            </a:bodyPr>
            <a:lstStyle/>
            <a:p>
              <a:pPr indent="-288000" rtl="0">
                <a:spcBef>
                  <a:spcPts val="600"/>
                </a:spcBef>
                <a:buSzPts val="1600"/>
                <a:buFont typeface="Wingdings" panose="05000000000000000000" pitchFamily="2" charset="2"/>
                <a:buChar char="ü"/>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租借計網中心</a:t>
              </a:r>
              <a:r>
                <a:rPr lang="en-US" altLang="zh-TW" sz="1600" b="1" i="0" u="none" strike="noStrike" kern="1200" dirty="0">
                  <a:solidFill>
                    <a:schemeClr val="bg1"/>
                  </a:solidFill>
                  <a:latin typeface="Calibri" panose="020F0502020204030204" pitchFamily="34" charset="0"/>
                  <a:ea typeface="微軟正黑體" panose="020B0604030504040204" pitchFamily="34" charset="-120"/>
                </a:rPr>
                <a:t>V100</a:t>
              </a: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訓練</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a:p>
              <a:pPr marL="288000" indent="-288000">
                <a:spcBef>
                  <a:spcPts val="600"/>
                </a:spcBef>
                <a:buSzPts val="1600"/>
                <a:buFont typeface="Wingdings" panose="05000000000000000000" pitchFamily="2" charset="2"/>
                <a:buChar char="ü"/>
              </a:pPr>
              <a:r>
                <a:rPr lang="zh-TW" altLang="en-US" sz="1600" b="1" dirty="0">
                  <a:solidFill>
                    <a:schemeClr val="bg1"/>
                  </a:solidFill>
                  <a:latin typeface="Calibri" panose="020F0502020204030204" pitchFamily="34" charset="0"/>
                  <a:ea typeface="微軟正黑體" panose="020B0604030504040204" pitchFamily="34" charset="-120"/>
                </a:rPr>
                <a:t>使用層數較低的模型</a:t>
              </a:r>
              <a:br>
                <a:rPr lang="en-US" altLang="zh-TW" sz="1600" b="1" dirty="0">
                  <a:solidFill>
                    <a:schemeClr val="bg1"/>
                  </a:solidFill>
                  <a:latin typeface="Calibri" panose="020F0502020204030204" pitchFamily="34" charset="0"/>
                  <a:ea typeface="微軟正黑體" panose="020B0604030504040204" pitchFamily="34" charset="-120"/>
                </a:rPr>
              </a:br>
              <a:r>
                <a:rPr lang="en-US" altLang="zh-TW" sz="1600" b="1" dirty="0">
                  <a:solidFill>
                    <a:schemeClr val="bg1"/>
                  </a:solidFill>
                  <a:latin typeface="Calibri" panose="020F0502020204030204" pitchFamily="34" charset="0"/>
                  <a:ea typeface="微軟正黑體" panose="020B0604030504040204" pitchFamily="34" charset="-120"/>
                </a:rPr>
                <a:t>(Resnet18</a:t>
              </a:r>
              <a:r>
                <a:rPr lang="zh-TW" altLang="en-US" sz="1600" b="1" dirty="0">
                  <a:solidFill>
                    <a:schemeClr val="bg1"/>
                  </a:solidFill>
                  <a:latin typeface="Calibri" panose="020F0502020204030204" pitchFamily="34" charset="0"/>
                  <a:ea typeface="微軟正黑體" panose="020B0604030504040204" pitchFamily="34" charset="-120"/>
                </a:rPr>
                <a:t> 而非</a:t>
              </a:r>
              <a:r>
                <a:rPr lang="en-US" altLang="zh-TW" sz="1600" b="1" dirty="0">
                  <a:solidFill>
                    <a:schemeClr val="bg1"/>
                  </a:solidFill>
                  <a:latin typeface="Calibri" panose="020F0502020204030204" pitchFamily="34" charset="0"/>
                  <a:ea typeface="微軟正黑體" panose="020B0604030504040204" pitchFamily="34" charset="-120"/>
                </a:rPr>
                <a:t>34</a:t>
              </a:r>
              <a:r>
                <a:rPr lang="zh-TW" altLang="en-US" sz="1600" b="1" dirty="0">
                  <a:solidFill>
                    <a:schemeClr val="bg1"/>
                  </a:solidFill>
                  <a:latin typeface="Calibri" panose="020F0502020204030204" pitchFamily="34" charset="0"/>
                  <a:ea typeface="微軟正黑體" panose="020B0604030504040204" pitchFamily="34" charset="-120"/>
                </a:rPr>
                <a:t> </a:t>
              </a:r>
              <a:r>
                <a:rPr lang="en-US" altLang="zh-TW" sz="1600" b="1" dirty="0">
                  <a:solidFill>
                    <a:schemeClr val="bg1"/>
                  </a:solidFill>
                  <a:latin typeface="Calibri" panose="020F0502020204030204" pitchFamily="34" charset="0"/>
                  <a:ea typeface="微軟正黑體" panose="020B0604030504040204" pitchFamily="34" charset="-120"/>
                </a:rPr>
                <a:t>/</a:t>
              </a:r>
              <a:r>
                <a:rPr lang="zh-TW" altLang="en-US" sz="1600" b="1" dirty="0">
                  <a:solidFill>
                    <a:schemeClr val="bg1"/>
                  </a:solidFill>
                  <a:latin typeface="Calibri" panose="020F0502020204030204" pitchFamily="34" charset="0"/>
                  <a:ea typeface="微軟正黑體" panose="020B0604030504040204" pitchFamily="34" charset="-120"/>
                </a:rPr>
                <a:t> </a:t>
              </a:r>
              <a:r>
                <a:rPr lang="en-US" altLang="zh-TW" sz="1600" b="1" dirty="0">
                  <a:solidFill>
                    <a:schemeClr val="bg1"/>
                  </a:solidFill>
                  <a:latin typeface="Calibri" panose="020F0502020204030204" pitchFamily="34" charset="0"/>
                  <a:ea typeface="微軟正黑體" panose="020B0604030504040204" pitchFamily="34" charset="-120"/>
                </a:rPr>
                <a:t>50)</a:t>
              </a:r>
            </a:p>
            <a:p>
              <a:pPr indent="-288000">
                <a:spcBef>
                  <a:spcPts val="600"/>
                </a:spcBef>
                <a:buSzPts val="1600"/>
                <a:buFont typeface="Wingdings" panose="05000000000000000000" pitchFamily="2" charset="2"/>
                <a:buChar char="ü"/>
              </a:pP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在訓練時修正策略</a:t>
              </a:r>
              <a:r>
                <a:rPr lang="en-US" altLang="zh-TW" sz="1600" b="1" i="0" u="none" strike="noStrike" kern="1200" dirty="0">
                  <a:solidFill>
                    <a:schemeClr val="bg1"/>
                  </a:solidFill>
                  <a:latin typeface="Calibri" panose="020F0502020204030204" pitchFamily="34" charset="0"/>
                  <a:ea typeface="微軟正黑體" panose="020B0604030504040204" pitchFamily="34" charset="-120"/>
                </a:rPr>
                <a:t>/</a:t>
              </a:r>
              <a:r>
                <a:rPr lang="zh-TW" altLang="en-US" sz="1600" b="1" i="0" u="none" strike="noStrike" kern="1200" dirty="0">
                  <a:solidFill>
                    <a:schemeClr val="bg1"/>
                  </a:solidFill>
                  <a:latin typeface="Calibri" panose="020F0502020204030204" pitchFamily="34" charset="0"/>
                  <a:ea typeface="微軟正黑體" panose="020B0604030504040204" pitchFamily="34" charset="-120"/>
                </a:rPr>
                <a:t>補眠</a:t>
              </a:r>
              <a:endParaRPr lang="en-US" altLang="zh-TW" sz="1600" b="1" i="0" u="none" strike="noStrike" kern="1200" dirty="0">
                <a:solidFill>
                  <a:schemeClr val="bg1"/>
                </a:solidFill>
                <a:latin typeface="Calibri" panose="020F0502020204030204" pitchFamily="34" charset="0"/>
                <a:ea typeface="微軟正黑體" panose="020B0604030504040204" pitchFamily="34" charset="-120"/>
              </a:endParaRPr>
            </a:p>
          </p:txBody>
        </p:sp>
        <p:sp>
          <p:nvSpPr>
            <p:cNvPr id="17" name="文字方塊 16">
              <a:extLst>
                <a:ext uri="{FF2B5EF4-FFF2-40B4-BE49-F238E27FC236}">
                  <a16:creationId xmlns:a16="http://schemas.microsoft.com/office/drawing/2014/main" id="{8F4EF1AC-CE4E-4F08-8CED-F117DA90074A}"/>
                </a:ext>
              </a:extLst>
            </p:cNvPr>
            <p:cNvSpPr txBox="1"/>
            <p:nvPr/>
          </p:nvSpPr>
          <p:spPr>
            <a:xfrm>
              <a:off x="1631006" y="1427176"/>
              <a:ext cx="3096316" cy="461665"/>
            </a:xfrm>
            <a:prstGeom prst="rect">
              <a:avLst/>
            </a:prstGeom>
            <a:noFill/>
          </p:spPr>
          <p:txBody>
            <a:bodyPr wrap="square" rtlCol="0" anchor="ctr">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模型訓練時間過長</a:t>
              </a:r>
            </a:p>
          </p:txBody>
        </p:sp>
      </p:grpSp>
    </p:spTree>
    <p:extLst>
      <p:ext uri="{BB962C8B-B14F-4D97-AF65-F5344CB8AC3E}">
        <p14:creationId xmlns:p14="http://schemas.microsoft.com/office/powerpoint/2010/main" val="31321020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ou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5499</TotalTime>
  <Words>1154</Words>
  <Application>Microsoft Office PowerPoint</Application>
  <PresentationFormat>自訂</PresentationFormat>
  <Paragraphs>171</Paragraphs>
  <Slides>17</Slides>
  <Notes>17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17</vt:i4>
      </vt:variant>
    </vt:vector>
  </HeadingPairs>
  <TitlesOfParts>
    <vt:vector size="26" baseType="lpstr">
      <vt:lpstr>Adobe Gothic Std B</vt:lpstr>
      <vt:lpstr>微软雅黑</vt:lpstr>
      <vt:lpstr>Yu Gothic UI</vt:lpstr>
      <vt:lpstr>Arial</vt:lpstr>
      <vt:lpstr>Calibri</vt:lpstr>
      <vt:lpstr>Times New Roman</vt:lpstr>
      <vt:lpstr>Wingdings</vt:lpstr>
      <vt:lpstr>微軟正黑體</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紹崴 徐</cp:lastModifiedBy>
  <cp:revision>2110</cp:revision>
  <dcterms:created xsi:type="dcterms:W3CDTF">2014-12-21T11:18:20Z</dcterms:created>
  <dcterms:modified xsi:type="dcterms:W3CDTF">2022-01-22T18:17:06Z</dcterms:modified>
</cp:coreProperties>
</file>