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445" r:id="rId3"/>
    <p:sldId id="429" r:id="rId4"/>
    <p:sldId id="430" r:id="rId5"/>
    <p:sldId id="448" r:id="rId6"/>
    <p:sldId id="449" r:id="rId7"/>
    <p:sldId id="450" r:id="rId8"/>
    <p:sldId id="446" r:id="rId9"/>
    <p:sldId id="447" r:id="rId10"/>
    <p:sldId id="346" r:id="rId11"/>
    <p:sldId id="433" r:id="rId12"/>
  </p:sldIdLst>
  <p:sldSz cx="1016000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31ECC6D-0B13-4606-9E45-D2F90905A233}">
          <p14:sldIdLst>
            <p14:sldId id="256"/>
            <p14:sldId id="445"/>
            <p14:sldId id="429"/>
            <p14:sldId id="430"/>
            <p14:sldId id="448"/>
            <p14:sldId id="449"/>
            <p14:sldId id="450"/>
            <p14:sldId id="446"/>
            <p14:sldId id="447"/>
            <p14:sldId id="346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29"/>
    <a:srgbClr val="FF9797"/>
    <a:srgbClr val="052E65"/>
    <a:srgbClr val="517D21"/>
    <a:srgbClr val="0B87D6"/>
    <a:srgbClr val="5BB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83021" autoAdjust="0"/>
  </p:normalViewPr>
  <p:slideViewPr>
    <p:cSldViewPr>
      <p:cViewPr varScale="1">
        <p:scale>
          <a:sx n="85" d="100"/>
          <a:sy n="85" d="100"/>
        </p:scale>
        <p:origin x="1238" y="62"/>
      </p:cViewPr>
      <p:guideLst>
        <p:guide orient="horz" pos="1800"/>
        <p:guide pos="320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AD89747-6268-415D-A43F-F988497674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F512B8E-74FF-4E1C-9080-7685B621C4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2A309-E6C9-49AD-9D9C-3D4C14041B46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60174D-CBA9-4D27-ADCA-1C2331B81C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55157B-9FD4-4FD8-87DE-4E4F687638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3F08D-0419-452B-A1FB-B362B69C4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4896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180DBCB0-6FF0-4130-B57D-DE263C4DEB1C}" type="datetimeFigureOut">
              <a:rPr lang="zh-CN" altLang="en-US" smtClean="0"/>
              <a:pPr/>
              <a:t>2021/10/8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63622BD-B18B-4F1D-8806-94D26F5771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0661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975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672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5617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1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204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8207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3358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65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660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647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64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1775356"/>
            <a:ext cx="86360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7112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228866"/>
            <a:ext cx="22860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228866"/>
            <a:ext cx="6688667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570" y="3672418"/>
            <a:ext cx="86360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2570" y="2422261"/>
            <a:ext cx="86360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64667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279262"/>
            <a:ext cx="448909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1812396"/>
            <a:ext cx="448909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1141" y="1279262"/>
            <a:ext cx="4490861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1141" y="1812396"/>
            <a:ext cx="4490861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C063EF-0CD1-489C-8181-325154DF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AC8745-9ADF-44B2-9BA0-2B228690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34AA5B-9D0D-4EAA-A873-9C2EF3D9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ABB6C3F6-31B4-48A8-87D5-83BCCD47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D7EB24F5-D0F9-49C3-AB8D-C414A585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7AFB329-98EB-4F71-86D6-CF0495DA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2" y="227543"/>
            <a:ext cx="3342570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2278" y="227542"/>
            <a:ext cx="5679722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2" y="1195918"/>
            <a:ext cx="3342570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431" y="4000500"/>
            <a:ext cx="60960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1431" y="510646"/>
            <a:ext cx="60960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1431" y="4472782"/>
            <a:ext cx="60960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8000" y="228865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333500"/>
            <a:ext cx="9144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0"/>
            <a:ext cx="32173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AC9WAsq54I&amp;ab_channel=%E5%93%9E%E5%93%9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MJGA6Y-oxcY&amp;ab_channel=%E5%93%9E%E5%93%9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95624" y="738540"/>
            <a:ext cx="67687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嵌入式</a:t>
            </a:r>
            <a:b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</a:br>
            <a:r>
              <a:rPr lang="zh-TW" altLang="en-US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智慧影像分析</a:t>
            </a:r>
            <a:b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</a:br>
            <a:r>
              <a:rPr lang="zh-TW" altLang="en-US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與實境界面</a:t>
            </a:r>
            <a:endParaRPr lang="en-US" altLang="zh-CN" sz="3200" b="1" dirty="0">
              <a:solidFill>
                <a:srgbClr val="052E65"/>
              </a:solidFill>
              <a:latin typeface="Adobe Gothic Std B" pitchFamily="34" charset="-128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45874" y="3836064"/>
            <a:ext cx="2268252" cy="10348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52E65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58604" y="3961382"/>
            <a:ext cx="2042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徐紹崴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110598010</a:t>
            </a:r>
          </a:p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劉文揚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110598096</a:t>
            </a:r>
          </a:p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謝狄烽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110598087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9B649A-74AE-42AA-B506-A4B459C7279F}"/>
              </a:ext>
            </a:extLst>
          </p:cNvPr>
          <p:cNvSpPr/>
          <p:nvPr/>
        </p:nvSpPr>
        <p:spPr>
          <a:xfrm>
            <a:off x="2919760" y="2534334"/>
            <a:ext cx="43204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Team 11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72646CE-6108-4B94-BB66-B6DB7B02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pic>
        <p:nvPicPr>
          <p:cNvPr id="1026" name="Picture 2" descr="Amazon.com: Waveshare JetBot AI Kit Accessories Add-ons for Jetson Nano to  Build JetBot （Doesn&amp;#39;t Support 2GB Nano : Toys &amp;amp; Games">
            <a:extLst>
              <a:ext uri="{FF2B5EF4-FFF2-40B4-BE49-F238E27FC236}">
                <a16:creationId xmlns:a16="http://schemas.microsoft.com/office/drawing/2014/main" id="{C520F238-234F-446C-836B-51DB5DD1C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66" y="1769425"/>
            <a:ext cx="1834202" cy="31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1895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0" y="1129309"/>
            <a:ext cx="1016000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0" y="1259679"/>
            <a:ext cx="10160000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71488" y="2044264"/>
            <a:ext cx="9217024" cy="67236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zh-TW" altLang="en-US" sz="36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</a:rPr>
              <a:t>成果展示</a:t>
            </a:r>
            <a:endParaRPr lang="zh-CN" altLang="en-US" sz="3600" b="1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</a:t>
              </a:r>
              <a:r>
                <a:rPr lang="en-US" altLang="zh-TW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3</a:t>
              </a: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  </a:t>
              </a:r>
              <a:endParaRPr lang="zh-CN" altLang="en-US" sz="280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038FC7-8EBB-4952-93E3-6F33A337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747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66247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遙控 </a:t>
            </a:r>
            <a:r>
              <a:rPr lang="en-US" altLang="zh-TW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相機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6AA2889-FD42-41F0-9A17-9FE68A09D374}"/>
              </a:ext>
            </a:extLst>
          </p:cNvPr>
          <p:cNvSpPr txBox="1"/>
          <p:nvPr/>
        </p:nvSpPr>
        <p:spPr>
          <a:xfrm>
            <a:off x="1191568" y="1561356"/>
            <a:ext cx="705678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>
                <a:hlinkClick r:id="rId3"/>
              </a:rPr>
              <a:t>遙控 </a:t>
            </a:r>
            <a:r>
              <a:rPr lang="en-US" altLang="zh-TW" sz="2400" dirty="0">
                <a:hlinkClick r:id="rId3"/>
              </a:rPr>
              <a:t>Demo</a:t>
            </a:r>
            <a:endParaRPr lang="en-US" altLang="zh-TW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>
                <a:hlinkClick r:id="rId4"/>
              </a:rPr>
              <a:t>相機 </a:t>
            </a:r>
            <a:r>
              <a:rPr lang="en-US" altLang="zh-TW" sz="2400" dirty="0">
                <a:hlinkClick r:id="rId4"/>
              </a:rPr>
              <a:t>Demo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2C033-7816-4B76-9E3F-46927B91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237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91"/>
          <p:cNvSpPr>
            <a:spLocks noChangeArrowheads="1"/>
          </p:cNvSpPr>
          <p:nvPr/>
        </p:nvSpPr>
        <p:spPr bwMode="auto">
          <a:xfrm flipV="1">
            <a:off x="7899400" y="1920825"/>
            <a:ext cx="2260600" cy="1833563"/>
          </a:xfrm>
          <a:custGeom>
            <a:avLst/>
            <a:gdLst/>
            <a:ahLst/>
            <a:cxnLst/>
            <a:rect l="l" t="t" r="r" b="b"/>
            <a:pathLst>
              <a:path w="1752600" h="1295400">
                <a:moveTo>
                  <a:pt x="0" y="1295400"/>
                </a:moveTo>
                <a:lnTo>
                  <a:pt x="1752600" y="1295400"/>
                </a:lnTo>
                <a:lnTo>
                  <a:pt x="1752600" y="0"/>
                </a:lnTo>
                <a:lnTo>
                  <a:pt x="714154" y="0"/>
                </a:lnTo>
                <a:close/>
              </a:path>
            </a:pathLst>
          </a:custGeom>
          <a:solidFill>
            <a:srgbClr val="052E6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AutoShape 292"/>
          <p:cNvSpPr>
            <a:spLocks noChangeArrowheads="1"/>
          </p:cNvSpPr>
          <p:nvPr/>
        </p:nvSpPr>
        <p:spPr bwMode="auto">
          <a:xfrm flipV="1">
            <a:off x="12080" y="1903453"/>
            <a:ext cx="4665655" cy="1851492"/>
          </a:xfrm>
          <a:custGeom>
            <a:avLst/>
            <a:gdLst>
              <a:gd name="connsiteX0" fmla="*/ 1231314 w 4191000"/>
              <a:gd name="connsiteY0" fmla="*/ 1289066 h 1295400"/>
              <a:gd name="connsiteX1" fmla="*/ 3476846 w 4191000"/>
              <a:gd name="connsiteY1" fmla="*/ 1295400 h 1295400"/>
              <a:gd name="connsiteX2" fmla="*/ 4191000 w 4191000"/>
              <a:gd name="connsiteY2" fmla="*/ 0 h 1295400"/>
              <a:gd name="connsiteX3" fmla="*/ 0 w 4191000"/>
              <a:gd name="connsiteY3" fmla="*/ 0 h 1295400"/>
              <a:gd name="connsiteX4" fmla="*/ 1231314 w 4191000"/>
              <a:gd name="connsiteY4" fmla="*/ 1289066 h 1295400"/>
              <a:gd name="connsiteX0" fmla="*/ 7995 w 2967681"/>
              <a:gd name="connsiteY0" fmla="*/ 1301733 h 1308067"/>
              <a:gd name="connsiteX1" fmla="*/ 2253527 w 2967681"/>
              <a:gd name="connsiteY1" fmla="*/ 1308067 h 1308067"/>
              <a:gd name="connsiteX2" fmla="*/ 2967681 w 2967681"/>
              <a:gd name="connsiteY2" fmla="*/ 12667 h 1308067"/>
              <a:gd name="connsiteX3" fmla="*/ 0 w 2967681"/>
              <a:gd name="connsiteY3" fmla="*/ 0 h 1308067"/>
              <a:gd name="connsiteX4" fmla="*/ 7995 w 2967681"/>
              <a:gd name="connsiteY4" fmla="*/ 1301733 h 130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7681" h="1308067">
                <a:moveTo>
                  <a:pt x="7995" y="1301733"/>
                </a:moveTo>
                <a:lnTo>
                  <a:pt x="2253527" y="1308067"/>
                </a:lnTo>
                <a:lnTo>
                  <a:pt x="2967681" y="12667"/>
                </a:lnTo>
                <a:lnTo>
                  <a:pt x="0" y="0"/>
                </a:lnTo>
                <a:cubicBezTo>
                  <a:pt x="0" y="431800"/>
                  <a:pt x="7995" y="869933"/>
                  <a:pt x="7995" y="1301733"/>
                </a:cubicBezTo>
                <a:close/>
              </a:path>
            </a:pathLst>
          </a:custGeom>
          <a:solidFill>
            <a:srgbClr val="052E6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WordArt 20"/>
          <p:cNvSpPr>
            <a:spLocks noChangeArrowheads="1" noChangeShapeType="1" noTextEdit="1"/>
          </p:cNvSpPr>
          <p:nvPr/>
        </p:nvSpPr>
        <p:spPr bwMode="auto">
          <a:xfrm>
            <a:off x="4838824" y="1865388"/>
            <a:ext cx="2286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28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1</a:t>
            </a:r>
            <a:endParaRPr lang="zh-CN" altLang="en-US" sz="28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5296024" y="1863157"/>
            <a:ext cx="2971800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28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問題討論</a:t>
            </a:r>
            <a:endParaRPr lang="zh-CN" altLang="en-US" sz="28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WordArt 20"/>
          <p:cNvSpPr>
            <a:spLocks noChangeArrowheads="1" noChangeShapeType="1" noTextEdit="1"/>
          </p:cNvSpPr>
          <p:nvPr/>
        </p:nvSpPr>
        <p:spPr bwMode="auto">
          <a:xfrm>
            <a:off x="5155892" y="2561143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28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2</a:t>
            </a:r>
            <a:endParaRPr lang="zh-CN" altLang="en-US" sz="28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5613091" y="2521183"/>
            <a:ext cx="4832015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28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分工</a:t>
            </a:r>
            <a:endParaRPr lang="zh-CN" altLang="en-US" sz="28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WordArt 20"/>
          <p:cNvSpPr>
            <a:spLocks noChangeArrowheads="1" noChangeShapeType="1" noTextEdit="1"/>
          </p:cNvSpPr>
          <p:nvPr/>
        </p:nvSpPr>
        <p:spPr bwMode="auto">
          <a:xfrm>
            <a:off x="5432692" y="3233411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TW" sz="28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3</a:t>
            </a:r>
            <a:endParaRPr lang="zh-CN" altLang="en-US" sz="28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229FDB04-AAD0-4A34-BF18-E8D4C8DB4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484" y="3179209"/>
            <a:ext cx="4320338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28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成果影片</a:t>
            </a:r>
            <a:endParaRPr lang="zh-CN" altLang="en-US" sz="28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1A557892-C3F3-47B3-B50F-975CECFB2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48" y="2326689"/>
            <a:ext cx="4738484" cy="100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CN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22A737-A588-4F94-9794-411AABCE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1471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7" grpId="0"/>
      <p:bldP spid="8" grpId="0"/>
      <p:bldP spid="9" grpId="0"/>
      <p:bldP spid="20" grpId="0"/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0" y="1129309"/>
            <a:ext cx="1016000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0" y="1259679"/>
            <a:ext cx="10160000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71488" y="1955947"/>
            <a:ext cx="9217024" cy="7394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zh-TW" altLang="en-US" sz="40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</a:rPr>
              <a:t>問題討論</a:t>
            </a:r>
            <a:endParaRPr lang="zh-CN" altLang="en-US" sz="4000" b="1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</a:t>
              </a:r>
              <a:r>
                <a:rPr lang="en-US" altLang="zh-TW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1</a:t>
              </a: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  </a:t>
              </a:r>
              <a:endParaRPr lang="zh-CN" altLang="en-US" sz="280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C73F27-49EF-407D-8D9E-B34E04CA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607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專案情境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263576" y="2257335"/>
            <a:ext cx="5904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Lohit Hindi"/>
              </a:rPr>
              <a:t>使</a:t>
            </a:r>
            <a:r>
              <a:rPr lang="en-US" altLang="zh-TW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Lohit Hindi"/>
              </a:rPr>
              <a:t>jetbot</a:t>
            </a:r>
            <a:r>
              <a:rPr lang="zh-TW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Lohit Hindi"/>
              </a:rPr>
              <a:t>能透過</a:t>
            </a:r>
            <a:r>
              <a:rPr lang="en-US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Lohit Hindi"/>
              </a:rPr>
              <a:t>Sync</a:t>
            </a:r>
            <a:r>
              <a:rPr lang="zh-TW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Lohit Hindi"/>
              </a:rPr>
              <a:t>的</a:t>
            </a:r>
            <a:r>
              <a:rPr lang="en-US" altLang="zh-TW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Lohit Hindi"/>
              </a:rPr>
              <a:t>Jupyter</a:t>
            </a:r>
            <a:r>
              <a:rPr lang="zh-TW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Lohit Hindi"/>
              </a:rPr>
              <a:t>，</a:t>
            </a:r>
            <a:br>
              <a:rPr lang="en-US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Lohit Hindi"/>
              </a:rPr>
            </a:br>
            <a:r>
              <a:rPr lang="zh-TW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Lohit Hindi"/>
              </a:rPr>
              <a:t>以</a:t>
            </a:r>
            <a:r>
              <a:rPr lang="en-US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Lohit Hindi"/>
              </a:rPr>
              <a:t>Python</a:t>
            </a:r>
            <a:r>
              <a:rPr lang="zh-TW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Lohit Hindi"/>
              </a:rPr>
              <a:t>進行馬達控制，</a:t>
            </a:r>
            <a:r>
              <a:rPr lang="zh-TW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Lohit Hindi"/>
              </a:rPr>
              <a:t>以</a:t>
            </a:r>
            <a:r>
              <a:rPr lang="zh-TW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Lohit Hindi"/>
              </a:rPr>
              <a:t>達成基本移動，</a:t>
            </a:r>
            <a:endParaRPr lang="en-US" alt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Lohit Hindi"/>
            </a:endParaRPr>
          </a:p>
          <a:p>
            <a:r>
              <a:rPr lang="zh-TW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Lohit Hindi"/>
              </a:rPr>
              <a:t>並以</a:t>
            </a:r>
            <a:r>
              <a:rPr lang="zh-TW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Lohit Hindi"/>
              </a:rPr>
              <a:t>控制</a:t>
            </a:r>
            <a:r>
              <a:rPr lang="en-US" altLang="zh-TW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Lohit Hindi"/>
              </a:rPr>
              <a:t>Jetbot</a:t>
            </a:r>
            <a:r>
              <a:rPr lang="zh-TW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Lohit Hindi"/>
              </a:rPr>
              <a:t>，並能夠接通相機串流影像。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6848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定義問題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263576" y="1888004"/>
            <a:ext cx="590465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"/>
            </a:pPr>
            <a:r>
              <a:rPr lang="zh-TW" altLang="zh-TW" sz="24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馬達運行不如預期，左右可能因輸出不一致，加上地形等問題，使</a:t>
            </a:r>
            <a:r>
              <a:rPr lang="en-US" altLang="zh-TW" sz="24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Jetbot</a:t>
            </a:r>
            <a:r>
              <a:rPr lang="zh-TW" altLang="zh-TW" sz="24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很難直線前進、後退。</a:t>
            </a:r>
            <a:endParaRPr lang="en-US" altLang="zh-TW" sz="2400" kern="1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Mangal" panose="02040503050203030202" pitchFamily="18" charset="0"/>
            </a:endParaRPr>
          </a:p>
          <a:p>
            <a:pPr lvl="0"/>
            <a:endParaRPr lang="en-US" altLang="zh-TW" sz="2000" kern="150" dirty="0">
              <a:latin typeface="DejaVu Serif"/>
              <a:ea typeface="新細明體" panose="02020500000000000000" pitchFamily="18" charset="-120"/>
              <a:cs typeface="Mangal" panose="02040503050203030202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</a:pPr>
            <a:r>
              <a:rPr lang="en-US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Lohit Hindi"/>
              </a:rPr>
              <a:t>Sync</a:t>
            </a:r>
            <a:r>
              <a:rPr lang="zh-TW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Lohit Hindi"/>
              </a:rPr>
              <a:t>之開發環境，無法連上搖桿；插上螢幕、鍵鼠來開發，又使移動測試困難</a:t>
            </a:r>
            <a:r>
              <a:rPr lang="zh-TW" altLang="zh-TW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Lohit Hindi"/>
              </a:rPr>
              <a:t>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37678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方案構思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263576" y="1888004"/>
            <a:ext cx="5904656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zh-TW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從硬體方面著手，</a:t>
            </a:r>
            <a:r>
              <a:rPr lang="zh-TW" altLang="en-US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調整輪胎</a:t>
            </a:r>
            <a:endParaRPr lang="en-US" altLang="zh-TW" sz="2400" kern="150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Mangal" panose="02040503050203030202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en-US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尋找較平整、摩擦力較大的地方測試</a:t>
            </a:r>
            <a:endParaRPr lang="en-US" altLang="zh-TW" sz="2400" kern="150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Mangal" panose="02040503050203030202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zh-TW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嘗試尋找支援</a:t>
            </a:r>
            <a:r>
              <a:rPr lang="en-US" altLang="zh-TW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Namo</a:t>
            </a:r>
            <a:r>
              <a:rPr lang="zh-TW" altLang="zh-TW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版的遠端控制技術，遠端開發</a:t>
            </a:r>
            <a:r>
              <a:rPr lang="en-US" altLang="zh-TW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Nano</a:t>
            </a:r>
            <a:r>
              <a:rPr lang="zh-TW" altLang="zh-TW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3540517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解決方法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263576" y="1888004"/>
            <a:ext cx="590465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zh-TW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從硬體方面著手，在輪胎輪軸上油，</a:t>
            </a:r>
            <a:br>
              <a:rPr lang="en-US" altLang="zh-TW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</a:br>
            <a:r>
              <a:rPr lang="zh-TW" altLang="zh-TW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盡量保持兩邊摩擦力相同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zh-TW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鋪設平穩、摩擦力較高的質料，以保持地形穩定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en-US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以</a:t>
            </a:r>
            <a:r>
              <a:rPr lang="en-US" altLang="zh-TW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Vino</a:t>
            </a:r>
            <a:r>
              <a:rPr lang="zh-TW" altLang="en-US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的</a:t>
            </a:r>
            <a:r>
              <a:rPr lang="en-US" altLang="zh-TW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VNC Server</a:t>
            </a:r>
            <a:r>
              <a:rPr lang="zh-TW" altLang="en-US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，配合</a:t>
            </a:r>
            <a:r>
              <a:rPr lang="en-US" altLang="zh-TW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VNC</a:t>
            </a:r>
            <a:r>
              <a:rPr lang="zh-TW" altLang="en-US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 </a:t>
            </a:r>
            <a:r>
              <a:rPr lang="en-US" altLang="zh-TW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Viewer</a:t>
            </a:r>
            <a:r>
              <a:rPr lang="zh-TW" altLang="en-US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，</a:t>
            </a:r>
            <a:br>
              <a:rPr lang="en-US" altLang="zh-TW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</a:br>
            <a:r>
              <a:rPr lang="zh-TW" altLang="en-US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遠端對</a:t>
            </a:r>
            <a:r>
              <a:rPr lang="en-US" altLang="zh-TW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Nano</a:t>
            </a:r>
            <a:r>
              <a:rPr lang="zh-TW" altLang="en-US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版開發</a:t>
            </a:r>
            <a:endParaRPr lang="zh-TW" altLang="zh-TW" sz="2400" kern="150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3468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0" y="1129309"/>
            <a:ext cx="1016000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0" y="1259679"/>
            <a:ext cx="10160000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71488" y="1955947"/>
            <a:ext cx="9217024" cy="7394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zh-TW" altLang="en-US" sz="40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</a:rPr>
              <a:t>分工</a:t>
            </a:r>
            <a:endParaRPr lang="zh-CN" altLang="en-US" sz="4000" b="1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</a:t>
              </a:r>
              <a:r>
                <a:rPr lang="en-US" altLang="zh-TW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2</a:t>
              </a: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  </a:t>
              </a:r>
              <a:endParaRPr lang="zh-CN" altLang="en-US" sz="280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C73F27-49EF-407D-8D9E-B34E04CA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76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組員分工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2F2FCD6-6108-4690-AD9C-BA0C7A472838}"/>
              </a:ext>
            </a:extLst>
          </p:cNvPr>
          <p:cNvSpPr txBox="1"/>
          <p:nvPr/>
        </p:nvSpPr>
        <p:spPr>
          <a:xfrm>
            <a:off x="759520" y="1849388"/>
            <a:ext cx="26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徐紹崴 </a:t>
            </a:r>
            <a:r>
              <a:rPr lang="en-US" altLang="zh-TW" b="1" dirty="0">
                <a:latin typeface="Arial" panose="020B0604020202020204" pitchFamily="34" charset="0"/>
                <a:ea typeface="Yu Gothic UI" panose="020B0500000000000000" pitchFamily="34" charset="-128"/>
              </a:rPr>
              <a:t>110598010</a:t>
            </a: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 </a:t>
            </a:r>
            <a:endParaRPr lang="en-US" altLang="zh-TW" b="1" dirty="0">
              <a:latin typeface="Arial" panose="020B0604020202020204" pitchFamily="34" charset="0"/>
              <a:ea typeface="Yu Gothic UI" panose="020B0500000000000000" pitchFamily="34" charset="-128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A0F5C31-CE8B-4264-BD5F-980F2CE3E3D0}"/>
              </a:ext>
            </a:extLst>
          </p:cNvPr>
          <p:cNvSpPr/>
          <p:nvPr/>
        </p:nvSpPr>
        <p:spPr>
          <a:xfrm>
            <a:off x="1167661" y="2466321"/>
            <a:ext cx="1791586" cy="132728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環境建置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移動測試</a:t>
            </a:r>
            <a:endParaRPr lang="en-US" altLang="zh-TW" sz="2000" dirty="0"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C79751E-DF62-43B7-AAB9-52A06DDBFF01}"/>
              </a:ext>
            </a:extLst>
          </p:cNvPr>
          <p:cNvSpPr txBox="1"/>
          <p:nvPr/>
        </p:nvSpPr>
        <p:spPr>
          <a:xfrm>
            <a:off x="3367388" y="1849388"/>
            <a:ext cx="26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劉文揚 </a:t>
            </a:r>
            <a:r>
              <a:rPr lang="en-US" altLang="zh-TW" b="1" dirty="0">
                <a:latin typeface="Arial" panose="020B0604020202020204" pitchFamily="34" charset="0"/>
                <a:ea typeface="Yu Gothic UI" panose="020B0500000000000000" pitchFamily="34" charset="-128"/>
              </a:rPr>
              <a:t>110598096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21A0903-2002-480F-9AD1-C694EE657B3B}"/>
              </a:ext>
            </a:extLst>
          </p:cNvPr>
          <p:cNvSpPr/>
          <p:nvPr/>
        </p:nvSpPr>
        <p:spPr>
          <a:xfrm>
            <a:off x="3775529" y="2466321"/>
            <a:ext cx="1791586" cy="13272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硬件組裝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搖桿測試</a:t>
            </a:r>
            <a:endParaRPr lang="en-US" altLang="zh-TW" sz="2000" dirty="0"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1C6AD81-249D-4F7E-9790-9F436AE2CCE1}"/>
              </a:ext>
            </a:extLst>
          </p:cNvPr>
          <p:cNvSpPr txBox="1"/>
          <p:nvPr/>
        </p:nvSpPr>
        <p:spPr>
          <a:xfrm>
            <a:off x="6088112" y="1849388"/>
            <a:ext cx="26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謝狄烽 </a:t>
            </a:r>
            <a:r>
              <a:rPr lang="en-US" altLang="zh-TW" b="1" dirty="0">
                <a:latin typeface="Arial" panose="020B0604020202020204" pitchFamily="34" charset="0"/>
                <a:ea typeface="Yu Gothic UI" panose="020B0500000000000000" pitchFamily="34" charset="-128"/>
              </a:rPr>
              <a:t>110598087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30B5764F-8455-4142-948A-720B9DAFB984}"/>
              </a:ext>
            </a:extLst>
          </p:cNvPr>
          <p:cNvSpPr/>
          <p:nvPr/>
        </p:nvSpPr>
        <p:spPr>
          <a:xfrm>
            <a:off x="6496253" y="2466321"/>
            <a:ext cx="1791586" cy="132728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參數微調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成果展示</a:t>
            </a:r>
            <a:endParaRPr lang="en-US" altLang="zh-TW" sz="20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0849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/>
      <p:bldP spid="10" grpId="0" animBg="1"/>
      <p:bldP spid="12" grpId="0"/>
      <p:bldP spid="13" grpId="0" animBg="1"/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253</Words>
  <Application>Microsoft Office PowerPoint</Application>
  <PresentationFormat>自訂</PresentationFormat>
  <Paragraphs>57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Adobe Gothic Std B</vt:lpstr>
      <vt:lpstr>DejaVu Serif</vt:lpstr>
      <vt:lpstr>微软雅黑</vt:lpstr>
      <vt:lpstr>Yu Gothic UI</vt:lpstr>
      <vt:lpstr>微軟正黑體</vt:lpstr>
      <vt:lpstr>Arial</vt:lpstr>
      <vt:lpstr>Calibri</vt:lpstr>
      <vt:lpstr>Times New Roman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謝狄烽</cp:lastModifiedBy>
  <cp:revision>1668</cp:revision>
  <dcterms:created xsi:type="dcterms:W3CDTF">2014-12-21T11:18:20Z</dcterms:created>
  <dcterms:modified xsi:type="dcterms:W3CDTF">2021-10-08T02:05:06Z</dcterms:modified>
</cp:coreProperties>
</file>