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45" r:id="rId3"/>
    <p:sldId id="429" r:id="rId4"/>
    <p:sldId id="430" r:id="rId5"/>
    <p:sldId id="448" r:id="rId6"/>
    <p:sldId id="449" r:id="rId7"/>
    <p:sldId id="450" r:id="rId8"/>
    <p:sldId id="446" r:id="rId9"/>
    <p:sldId id="447" r:id="rId10"/>
    <p:sldId id="346" r:id="rId11"/>
    <p:sldId id="433" r:id="rId12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1ECC6D-0B13-4606-9E45-D2F90905A233}">
          <p14:sldIdLst>
            <p14:sldId id="256"/>
            <p14:sldId id="445"/>
            <p14:sldId id="429"/>
            <p14:sldId id="430"/>
            <p14:sldId id="448"/>
            <p14:sldId id="449"/>
            <p14:sldId id="450"/>
            <p14:sldId id="446"/>
            <p14:sldId id="447"/>
            <p14:sldId id="346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FF9797"/>
    <a:srgbClr val="052E65"/>
    <a:srgbClr val="517D21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375" autoAdjust="0"/>
  </p:normalViewPr>
  <p:slideViewPr>
    <p:cSldViewPr>
      <p:cViewPr varScale="1">
        <p:scale>
          <a:sx n="119" d="100"/>
          <a:sy n="119" d="100"/>
        </p:scale>
        <p:origin x="960" y="96"/>
      </p:cViewPr>
      <p:guideLst>
        <p:guide orient="horz" pos="1800"/>
        <p:guide pos="320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D89747-6268-415D-A43F-F9884976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12B8E-74FF-4E1C-9080-7685B621C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A309-E6C9-49AD-9D9C-3D4C14041B46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0174D-CBA9-4D27-ADCA-1C2331B81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5157B-9FD4-4FD8-87DE-4E4F68763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08D-0419-452B-A1FB-B362B69C4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8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2021/11/17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7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61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2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35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65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66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4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C063EF-0CD1-489C-8181-325154DF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C8745-9ADF-44B2-9BA0-2B22869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4AA5B-9D0D-4EAA-A873-9C2EF3D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BB6C3F6-31B4-48A8-87D5-83BCCD4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7EB24F5-D0F9-49C3-AB8D-C414A58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AFB329-98EB-4F71-86D6-CF0495D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rFrN8SPRN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5624" y="738540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嵌入式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智慧影像分析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與實境界面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5874" y="3836064"/>
            <a:ext cx="2268252" cy="10348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8604" y="3961382"/>
            <a:ext cx="20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徐紹崴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110598010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劉文揚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110598096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謝狄烽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110598087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9B649A-74AE-42AA-B506-A4B459C7279F}"/>
              </a:ext>
            </a:extLst>
          </p:cNvPr>
          <p:cNvSpPr/>
          <p:nvPr/>
        </p:nvSpPr>
        <p:spPr>
          <a:xfrm>
            <a:off x="2919760" y="2534334"/>
            <a:ext cx="432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Team 11</a:t>
            </a:r>
          </a:p>
          <a:p>
            <a:pPr algn="ctr"/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Project </a:t>
            </a:r>
            <a:r>
              <a:rPr lang="en-US" altLang="zh-TW" sz="3200" b="1" dirty="0" smtClean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3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2646CE-6108-4B94-BB66-B6DB7B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6" name="Picture 2" descr="Amazon.com: Waveshare JetBot AI Kit Accessories Add-ons for Jetson Nano to  Build JetBot （Doesn&amp;#39;t Support 2GB Nano : Toys &amp;amp; Games">
            <a:extLst>
              <a:ext uri="{FF2B5EF4-FFF2-40B4-BE49-F238E27FC236}">
                <a16:creationId xmlns:a16="http://schemas.microsoft.com/office/drawing/2014/main" id="{C520F238-234F-446C-836B-51DB5DD1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66" y="1769425"/>
            <a:ext cx="1834202" cy="3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2044264"/>
            <a:ext cx="9217024" cy="6723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成果展示</a:t>
            </a:r>
            <a:endParaRPr lang="zh-CN" altLang="en-US" sz="36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3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038FC7-8EBB-4952-93E3-6F33A33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4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624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影片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2C033-7816-4B76-9E3F-46927B91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95624" y="2569468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hlinkClick r:id="rId3"/>
              </a:rPr>
              <a:t>https://youtu.be/irFrN8SPRN0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0237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12080" y="1903453"/>
            <a:ext cx="4665655" cy="1851492"/>
          </a:xfrm>
          <a:custGeom>
            <a:avLst/>
            <a:gdLst>
              <a:gd name="connsiteX0" fmla="*/ 1231314 w 4191000"/>
              <a:gd name="connsiteY0" fmla="*/ 1289066 h 1295400"/>
              <a:gd name="connsiteX1" fmla="*/ 3476846 w 4191000"/>
              <a:gd name="connsiteY1" fmla="*/ 1295400 h 1295400"/>
              <a:gd name="connsiteX2" fmla="*/ 4191000 w 4191000"/>
              <a:gd name="connsiteY2" fmla="*/ 0 h 1295400"/>
              <a:gd name="connsiteX3" fmla="*/ 0 w 4191000"/>
              <a:gd name="connsiteY3" fmla="*/ 0 h 1295400"/>
              <a:gd name="connsiteX4" fmla="*/ 1231314 w 4191000"/>
              <a:gd name="connsiteY4" fmla="*/ 1289066 h 1295400"/>
              <a:gd name="connsiteX0" fmla="*/ 7995 w 2967681"/>
              <a:gd name="connsiteY0" fmla="*/ 1301733 h 1308067"/>
              <a:gd name="connsiteX1" fmla="*/ 2253527 w 2967681"/>
              <a:gd name="connsiteY1" fmla="*/ 1308067 h 1308067"/>
              <a:gd name="connsiteX2" fmla="*/ 2967681 w 2967681"/>
              <a:gd name="connsiteY2" fmla="*/ 12667 h 1308067"/>
              <a:gd name="connsiteX3" fmla="*/ 0 w 2967681"/>
              <a:gd name="connsiteY3" fmla="*/ 0 h 1308067"/>
              <a:gd name="connsiteX4" fmla="*/ 7995 w 2967681"/>
              <a:gd name="connsiteY4" fmla="*/ 1301733 h 130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681" h="1308067">
                <a:moveTo>
                  <a:pt x="7995" y="1301733"/>
                </a:moveTo>
                <a:lnTo>
                  <a:pt x="2253527" y="1308067"/>
                </a:lnTo>
                <a:lnTo>
                  <a:pt x="2967681" y="12667"/>
                </a:lnTo>
                <a:lnTo>
                  <a:pt x="0" y="0"/>
                </a:lnTo>
                <a:cubicBezTo>
                  <a:pt x="0" y="431800"/>
                  <a:pt x="7995" y="869933"/>
                  <a:pt x="7995" y="1301733"/>
                </a:cubicBez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838824" y="186538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296024" y="1863157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問題討論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5155892" y="25611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613091" y="2521183"/>
            <a:ext cx="4832015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20"/>
          <p:cNvSpPr>
            <a:spLocks noChangeArrowheads="1" noChangeShapeType="1" noTextEdit="1"/>
          </p:cNvSpPr>
          <p:nvPr/>
        </p:nvSpPr>
        <p:spPr bwMode="auto">
          <a:xfrm>
            <a:off x="5432692" y="3233411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29FDB04-AAD0-4A34-BF18-E8D4C8D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484" y="3179209"/>
            <a:ext cx="4320338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成果影片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A557892-C3F3-47B3-B50F-975CECFB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" y="2326689"/>
            <a:ext cx="4738484" cy="100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22A737-A588-4F94-9794-411AABC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4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/>
      <p:bldP spid="9" grpId="0"/>
      <p:bldP spid="2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問題討論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07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專案情境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2257335"/>
            <a:ext cx="6192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kern="15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以</a:t>
            </a:r>
            <a:r>
              <a:rPr lang="en-US" altLang="zh-TW" sz="2400" kern="15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Jetbot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上</a:t>
            </a:r>
            <a:r>
              <a:rPr lang="zh-TW" altLang="en-US" sz="2400" kern="15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的鏡頭來拍攝路線</a:t>
            </a:r>
            <a:endParaRPr lang="en-US" altLang="zh-TW" sz="2400" kern="150" dirty="0" smtClean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r>
              <a:rPr lang="zh-TW" altLang="en-US" sz="2400" kern="15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並以所拍攝之照片使用</a:t>
            </a:r>
            <a:r>
              <a:rPr lang="en-US" altLang="zh-TW" sz="2400" kern="15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Resnet</a:t>
            </a:r>
            <a:r>
              <a:rPr lang="zh-TW" altLang="en-US" sz="2400" kern="15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來訓練</a:t>
            </a:r>
            <a:endParaRPr lang="en-US" altLang="zh-TW" sz="2400" kern="150" dirty="0" smtClean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r>
              <a:rPr lang="zh-TW" altLang="en-US" sz="2400" kern="15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令</a:t>
            </a:r>
            <a:r>
              <a:rPr lang="en-US" altLang="zh-TW" sz="2400" kern="15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Jetbot</a:t>
            </a:r>
            <a:r>
              <a:rPr lang="zh-TW" altLang="en-US" sz="2400" kern="15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能夠自行辨識道路移動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4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定義問題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590465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鏡頭角度如何調整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en-US" altLang="zh-TW" sz="2400" dirty="0" smtClean="0"/>
              <a:t>torch</a:t>
            </a:r>
            <a:r>
              <a:rPr lang="zh-TW" altLang="en-US" sz="2400" dirty="0" smtClean="0"/>
              <a:t>和</a:t>
            </a:r>
            <a:r>
              <a:rPr lang="en-US" altLang="zh-TW" sz="2400" dirty="0" err="1" smtClean="0"/>
              <a:t>torchvision</a:t>
            </a:r>
            <a:r>
              <a:rPr lang="zh-TW" altLang="en-US" sz="2400" dirty="0" smtClean="0"/>
              <a:t>之版本無法匹配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如何</a:t>
            </a:r>
            <a:r>
              <a:rPr lang="zh-TW" altLang="en-US" sz="2400" dirty="0"/>
              <a:t>有效</a:t>
            </a:r>
            <a:r>
              <a:rPr lang="zh-TW" altLang="en-US" sz="2400" dirty="0" smtClean="0"/>
              <a:t>的進行</a:t>
            </a:r>
            <a:r>
              <a:rPr lang="en-US" altLang="zh-TW" sz="2400" dirty="0" smtClean="0"/>
              <a:t>Label</a:t>
            </a:r>
            <a:r>
              <a:rPr lang="zh-TW" altLang="en-US" sz="2400" dirty="0" smtClean="0"/>
              <a:t>影像</a:t>
            </a:r>
            <a:endParaRPr lang="en-US" altLang="zh-TW" sz="24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使用搖桿才能進行</a:t>
            </a:r>
            <a:r>
              <a:rPr lang="en-US" altLang="zh-TW" sz="2400" dirty="0" err="1" smtClean="0"/>
              <a:t>Jetbot</a:t>
            </a:r>
            <a:r>
              <a:rPr lang="zh-TW" altLang="en-US" sz="2400" dirty="0" smtClean="0"/>
              <a:t>拍攝</a:t>
            </a:r>
            <a:r>
              <a:rPr lang="zh-TW" altLang="en-US" sz="2400" dirty="0" smtClean="0"/>
              <a:t>，但</a:t>
            </a:r>
            <a:r>
              <a:rPr lang="en-US" altLang="zh-TW" sz="2400" dirty="0" smtClean="0"/>
              <a:t>Sync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Jupyter</a:t>
            </a:r>
            <a:r>
              <a:rPr lang="zh-TW" altLang="en-US" sz="2400" dirty="0" smtClean="0"/>
              <a:t>無法綁定搖桿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413767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840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多嘗試幾個鏡頭角度來訓練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上網查詢</a:t>
            </a:r>
            <a:r>
              <a:rPr lang="en-US" altLang="zh-TW" sz="2400" dirty="0" smtClean="0"/>
              <a:t>Torch</a:t>
            </a:r>
            <a:r>
              <a:rPr lang="zh-TW" altLang="en-US" sz="2400" dirty="0"/>
              <a:t>和</a:t>
            </a:r>
            <a:r>
              <a:rPr lang="en-US" altLang="zh-TW" sz="2400" dirty="0" err="1"/>
              <a:t>torchvision</a:t>
            </a:r>
            <a:r>
              <a:rPr lang="zh-TW" altLang="en-US" sz="2400" dirty="0" smtClean="0"/>
              <a:t>之</a:t>
            </a:r>
            <a:r>
              <a:rPr lang="zh-TW" altLang="en-US" sz="2400" dirty="0"/>
              <a:t>對應</a:t>
            </a:r>
            <a:r>
              <a:rPr lang="zh-TW" altLang="en-US" sz="2400" dirty="0" smtClean="0"/>
              <a:t>版本，</a:t>
            </a:r>
            <a:endParaRPr lang="en-US" altLang="zh-TW" sz="24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並將版本修正為正常可執行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將拍攝的距離設在一個合理的</a:t>
            </a:r>
            <a:r>
              <a:rPr lang="zh-TW" altLang="en-US" sz="2400" dirty="0" smtClean="0"/>
              <a:t>範圍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以搖桿之外的方式觸發拍攝事件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0517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5904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以肉眼判斷所拍攝之影像可獲取最多資訊之角度</a:t>
            </a:r>
            <a:endParaRPr lang="en-US" altLang="zh-TW" sz="24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安裝</a:t>
            </a:r>
            <a:r>
              <a:rPr lang="en-US" altLang="zh-TW" sz="2400" dirty="0" err="1" smtClean="0"/>
              <a:t>JetsonNano</a:t>
            </a:r>
            <a:r>
              <a:rPr lang="zh-TW" altLang="en-US" sz="2400" dirty="0" smtClean="0"/>
              <a:t>上</a:t>
            </a:r>
            <a:r>
              <a:rPr lang="en-US" altLang="zh-TW" sz="2400" dirty="0" err="1" smtClean="0"/>
              <a:t>Cuda</a:t>
            </a:r>
            <a:r>
              <a:rPr lang="zh-TW" altLang="en-US" sz="2400" dirty="0" smtClean="0"/>
              <a:t>對應版本的</a:t>
            </a:r>
            <a:r>
              <a:rPr lang="en-US" altLang="zh-TW" sz="2400" dirty="0" smtClean="0"/>
              <a:t>torch</a:t>
            </a:r>
            <a:r>
              <a:rPr lang="zh-TW" altLang="en-US" sz="2400" dirty="0" smtClean="0"/>
              <a:t>和</a:t>
            </a:r>
            <a:r>
              <a:rPr lang="en-US" altLang="zh-TW" sz="2400" dirty="0" err="1" smtClean="0"/>
              <a:t>torchvision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模擬</a:t>
            </a:r>
            <a:r>
              <a:rPr lang="en-US" altLang="zh-TW" sz="2400" dirty="0" err="1" smtClean="0"/>
              <a:t>Jetbot</a:t>
            </a:r>
            <a:r>
              <a:rPr lang="zh-TW" altLang="en-US" sz="2400" dirty="0" smtClean="0"/>
              <a:t>可能偏離軌道之位置與角度，</a:t>
            </a:r>
            <a:r>
              <a:rPr lang="en-US" altLang="zh-TW" sz="2400" dirty="0" smtClean="0"/>
              <a:t>Label</a:t>
            </a:r>
            <a:r>
              <a:rPr lang="zh-TW" altLang="en-US" sz="2400" dirty="0" smtClean="0"/>
              <a:t>能修正回軌道之</a:t>
            </a:r>
            <a:r>
              <a:rPr lang="zh-TW" altLang="en-US" sz="2400" dirty="0" smtClean="0"/>
              <a:t>標記</a:t>
            </a:r>
            <a:endParaRPr lang="en-US" altLang="zh-TW" sz="24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 smtClean="0"/>
              <a:t>綁定</a:t>
            </a:r>
            <a:r>
              <a:rPr lang="en-US" altLang="zh-TW" sz="2400" dirty="0" err="1" smtClean="0"/>
              <a:t>Jupyter</a:t>
            </a:r>
            <a:r>
              <a:rPr lang="zh-TW" altLang="en-US" sz="2400" dirty="0" smtClean="0"/>
              <a:t>上自訂的按鈕來觸發拍攝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0346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分工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2FCD6-6108-4690-AD9C-BA0C7A472838}"/>
              </a:ext>
            </a:extLst>
          </p:cNvPr>
          <p:cNvSpPr txBox="1"/>
          <p:nvPr/>
        </p:nvSpPr>
        <p:spPr>
          <a:xfrm>
            <a:off x="759520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徐紹崴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110598010</a:t>
            </a: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 </a:t>
            </a:r>
            <a:endParaRPr lang="en-US" altLang="zh-TW" b="1" dirty="0">
              <a:latin typeface="Arial" panose="020B0604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0F5C31-CE8B-4264-BD5F-980F2CE3E3D0}"/>
              </a:ext>
            </a:extLst>
          </p:cNvPr>
          <p:cNvSpPr/>
          <p:nvPr/>
        </p:nvSpPr>
        <p:spPr>
          <a:xfrm>
            <a:off x="1167661" y="2466321"/>
            <a:ext cx="1791586" cy="13272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smtClean="0">
                <a:ea typeface="微軟正黑體" panose="020B0604030504040204" pitchFamily="34" charset="-120"/>
              </a:rPr>
              <a:t>環境</a:t>
            </a:r>
            <a:r>
              <a:rPr lang="zh-TW" altLang="en-US" sz="2000" smtClean="0">
                <a:ea typeface="微軟正黑體" panose="020B0604030504040204" pitchFamily="34" charset="-120"/>
              </a:rPr>
              <a:t>設定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9751E-DF62-43B7-AAB9-52A06DDBFF01}"/>
              </a:ext>
            </a:extLst>
          </p:cNvPr>
          <p:cNvSpPr txBox="1"/>
          <p:nvPr/>
        </p:nvSpPr>
        <p:spPr>
          <a:xfrm>
            <a:off x="3367388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劉文揚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110598096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21A0903-2002-480F-9AD1-C694EE657B3B}"/>
              </a:ext>
            </a:extLst>
          </p:cNvPr>
          <p:cNvSpPr/>
          <p:nvPr/>
        </p:nvSpPr>
        <p:spPr>
          <a:xfrm>
            <a:off x="3775529" y="2466321"/>
            <a:ext cx="1791586" cy="1327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相機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角度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測試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C6AD81-249D-4F7E-9790-9F436AE2CCE1}"/>
              </a:ext>
            </a:extLst>
          </p:cNvPr>
          <p:cNvSpPr txBox="1"/>
          <p:nvPr/>
        </p:nvSpPr>
        <p:spPr>
          <a:xfrm>
            <a:off x="6088112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謝狄峰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110598087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B5764F-8455-4142-948A-720B9DAFB984}"/>
              </a:ext>
            </a:extLst>
          </p:cNvPr>
          <p:cNvSpPr/>
          <p:nvPr/>
        </p:nvSpPr>
        <p:spPr>
          <a:xfrm>
            <a:off x="6496253" y="2466321"/>
            <a:ext cx="1791586" cy="13272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標記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10" grpId="0" animBg="1"/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226</Words>
  <Application>Microsoft Office PowerPoint</Application>
  <PresentationFormat>自訂</PresentationFormat>
  <Paragraphs>60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Adobe Gothic Std B</vt:lpstr>
      <vt:lpstr>Mangal</vt:lpstr>
      <vt:lpstr>微软雅黑</vt:lpstr>
      <vt:lpstr>宋体</vt:lpstr>
      <vt:lpstr>Yu Gothic UI</vt:lpstr>
      <vt:lpstr>微軟正黑體</vt:lpstr>
      <vt:lpstr>新細明體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islab</cp:lastModifiedBy>
  <cp:revision>1712</cp:revision>
  <dcterms:created xsi:type="dcterms:W3CDTF">2014-12-21T11:18:20Z</dcterms:created>
  <dcterms:modified xsi:type="dcterms:W3CDTF">2021-11-17T09:36:24Z</dcterms:modified>
</cp:coreProperties>
</file>